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sldIdLst>
    <p:sldId id="297" r:id="rId3"/>
    <p:sldId id="264" r:id="rId4"/>
    <p:sldId id="266" r:id="rId5"/>
    <p:sldId id="292" r:id="rId6"/>
    <p:sldId id="260" r:id="rId7"/>
    <p:sldId id="261" r:id="rId8"/>
    <p:sldId id="256" r:id="rId9"/>
    <p:sldId id="305" r:id="rId10"/>
    <p:sldId id="258" r:id="rId11"/>
    <p:sldId id="295" r:id="rId12"/>
    <p:sldId id="300" r:id="rId13"/>
    <p:sldId id="301" r:id="rId14"/>
    <p:sldId id="302" r:id="rId15"/>
    <p:sldId id="303" r:id="rId16"/>
    <p:sldId id="296" r:id="rId17"/>
    <p:sldId id="259" r:id="rId18"/>
    <p:sldId id="299" r:id="rId19"/>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49" autoAdjust="0"/>
  </p:normalViewPr>
  <p:slideViewPr>
    <p:cSldViewPr snapToGrid="0" showGuides="1">
      <p:cViewPr varScale="1">
        <p:scale>
          <a:sx n="68" d="100"/>
          <a:sy n="68" d="100"/>
        </p:scale>
        <p:origin x="738" y="60"/>
      </p:cViewPr>
      <p:guideLst>
        <p:guide orient="horz" pos="2205"/>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FBE985-506A-4139-B9AE-DA03598B277E}" type="doc">
      <dgm:prSet loTypeId="urn:microsoft.com/office/officeart/2005/8/layout/process4" loCatId="process" qsTypeId="urn:microsoft.com/office/officeart/2005/8/quickstyle/simple1" qsCatId="simple" csTypeId="urn:microsoft.com/office/officeart/2005/8/colors/accent1_2" csCatId="accent1"/>
      <dgm:spPr/>
      <dgm:t>
        <a:bodyPr/>
        <a:lstStyle/>
        <a:p>
          <a:endParaRPr lang="en-US"/>
        </a:p>
      </dgm:t>
    </dgm:pt>
    <dgm:pt modelId="{A3024B4D-BF76-4894-88D0-78DD50511309}">
      <dgm:prSet/>
      <dgm:spPr/>
      <dgm:t>
        <a:bodyPr/>
        <a:lstStyle/>
        <a:p>
          <a:r>
            <a:rPr lang="es-AR"/>
            <a:t>La figura del «</a:t>
          </a:r>
          <a:r>
            <a:rPr lang="es-AR" b="1"/>
            <a:t>cono de resolución</a:t>
          </a:r>
          <a:r>
            <a:rPr lang="es-AR"/>
            <a:t>, se nos presenta como un instrumento para el análisis y resolución de problemas empresariales. en el vértice del cono, nuestro modelo será muy reducido. En nuestro caso, la </a:t>
          </a:r>
          <a:r>
            <a:rPr lang="es-AR" b="1"/>
            <a:t>cuenta de ganancias y pérdidas</a:t>
          </a:r>
          <a:r>
            <a:rPr lang="es-AR"/>
            <a:t> es el punto único representando de forma causal al </a:t>
          </a:r>
          <a:r>
            <a:rPr lang="es-AR" b="1"/>
            <a:t>mercado</a:t>
          </a:r>
          <a:r>
            <a:rPr lang="es-AR"/>
            <a:t> con una medida dinámica asignada: la </a:t>
          </a:r>
          <a:r>
            <a:rPr lang="es-AR" b="1"/>
            <a:t>rotación</a:t>
          </a:r>
          <a:r>
            <a:rPr lang="es-AR"/>
            <a:t> (pues se espera que un cliente vuelva a comprar).</a:t>
          </a:r>
          <a:endParaRPr lang="en-US"/>
        </a:p>
      </dgm:t>
    </dgm:pt>
    <dgm:pt modelId="{A890AA4B-274C-4241-8B50-6CE44D06F450}" type="parTrans" cxnId="{EE386BA8-656D-4D4B-9CC7-2E8DC428D2B5}">
      <dgm:prSet/>
      <dgm:spPr/>
      <dgm:t>
        <a:bodyPr/>
        <a:lstStyle/>
        <a:p>
          <a:endParaRPr lang="en-US"/>
        </a:p>
      </dgm:t>
    </dgm:pt>
    <dgm:pt modelId="{659A709D-4348-4F15-954A-6F9FA9423460}" type="sibTrans" cxnId="{EE386BA8-656D-4D4B-9CC7-2E8DC428D2B5}">
      <dgm:prSet/>
      <dgm:spPr/>
      <dgm:t>
        <a:bodyPr/>
        <a:lstStyle/>
        <a:p>
          <a:endParaRPr lang="en-US"/>
        </a:p>
      </dgm:t>
    </dgm:pt>
    <dgm:pt modelId="{45233CFC-9450-4F49-A28D-693CB36D3C9F}">
      <dgm:prSet/>
      <dgm:spPr/>
      <dgm:t>
        <a:bodyPr/>
        <a:lstStyle/>
        <a:p>
          <a:r>
            <a:rPr lang="es-AR"/>
            <a:t>Luego, mientras descendemos vamos comprendido más y más lo que realmente sucede, lo que para nosotros será mediante el</a:t>
          </a:r>
          <a:r>
            <a:rPr lang="es-AR" b="1"/>
            <a:t> Estado de Valor Económico Generado y Distribuido o Balance Social</a:t>
          </a:r>
          <a:r>
            <a:rPr lang="es-AR"/>
            <a:t> (generación y distribución de la ganancia). </a:t>
          </a:r>
          <a:endParaRPr lang="en-US"/>
        </a:p>
      </dgm:t>
    </dgm:pt>
    <dgm:pt modelId="{3C278123-351F-49A7-B0C4-0F8A5D1DE9CB}" type="parTrans" cxnId="{71A84E9D-0694-4638-9495-1019A00FE206}">
      <dgm:prSet/>
      <dgm:spPr/>
      <dgm:t>
        <a:bodyPr/>
        <a:lstStyle/>
        <a:p>
          <a:endParaRPr lang="en-US"/>
        </a:p>
      </dgm:t>
    </dgm:pt>
    <dgm:pt modelId="{F3524C30-3CB2-40D0-9A18-F079259A9F14}" type="sibTrans" cxnId="{71A84E9D-0694-4638-9495-1019A00FE206}">
      <dgm:prSet/>
      <dgm:spPr/>
      <dgm:t>
        <a:bodyPr/>
        <a:lstStyle/>
        <a:p>
          <a:endParaRPr lang="en-US"/>
        </a:p>
      </dgm:t>
    </dgm:pt>
    <dgm:pt modelId="{3EA917FB-0000-414B-80C7-2EE6AADE6743}">
      <dgm:prSet/>
      <dgm:spPr/>
      <dgm:t>
        <a:bodyPr/>
        <a:lstStyle/>
        <a:p>
          <a:r>
            <a:rPr lang="es-AR"/>
            <a:t>Al llegar al fondo del cono, que en nuestro caso es el </a:t>
          </a:r>
          <a:r>
            <a:rPr lang="es-AR" b="1"/>
            <a:t>Estado de Flujo de Efectivo</a:t>
          </a:r>
          <a:r>
            <a:rPr lang="es-AR"/>
            <a:t>, encontramos sin más al modelo isomórfico: la firma misma en interacción con el mercado.</a:t>
          </a:r>
          <a:endParaRPr lang="en-US"/>
        </a:p>
      </dgm:t>
    </dgm:pt>
    <dgm:pt modelId="{0588D926-A21D-4C44-A1D6-4F9036FFF56D}" type="parTrans" cxnId="{2546B567-DA8D-444F-92BF-3807EE010679}">
      <dgm:prSet/>
      <dgm:spPr/>
      <dgm:t>
        <a:bodyPr/>
        <a:lstStyle/>
        <a:p>
          <a:endParaRPr lang="en-US"/>
        </a:p>
      </dgm:t>
    </dgm:pt>
    <dgm:pt modelId="{C2C1B8C3-2293-4CB8-A410-5E7FB6B1FA0B}" type="sibTrans" cxnId="{2546B567-DA8D-444F-92BF-3807EE010679}">
      <dgm:prSet/>
      <dgm:spPr/>
      <dgm:t>
        <a:bodyPr/>
        <a:lstStyle/>
        <a:p>
          <a:endParaRPr lang="en-US"/>
        </a:p>
      </dgm:t>
    </dgm:pt>
    <dgm:pt modelId="{940A36BA-8AF4-4BC8-87B3-4B94453CEA54}" type="pres">
      <dgm:prSet presAssocID="{58FBE985-506A-4139-B9AE-DA03598B277E}" presName="Name0" presStyleCnt="0">
        <dgm:presLayoutVars>
          <dgm:dir/>
          <dgm:animLvl val="lvl"/>
          <dgm:resizeHandles val="exact"/>
        </dgm:presLayoutVars>
      </dgm:prSet>
      <dgm:spPr/>
    </dgm:pt>
    <dgm:pt modelId="{D342E36C-CF7F-4A5B-B761-2E1055EDC1DD}" type="pres">
      <dgm:prSet presAssocID="{3EA917FB-0000-414B-80C7-2EE6AADE6743}" presName="boxAndChildren" presStyleCnt="0"/>
      <dgm:spPr/>
    </dgm:pt>
    <dgm:pt modelId="{19446CA2-62B5-444D-B49E-D565C9AC0E91}" type="pres">
      <dgm:prSet presAssocID="{3EA917FB-0000-414B-80C7-2EE6AADE6743}" presName="parentTextBox" presStyleLbl="node1" presStyleIdx="0" presStyleCnt="3"/>
      <dgm:spPr/>
    </dgm:pt>
    <dgm:pt modelId="{E876762C-C683-4774-A64F-AB41B7713D10}" type="pres">
      <dgm:prSet presAssocID="{F3524C30-3CB2-40D0-9A18-F079259A9F14}" presName="sp" presStyleCnt="0"/>
      <dgm:spPr/>
    </dgm:pt>
    <dgm:pt modelId="{400A084C-7CD0-4A7B-8316-C5569163EAF6}" type="pres">
      <dgm:prSet presAssocID="{45233CFC-9450-4F49-A28D-693CB36D3C9F}" presName="arrowAndChildren" presStyleCnt="0"/>
      <dgm:spPr/>
    </dgm:pt>
    <dgm:pt modelId="{5CCD7E70-CD87-4CD2-B292-8656995AAC42}" type="pres">
      <dgm:prSet presAssocID="{45233CFC-9450-4F49-A28D-693CB36D3C9F}" presName="parentTextArrow" presStyleLbl="node1" presStyleIdx="1" presStyleCnt="3"/>
      <dgm:spPr/>
    </dgm:pt>
    <dgm:pt modelId="{C7D6F7F1-C250-4E6F-92AB-69D401D88EB4}" type="pres">
      <dgm:prSet presAssocID="{659A709D-4348-4F15-954A-6F9FA9423460}" presName="sp" presStyleCnt="0"/>
      <dgm:spPr/>
    </dgm:pt>
    <dgm:pt modelId="{21BCF9BD-932C-47BC-8F85-9935CE575FBD}" type="pres">
      <dgm:prSet presAssocID="{A3024B4D-BF76-4894-88D0-78DD50511309}" presName="arrowAndChildren" presStyleCnt="0"/>
      <dgm:spPr/>
    </dgm:pt>
    <dgm:pt modelId="{54FC9877-1575-419D-AF9A-BDC25AE4EEC8}" type="pres">
      <dgm:prSet presAssocID="{A3024B4D-BF76-4894-88D0-78DD50511309}" presName="parentTextArrow" presStyleLbl="node1" presStyleIdx="2" presStyleCnt="3"/>
      <dgm:spPr/>
    </dgm:pt>
  </dgm:ptLst>
  <dgm:cxnLst>
    <dgm:cxn modelId="{39A1240C-1E7C-48F9-95A1-7623ED921616}" type="presOf" srcId="{45233CFC-9450-4F49-A28D-693CB36D3C9F}" destId="{5CCD7E70-CD87-4CD2-B292-8656995AAC42}" srcOrd="0" destOrd="0" presId="urn:microsoft.com/office/officeart/2005/8/layout/process4"/>
    <dgm:cxn modelId="{74A5FE28-81ED-459E-83F2-BCFD269A01D6}" type="presOf" srcId="{A3024B4D-BF76-4894-88D0-78DD50511309}" destId="{54FC9877-1575-419D-AF9A-BDC25AE4EEC8}" srcOrd="0" destOrd="0" presId="urn:microsoft.com/office/officeart/2005/8/layout/process4"/>
    <dgm:cxn modelId="{11C85F3D-5E3B-40BF-8552-1AD5E35A9BD8}" type="presOf" srcId="{58FBE985-506A-4139-B9AE-DA03598B277E}" destId="{940A36BA-8AF4-4BC8-87B3-4B94453CEA54}" srcOrd="0" destOrd="0" presId="urn:microsoft.com/office/officeart/2005/8/layout/process4"/>
    <dgm:cxn modelId="{2546B567-DA8D-444F-92BF-3807EE010679}" srcId="{58FBE985-506A-4139-B9AE-DA03598B277E}" destId="{3EA917FB-0000-414B-80C7-2EE6AADE6743}" srcOrd="2" destOrd="0" parTransId="{0588D926-A21D-4C44-A1D6-4F9036FFF56D}" sibTransId="{C2C1B8C3-2293-4CB8-A410-5E7FB6B1FA0B}"/>
    <dgm:cxn modelId="{71A84E9D-0694-4638-9495-1019A00FE206}" srcId="{58FBE985-506A-4139-B9AE-DA03598B277E}" destId="{45233CFC-9450-4F49-A28D-693CB36D3C9F}" srcOrd="1" destOrd="0" parTransId="{3C278123-351F-49A7-B0C4-0F8A5D1DE9CB}" sibTransId="{F3524C30-3CB2-40D0-9A18-F079259A9F14}"/>
    <dgm:cxn modelId="{EE386BA8-656D-4D4B-9CC7-2E8DC428D2B5}" srcId="{58FBE985-506A-4139-B9AE-DA03598B277E}" destId="{A3024B4D-BF76-4894-88D0-78DD50511309}" srcOrd="0" destOrd="0" parTransId="{A890AA4B-274C-4241-8B50-6CE44D06F450}" sibTransId="{659A709D-4348-4F15-954A-6F9FA9423460}"/>
    <dgm:cxn modelId="{908611E5-5F02-4646-8334-075E44D2FBBA}" type="presOf" srcId="{3EA917FB-0000-414B-80C7-2EE6AADE6743}" destId="{19446CA2-62B5-444D-B49E-D565C9AC0E91}" srcOrd="0" destOrd="0" presId="urn:microsoft.com/office/officeart/2005/8/layout/process4"/>
    <dgm:cxn modelId="{239F815D-2309-4D7F-8144-C8B759C73B48}" type="presParOf" srcId="{940A36BA-8AF4-4BC8-87B3-4B94453CEA54}" destId="{D342E36C-CF7F-4A5B-B761-2E1055EDC1DD}" srcOrd="0" destOrd="0" presId="urn:microsoft.com/office/officeart/2005/8/layout/process4"/>
    <dgm:cxn modelId="{EB94BEAD-855A-4A81-AD25-FF1A8897B6E8}" type="presParOf" srcId="{D342E36C-CF7F-4A5B-B761-2E1055EDC1DD}" destId="{19446CA2-62B5-444D-B49E-D565C9AC0E91}" srcOrd="0" destOrd="0" presId="urn:microsoft.com/office/officeart/2005/8/layout/process4"/>
    <dgm:cxn modelId="{1329C249-2D1B-4FEF-A2D8-28DBE93CF177}" type="presParOf" srcId="{940A36BA-8AF4-4BC8-87B3-4B94453CEA54}" destId="{E876762C-C683-4774-A64F-AB41B7713D10}" srcOrd="1" destOrd="0" presId="urn:microsoft.com/office/officeart/2005/8/layout/process4"/>
    <dgm:cxn modelId="{763C4D13-D8F0-41F3-8DE0-01D9C61E2FEB}" type="presParOf" srcId="{940A36BA-8AF4-4BC8-87B3-4B94453CEA54}" destId="{400A084C-7CD0-4A7B-8316-C5569163EAF6}" srcOrd="2" destOrd="0" presId="urn:microsoft.com/office/officeart/2005/8/layout/process4"/>
    <dgm:cxn modelId="{DF0C216A-4629-4710-AA62-F9FA1AD7D01D}" type="presParOf" srcId="{400A084C-7CD0-4A7B-8316-C5569163EAF6}" destId="{5CCD7E70-CD87-4CD2-B292-8656995AAC42}" srcOrd="0" destOrd="0" presId="urn:microsoft.com/office/officeart/2005/8/layout/process4"/>
    <dgm:cxn modelId="{A237ED8D-1430-4B92-82BD-C41CB9119656}" type="presParOf" srcId="{940A36BA-8AF4-4BC8-87B3-4B94453CEA54}" destId="{C7D6F7F1-C250-4E6F-92AB-69D401D88EB4}" srcOrd="3" destOrd="0" presId="urn:microsoft.com/office/officeart/2005/8/layout/process4"/>
    <dgm:cxn modelId="{57A480AD-4506-4E9B-BAF7-DAAE2305FC93}" type="presParOf" srcId="{940A36BA-8AF4-4BC8-87B3-4B94453CEA54}" destId="{21BCF9BD-932C-47BC-8F85-9935CE575FBD}" srcOrd="4" destOrd="0" presId="urn:microsoft.com/office/officeart/2005/8/layout/process4"/>
    <dgm:cxn modelId="{169A10DA-1096-4C83-834F-DE5F69A01392}" type="presParOf" srcId="{21BCF9BD-932C-47BC-8F85-9935CE575FBD}" destId="{54FC9877-1575-419D-AF9A-BDC25AE4EEC8}" srcOrd="0"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46CA2-62B5-444D-B49E-D565C9AC0E91}">
      <dsp:nvSpPr>
        <dsp:cNvPr id="0" name=""/>
        <dsp:cNvSpPr/>
      </dsp:nvSpPr>
      <dsp:spPr>
        <a:xfrm>
          <a:off x="0" y="3219163"/>
          <a:ext cx="7644809" cy="1056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AR" sz="1400" kern="1200"/>
            <a:t>Al llegar al fondo del cono, que en nuestro caso es el </a:t>
          </a:r>
          <a:r>
            <a:rPr lang="es-AR" sz="1400" b="1" kern="1200"/>
            <a:t>Estado de Flujo de Efectivo</a:t>
          </a:r>
          <a:r>
            <a:rPr lang="es-AR" sz="1400" kern="1200"/>
            <a:t>, encontramos sin más al modelo isomórfico: la firma misma en interacción con el mercado.</a:t>
          </a:r>
          <a:endParaRPr lang="en-US" sz="1400" kern="1200"/>
        </a:p>
      </dsp:txBody>
      <dsp:txXfrm>
        <a:off x="0" y="3219163"/>
        <a:ext cx="7644809" cy="1056601"/>
      </dsp:txXfrm>
    </dsp:sp>
    <dsp:sp modelId="{5CCD7E70-CD87-4CD2-B292-8656995AAC42}">
      <dsp:nvSpPr>
        <dsp:cNvPr id="0" name=""/>
        <dsp:cNvSpPr/>
      </dsp:nvSpPr>
      <dsp:spPr>
        <a:xfrm rot="10800000">
          <a:off x="0" y="1609959"/>
          <a:ext cx="7644809" cy="1625052"/>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AR" sz="1400" kern="1200"/>
            <a:t>Luego, mientras descendemos vamos comprendido más y más lo que realmente sucede, lo que para nosotros será mediante el</a:t>
          </a:r>
          <a:r>
            <a:rPr lang="es-AR" sz="1400" b="1" kern="1200"/>
            <a:t> Estado de Valor Económico Generado y Distribuido o Balance Social</a:t>
          </a:r>
          <a:r>
            <a:rPr lang="es-AR" sz="1400" kern="1200"/>
            <a:t> (generación y distribución de la ganancia). </a:t>
          </a:r>
          <a:endParaRPr lang="en-US" sz="1400" kern="1200"/>
        </a:p>
      </dsp:txBody>
      <dsp:txXfrm rot="10800000">
        <a:off x="0" y="1609959"/>
        <a:ext cx="7644809" cy="1055910"/>
      </dsp:txXfrm>
    </dsp:sp>
    <dsp:sp modelId="{54FC9877-1575-419D-AF9A-BDC25AE4EEC8}">
      <dsp:nvSpPr>
        <dsp:cNvPr id="0" name=""/>
        <dsp:cNvSpPr/>
      </dsp:nvSpPr>
      <dsp:spPr>
        <a:xfrm rot="10800000">
          <a:off x="0" y="755"/>
          <a:ext cx="7644809" cy="1625052"/>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AR" sz="1400" kern="1200"/>
            <a:t>La figura del «</a:t>
          </a:r>
          <a:r>
            <a:rPr lang="es-AR" sz="1400" b="1" kern="1200"/>
            <a:t>cono de resolución</a:t>
          </a:r>
          <a:r>
            <a:rPr lang="es-AR" sz="1400" kern="1200"/>
            <a:t>, se nos presenta como un instrumento para el análisis y resolución de problemas empresariales. en el vértice del cono, nuestro modelo será muy reducido. En nuestro caso, la </a:t>
          </a:r>
          <a:r>
            <a:rPr lang="es-AR" sz="1400" b="1" kern="1200"/>
            <a:t>cuenta de ganancias y pérdidas</a:t>
          </a:r>
          <a:r>
            <a:rPr lang="es-AR" sz="1400" kern="1200"/>
            <a:t> es el punto único representando de forma causal al </a:t>
          </a:r>
          <a:r>
            <a:rPr lang="es-AR" sz="1400" b="1" kern="1200"/>
            <a:t>mercado</a:t>
          </a:r>
          <a:r>
            <a:rPr lang="es-AR" sz="1400" kern="1200"/>
            <a:t> con una medida dinámica asignada: la </a:t>
          </a:r>
          <a:r>
            <a:rPr lang="es-AR" sz="1400" b="1" kern="1200"/>
            <a:t>rotación</a:t>
          </a:r>
          <a:r>
            <a:rPr lang="es-AR" sz="1400" kern="1200"/>
            <a:t> (pues se espera que un cliente vuelva a comprar).</a:t>
          </a:r>
          <a:endParaRPr lang="en-US" sz="1400" kern="1200"/>
        </a:p>
      </dsp:txBody>
      <dsp:txXfrm rot="10800000">
        <a:off x="0" y="755"/>
        <a:ext cx="7644809" cy="1055910"/>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08FDB3-A278-4162-AABB-A9B91649AB06}" type="datetimeFigureOut">
              <a:rPr lang="es-AR" smtClean="0"/>
              <a:t>28/09/2022</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E15064-D987-4A44-8CFF-9F116C691CA3}" type="slidenum">
              <a:rPr lang="es-AR" smtClean="0"/>
              <a:t>‹Nº›</a:t>
            </a:fld>
            <a:endParaRPr lang="es-AR"/>
          </a:p>
        </p:txBody>
      </p:sp>
    </p:spTree>
    <p:extLst>
      <p:ext uri="{BB962C8B-B14F-4D97-AF65-F5344CB8AC3E}">
        <p14:creationId xmlns:p14="http://schemas.microsoft.com/office/powerpoint/2010/main" val="1565889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9A5E81FD-86E4-4827-9D3B-7C7C21173C74}" type="slidenum">
              <a:rPr lang="es-AR" smtClean="0"/>
              <a:t>12</a:t>
            </a:fld>
            <a:endParaRPr lang="es-AR"/>
          </a:p>
        </p:txBody>
      </p:sp>
    </p:spTree>
    <p:extLst>
      <p:ext uri="{BB962C8B-B14F-4D97-AF65-F5344CB8AC3E}">
        <p14:creationId xmlns:p14="http://schemas.microsoft.com/office/powerpoint/2010/main" val="1467972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1 Marcador de imagen de diapositiva"/>
          <p:cNvSpPr>
            <a:spLocks noGrp="1" noRot="1" noChangeAspect="1"/>
          </p:cNvSpPr>
          <p:nvPr>
            <p:ph type="sldImg"/>
          </p:nvPr>
        </p:nvSpPr>
        <p:spPr bwMode="auto">
          <a:noFill/>
          <a:ln>
            <a:solidFill>
              <a:srgbClr val="000000"/>
            </a:solidFill>
            <a:miter lim="800000"/>
            <a:headEnd/>
            <a:tailEnd/>
          </a:ln>
        </p:spPr>
      </p:sp>
      <p:sp>
        <p:nvSpPr>
          <p:cNvPr id="52226" name="2 Marcador de notas"/>
          <p:cNvSpPr>
            <a:spLocks noGrp="1"/>
          </p:cNvSpPr>
          <p:nvPr>
            <p:ph type="body" idx="1"/>
          </p:nvPr>
        </p:nvSpPr>
        <p:spPr>
          <a:xfrm>
            <a:off x="300324" y="4586657"/>
            <a:ext cx="6347724" cy="4716730"/>
          </a:xfrm>
          <a:noFill/>
          <a:ln/>
        </p:spPr>
        <p:txBody>
          <a:bodyPr/>
          <a:lstStyle/>
          <a:p>
            <a:pPr>
              <a:spcBef>
                <a:spcPts val="699"/>
              </a:spcBef>
              <a:spcAft>
                <a:spcPts val="699"/>
              </a:spcAft>
            </a:pPr>
            <a:r>
              <a:rPr lang="es-ES" b="1" dirty="0"/>
              <a:t>Valor de la información en las Cadenas Cooperativas </a:t>
            </a:r>
            <a:endParaRPr lang="es-ES" dirty="0"/>
          </a:p>
          <a:p>
            <a:pPr algn="just">
              <a:spcBef>
                <a:spcPts val="699"/>
              </a:spcBef>
              <a:spcAft>
                <a:spcPts val="699"/>
              </a:spcAft>
            </a:pPr>
            <a:r>
              <a:rPr lang="es-ES" dirty="0"/>
              <a:t>La perspectiva de poder informarse mejor, a través de una Central de Información Contable, es una motivación para el ingreso tanto de individuos como socios a una empresa. </a:t>
            </a:r>
          </a:p>
          <a:p>
            <a:pPr algn="just">
              <a:spcBef>
                <a:spcPts val="699"/>
              </a:spcBef>
              <a:spcAft>
                <a:spcPts val="699"/>
              </a:spcAft>
            </a:pPr>
            <a:r>
              <a:rPr lang="es-ES" dirty="0"/>
              <a:t>buscar, de forma eficaz, eficiente y con efectividad, la información económica y financiera necesaria para cumplir su tarea. </a:t>
            </a:r>
          </a:p>
          <a:p>
            <a:pPr>
              <a:spcBef>
                <a:spcPts val="699"/>
              </a:spcBef>
              <a:spcAft>
                <a:spcPts val="699"/>
              </a:spcAft>
            </a:pPr>
            <a:r>
              <a:rPr lang="es-ES" dirty="0"/>
              <a:t>Por lo tanto, buscar, recopilar y gestionar información, cada agente espera dos cosas: </a:t>
            </a:r>
          </a:p>
          <a:p>
            <a:pPr marL="798252" lvl="1" indent="-266084">
              <a:spcBef>
                <a:spcPts val="699"/>
              </a:spcBef>
              <a:spcAft>
                <a:spcPts val="699"/>
              </a:spcAft>
              <a:buFont typeface="Calibri" pitchFamily="34" charset="0"/>
              <a:buAutoNum type="arabicPeriod"/>
            </a:pPr>
            <a:r>
              <a:rPr lang="es-ES" dirty="0"/>
              <a:t>Obtener la información, que hasta ese momento también le era accesible, de forma más eficiente. </a:t>
            </a:r>
          </a:p>
          <a:p>
            <a:pPr marL="798252" lvl="1" indent="-266084">
              <a:spcBef>
                <a:spcPts val="699"/>
              </a:spcBef>
              <a:spcAft>
                <a:spcPts val="699"/>
              </a:spcAft>
              <a:buFont typeface="Calibri" pitchFamily="34" charset="0"/>
              <a:buAutoNum type="arabicPeriod"/>
            </a:pPr>
            <a:r>
              <a:rPr lang="es-ES" dirty="0"/>
              <a:t>Recibir información adicional, que hasta entonces le estaba fuera de su alcance. </a:t>
            </a:r>
          </a:p>
          <a:p>
            <a:pPr>
              <a:spcBef>
                <a:spcPts val="699"/>
              </a:spcBef>
              <a:spcAft>
                <a:spcPts val="699"/>
              </a:spcAft>
            </a:pPr>
            <a:r>
              <a:rPr lang="es-ES" dirty="0"/>
              <a:t>Pero para ello se debe suponer que: </a:t>
            </a:r>
          </a:p>
          <a:p>
            <a:pPr marL="798252" lvl="1" indent="-266084">
              <a:spcBef>
                <a:spcPts val="699"/>
              </a:spcBef>
              <a:spcAft>
                <a:spcPts val="699"/>
              </a:spcAft>
              <a:buFont typeface="Calibri" pitchFamily="34" charset="0"/>
              <a:buAutoNum type="arabicPeriod"/>
            </a:pPr>
            <a:r>
              <a:rPr lang="es-ES" dirty="0"/>
              <a:t>La cooperativa se hace cargo de </a:t>
            </a:r>
            <a:r>
              <a:rPr lang="es-ES" i="1" dirty="0"/>
              <a:t>recabar </a:t>
            </a:r>
            <a:r>
              <a:rPr lang="es-ES" dirty="0"/>
              <a:t>información cualitativamente igual o mejor a la que los socios conseguían en forma individual antes de su cooperación. </a:t>
            </a:r>
          </a:p>
          <a:p>
            <a:pPr marL="798252" lvl="1" indent="-266084">
              <a:spcBef>
                <a:spcPts val="699"/>
              </a:spcBef>
              <a:spcAft>
                <a:spcPts val="699"/>
              </a:spcAft>
              <a:buFont typeface="Calibri" pitchFamily="34" charset="0"/>
              <a:buAutoNum type="arabicPeriod"/>
            </a:pPr>
            <a:r>
              <a:rPr lang="es-ES" dirty="0"/>
              <a:t>La cooperativa </a:t>
            </a:r>
            <a:r>
              <a:rPr lang="es-ES" i="1" dirty="0"/>
              <a:t>difunde </a:t>
            </a:r>
            <a:r>
              <a:rPr lang="es-ES" dirty="0"/>
              <a:t>a sus socios, de </a:t>
            </a:r>
            <a:r>
              <a:rPr lang="es-ES" i="1" dirty="0"/>
              <a:t>forma ordenada y compartida</a:t>
            </a:r>
            <a:r>
              <a:rPr lang="es-ES" dirty="0"/>
              <a:t>, una información cualitativamente mejor a la que los socios pudiesen tener antes de su cooperación. </a:t>
            </a:r>
          </a:p>
          <a:p>
            <a:pPr>
              <a:spcBef>
                <a:spcPts val="699"/>
              </a:spcBef>
              <a:spcAft>
                <a:spcPts val="699"/>
              </a:spcAft>
            </a:pPr>
            <a:endParaRPr lang="es-ES" dirty="0"/>
          </a:p>
          <a:p>
            <a:pPr algn="just"/>
            <a:r>
              <a:rPr lang="es-ES" dirty="0"/>
              <a:t>En general, el sistema de monitoreo deberá generar información para la toma de decisiones, con grado de mejora en la eficacia, eficiencia y efectividad (entender el ambiente y actuar racionalmente) para la difusión de los impulsos económicos en el marco del </a:t>
            </a:r>
            <a:r>
              <a:rPr lang="es-ES" i="1" dirty="0"/>
              <a:t>Bienestar Social</a:t>
            </a:r>
            <a:r>
              <a:rPr lang="es-ES" dirty="0"/>
              <a:t>.</a:t>
            </a:r>
          </a:p>
          <a:p>
            <a:pPr algn="just"/>
            <a:r>
              <a:rPr lang="es-ES" dirty="0"/>
              <a:t>Es aquí donde, la </a:t>
            </a:r>
            <a:r>
              <a:rPr lang="es-ES" b="1" i="1" dirty="0"/>
              <a:t>contabilidad social</a:t>
            </a:r>
            <a:r>
              <a:rPr lang="es-ES" dirty="0"/>
              <a:t> se presenta como el ámbito para la preparación y la publicación de información sobre las interacciones y actividades de carácter social, medioambiental, vinculadas a los recursos humano, a la comunidad, a los clientes, entre otras, de una organización y, cuando sea posible, las consecuencias de dichas interacciones y actividades.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1 Marcador de imagen de diapositiva"/>
          <p:cNvSpPr>
            <a:spLocks noGrp="1" noRot="1" noChangeAspect="1"/>
          </p:cNvSpPr>
          <p:nvPr>
            <p:ph type="sldImg"/>
          </p:nvPr>
        </p:nvSpPr>
        <p:spPr bwMode="auto">
          <a:noFill/>
          <a:ln>
            <a:solidFill>
              <a:srgbClr val="000000"/>
            </a:solidFill>
            <a:miter lim="800000"/>
            <a:headEnd/>
            <a:tailEnd/>
          </a:ln>
        </p:spPr>
      </p:sp>
      <p:sp>
        <p:nvSpPr>
          <p:cNvPr id="58370" name="2 Marcador de notas"/>
          <p:cNvSpPr>
            <a:spLocks noGrp="1"/>
          </p:cNvSpPr>
          <p:nvPr>
            <p:ph type="body" idx="1"/>
          </p:nvPr>
        </p:nvSpPr>
        <p:spPr>
          <a:xfrm>
            <a:off x="300324" y="4586657"/>
            <a:ext cx="6276402" cy="2169419"/>
          </a:xfrm>
          <a:noFill/>
          <a:ln/>
        </p:spPr>
        <p:txBody>
          <a:bodyPr/>
          <a:lstStyle/>
          <a:p>
            <a:pPr>
              <a:lnSpc>
                <a:spcPct val="80000"/>
              </a:lnSpc>
            </a:pPr>
            <a:r>
              <a:rPr lang="es-ES" b="1" dirty="0"/>
              <a:t>El balance como instrumento argumentativo</a:t>
            </a:r>
          </a:p>
          <a:p>
            <a:pPr>
              <a:lnSpc>
                <a:spcPct val="80000"/>
              </a:lnSpc>
            </a:pPr>
            <a:r>
              <a:rPr lang="es-ES" b="1" dirty="0"/>
              <a:t>El escrito económico en la gestión de la información </a:t>
            </a:r>
          </a:p>
          <a:p>
            <a:pPr algn="just">
              <a:lnSpc>
                <a:spcPct val="80000"/>
              </a:lnSpc>
            </a:pPr>
            <a:r>
              <a:rPr lang="es-ES" dirty="0"/>
              <a:t>Para enfatizar un poco más la relación entre el escrito económico, entre los que incluiremos prioritariamente a la contabilidad patrimonial como objeto económico, y su concepción en los modelos económicos</a:t>
            </a:r>
          </a:p>
          <a:p>
            <a:pPr algn="just">
              <a:lnSpc>
                <a:spcPct val="80000"/>
              </a:lnSpc>
            </a:pPr>
            <a:r>
              <a:rPr lang="es-ES" dirty="0"/>
              <a:t>perspectiva hermenéutica</a:t>
            </a:r>
            <a:endParaRPr lang="es-ES" sz="1000" dirty="0"/>
          </a:p>
          <a:p>
            <a:pPr>
              <a:lnSpc>
                <a:spcPct val="80000"/>
              </a:lnSpc>
            </a:pPr>
            <a:endParaRPr lang="es-ES" sz="9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1 Marcador de imagen de diapositiva"/>
          <p:cNvSpPr>
            <a:spLocks noGrp="1" noRot="1" noChangeAspect="1"/>
          </p:cNvSpPr>
          <p:nvPr>
            <p:ph type="sldImg"/>
          </p:nvPr>
        </p:nvSpPr>
        <p:spPr bwMode="auto">
          <a:noFill/>
          <a:ln>
            <a:solidFill>
              <a:srgbClr val="000000"/>
            </a:solidFill>
            <a:miter lim="800000"/>
            <a:headEnd/>
            <a:tailEnd/>
          </a:ln>
        </p:spPr>
      </p:sp>
      <p:sp>
        <p:nvSpPr>
          <p:cNvPr id="68610" name="2 Marcador de notas"/>
          <p:cNvSpPr>
            <a:spLocks noGrp="1"/>
          </p:cNvSpPr>
          <p:nvPr>
            <p:ph type="body" idx="1"/>
          </p:nvPr>
        </p:nvSpPr>
        <p:spPr>
          <a:noFill/>
          <a:ln/>
        </p:spPr>
        <p:txBody>
          <a:bodyPr/>
          <a:lstStyle/>
          <a:p>
            <a:pPr defTabSz="1088502">
              <a:defRPr/>
            </a:pPr>
            <a:r>
              <a:rPr lang="es-ES" sz="1800" b="0" dirty="0">
                <a:highlight>
                  <a:srgbClr val="FFFF00"/>
                </a:highlight>
                <a:latin typeface="Times New Roman" panose="02020603050405020304" pitchFamily="18" charset="0"/>
                <a:ea typeface="Times New Roman" panose="02020603050405020304" pitchFamily="18" charset="0"/>
              </a:rPr>
              <a:t>El proyecto involucra no solamente los desarrollos tecnológicos de una Central de Balances, basada en las recomendaciones contables del Informe número 32 de la CECYT con foco en los siguientes estados: estado de situación patrimonial, estado de resultados, estado de flujo de efectivo, y principalmente el estado de valor agregado generado y distribuido, sino también, el desarrollo de sistemas para la toma de decisiones, que en nuestro caso estarán orientadas inicialmente a la distribución de la renta</a:t>
            </a:r>
            <a:r>
              <a:rPr lang="es-ES" sz="1800" dirty="0">
                <a:highlight>
                  <a:srgbClr val="FFFF00"/>
                </a:highlight>
                <a:latin typeface="Times New Roman" panose="02020603050405020304" pitchFamily="18" charset="0"/>
                <a:ea typeface="Times New Roman" panose="02020603050405020304" pitchFamily="18" charset="0"/>
              </a:rPr>
              <a:t>.</a:t>
            </a:r>
            <a:endParaRPr lang="es-ES" sz="18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lnSpc>
                <a:spcPct val="150000"/>
              </a:lnSpc>
              <a:spcBef>
                <a:spcPts val="3571"/>
              </a:spcBef>
              <a:spcAft>
                <a:spcPts val="1428"/>
              </a:spcAft>
            </a:pPr>
            <a:r>
              <a:rPr lang="es-ES" sz="3600" b="1" dirty="0">
                <a:latin typeface="Times New Roman" panose="02020603050405020304" pitchFamily="18" charset="0"/>
              </a:rPr>
              <a:t>Relación entre la Macroeconomía y las Cuentas Nacionales</a:t>
            </a:r>
            <a:endParaRPr lang="es-AR" sz="3600" b="1" dirty="0">
              <a:latin typeface="Times New Roman" panose="02020603050405020304" pitchFamily="18" charset="0"/>
            </a:endParaRPr>
          </a:p>
          <a:p>
            <a:pPr algn="just">
              <a:lnSpc>
                <a:spcPct val="150000"/>
              </a:lnSpc>
              <a:spcBef>
                <a:spcPts val="714"/>
              </a:spcBef>
              <a:spcAft>
                <a:spcPts val="714"/>
              </a:spcAft>
            </a:pPr>
            <a:endParaRPr lang="es-ES" sz="3600" dirty="0">
              <a:highlight>
                <a:srgbClr val="FFFF00"/>
              </a:highlight>
              <a:latin typeface="Times New Roman" panose="02020603050405020304" pitchFamily="18" charset="0"/>
              <a:ea typeface="Times New Roman" panose="02020603050405020304" pitchFamily="18" charset="0"/>
            </a:endParaRPr>
          </a:p>
          <a:p>
            <a:pPr marL="535180" algn="just">
              <a:lnSpc>
                <a:spcPct val="150000"/>
              </a:lnSpc>
              <a:spcBef>
                <a:spcPts val="714"/>
              </a:spcBef>
              <a:spcAft>
                <a:spcPts val="714"/>
              </a:spcAft>
            </a:pPr>
            <a:r>
              <a:rPr lang="es-ES" sz="1800" dirty="0"/>
              <a:t>El Balance Social, se presenta como el instrumento contable que ofrece una estimativa sobre la generación y distribución de la renta, pudiendo diferenciar al «crecimiento económico», dado por la generación del Valor Agregado, del «desarrollo económico» representado en la forma distributiva del mismo.</a:t>
            </a:r>
            <a:endParaRPr lang="es-AR" sz="1800" dirty="0"/>
          </a:p>
          <a:p>
            <a:pPr algn="just">
              <a:lnSpc>
                <a:spcPct val="150000"/>
              </a:lnSpc>
              <a:spcBef>
                <a:spcPts val="3571"/>
              </a:spcBef>
              <a:spcAft>
                <a:spcPts val="1428"/>
              </a:spcAft>
            </a:pPr>
            <a:r>
              <a:rPr lang="es-ES" sz="3200" b="1" dirty="0">
                <a:latin typeface="Times New Roman" panose="02020603050405020304" pitchFamily="18" charset="0"/>
              </a:rPr>
              <a:t>Agregación y distribución de la renta</a:t>
            </a:r>
            <a:endParaRPr lang="es-AR" sz="3200" b="1" dirty="0">
              <a:latin typeface="Times New Roman" panose="02020603050405020304" pitchFamily="18" charset="0"/>
            </a:endParaRPr>
          </a:p>
          <a:p>
            <a:pPr algn="just">
              <a:lnSpc>
                <a:spcPct val="150000"/>
              </a:lnSpc>
              <a:spcBef>
                <a:spcPts val="714"/>
              </a:spcBef>
              <a:spcAft>
                <a:spcPts val="714"/>
              </a:spcAft>
            </a:pPr>
            <a:r>
              <a:rPr lang="es-ES" sz="1800" dirty="0"/>
              <a:t>Retomando nuestro modelo económico para el crecimiento partimos de una identidad básica en donde el gasto realizado por la compra, de lo que se produce, equivale a la producción, e iguala a la renta necesaria que se gana (como retribución de los factores de producción) y que permite financiar los gastos de aquellas compras. o lo que es equivalente a decir que la demanda agregada es igual a la oferta agregada; lo que podríamos representarlo así:</a:t>
            </a:r>
            <a:endParaRPr lang="es-AR" sz="1800" dirty="0"/>
          </a:p>
          <a:p>
            <a:pPr marL="535180" algn="just">
              <a:lnSpc>
                <a:spcPct val="150000"/>
              </a:lnSpc>
              <a:spcBef>
                <a:spcPts val="714"/>
              </a:spcBef>
              <a:spcAft>
                <a:spcPts val="714"/>
              </a:spcAft>
            </a:pPr>
            <a:r>
              <a:rPr lang="es-ES" sz="1800" dirty="0"/>
              <a:t>Gasto=Producción=Renta ⇿ Demanda Agregada=Oferta Agregada=Ingreso</a:t>
            </a:r>
            <a:endParaRPr lang="es-AR" sz="3200" dirty="0">
              <a:latin typeface="Times New Roman" panose="02020603050405020304" pitchFamily="18" charset="0"/>
              <a:ea typeface="Times New Roman" panose="02020603050405020304" pitchFamily="18" charset="0"/>
            </a:endParaRPr>
          </a:p>
          <a:p>
            <a:pPr algn="just">
              <a:lnSpc>
                <a:spcPct val="150000"/>
              </a:lnSpc>
              <a:spcBef>
                <a:spcPts val="600"/>
              </a:spcBef>
              <a:spcAft>
                <a:spcPts val="600"/>
              </a:spcAft>
            </a:pPr>
            <a:r>
              <a:rPr lang="es-ES" sz="1800" dirty="0">
                <a:effectLst/>
                <a:latin typeface="Times New Roman" panose="02020603050405020304" pitchFamily="18" charset="0"/>
                <a:ea typeface="Times New Roman" panose="02020603050405020304" pitchFamily="18" charset="0"/>
              </a:rPr>
              <a:t> </a:t>
            </a:r>
            <a:endParaRPr lang="es-AR" sz="1800" dirty="0">
              <a:effectLst/>
              <a:latin typeface="Times New Roman" panose="02020603050405020304" pitchFamily="18" charset="0"/>
              <a:ea typeface="Times New Roman" panose="02020603050405020304" pitchFamily="18" charset="0"/>
            </a:endParaRPr>
          </a:p>
          <a:p>
            <a:endParaRPr lang="es-AR" dirty="0"/>
          </a:p>
        </p:txBody>
      </p:sp>
      <p:sp>
        <p:nvSpPr>
          <p:cNvPr id="4" name="Marcador de número de diapositiva 3"/>
          <p:cNvSpPr>
            <a:spLocks noGrp="1"/>
          </p:cNvSpPr>
          <p:nvPr>
            <p:ph type="sldNum" sz="quarter" idx="5"/>
          </p:nvPr>
        </p:nvSpPr>
        <p:spPr/>
        <p:txBody>
          <a:bodyPr/>
          <a:lstStyle/>
          <a:p>
            <a:fld id="{0EE15064-D987-4A44-8CFF-9F116C691CA3}" type="slidenum">
              <a:rPr lang="es-AR" smtClean="0"/>
              <a:t>5</a:t>
            </a:fld>
            <a:endParaRPr lang="es-AR"/>
          </a:p>
        </p:txBody>
      </p:sp>
    </p:spTree>
    <p:extLst>
      <p:ext uri="{BB962C8B-B14F-4D97-AF65-F5344CB8AC3E}">
        <p14:creationId xmlns:p14="http://schemas.microsoft.com/office/powerpoint/2010/main" val="74200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nSpc>
                <a:spcPct val="150000"/>
              </a:lnSpc>
              <a:spcBef>
                <a:spcPts val="2400"/>
              </a:spcBef>
              <a:spcAft>
                <a:spcPts val="600"/>
              </a:spcAft>
            </a:pPr>
            <a:r>
              <a:rPr lang="es-AR" sz="1800" b="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1.5. -Alcances del trabajo</a:t>
            </a:r>
            <a:endParaRPr lang="es-AR"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Bef>
                <a:spcPts val="600"/>
              </a:spcBef>
              <a:spcAft>
                <a:spcPts val="600"/>
              </a:spcAft>
            </a:pPr>
            <a:r>
              <a:rPr lang="es-ES" sz="1800" dirty="0">
                <a:effectLst/>
                <a:highlight>
                  <a:srgbClr val="FFFF00"/>
                </a:highlight>
                <a:latin typeface="Times New Roman" panose="02020603050405020304" pitchFamily="18" charset="0"/>
                <a:ea typeface="Times New Roman" panose="02020603050405020304" pitchFamily="18" charset="0"/>
              </a:rPr>
              <a:t>Con el fin último de alcanzar un modelo para la «distribución equitativa de la Renta Nacional» en el foco del «desarrollo socioeconómico regional», el trabajo asume una perspectiva que pretende desprenderse de la visión de la empresa como una </a:t>
            </a:r>
            <a:r>
              <a:rPr lang="es-ES" sz="1800" i="1" dirty="0">
                <a:effectLst/>
                <a:highlight>
                  <a:srgbClr val="FFFF00"/>
                </a:highlight>
                <a:latin typeface="Times New Roman" panose="02020603050405020304" pitchFamily="18" charset="0"/>
                <a:ea typeface="Times New Roman" panose="02020603050405020304" pitchFamily="18" charset="0"/>
              </a:rPr>
              <a:t>unidad de acumulación</a:t>
            </a:r>
            <a:r>
              <a:rPr lang="es-ES" sz="1800" dirty="0">
                <a:effectLst/>
                <a:highlight>
                  <a:srgbClr val="FFFF00"/>
                </a:highlight>
                <a:latin typeface="Times New Roman" panose="02020603050405020304" pitchFamily="18" charset="0"/>
                <a:ea typeface="Times New Roman" panose="02020603050405020304" pitchFamily="18" charset="0"/>
              </a:rPr>
              <a:t>, que se ve representada a través del concepto de </a:t>
            </a:r>
            <a:r>
              <a:rPr lang="es-ES" sz="1800" i="1" dirty="0">
                <a:effectLst/>
                <a:highlight>
                  <a:srgbClr val="FFFF00"/>
                </a:highlight>
                <a:latin typeface="Times New Roman" panose="02020603050405020304" pitchFamily="18" charset="0"/>
                <a:ea typeface="Times New Roman" panose="02020603050405020304" pitchFamily="18" charset="0"/>
              </a:rPr>
              <a:t>margen de ganancia</a:t>
            </a:r>
            <a:r>
              <a:rPr lang="es-ES" sz="1800" dirty="0">
                <a:effectLst/>
                <a:highlight>
                  <a:srgbClr val="FFFF00"/>
                </a:highlight>
                <a:latin typeface="Times New Roman" panose="02020603050405020304" pitchFamily="18" charset="0"/>
                <a:ea typeface="Times New Roman" panose="02020603050405020304" pitchFamily="18" charset="0"/>
              </a:rPr>
              <a:t>, para pasar a una visión social de la empresa, sustentada en la construcción de «valores» compartidos por las «cadenas de Valor Agregado»; para ello se llevan adelante, en el marco de la «dinámica industrial» de Jay Forrester en general y la «teoría dinámica de la economía» de </a:t>
            </a:r>
            <a:r>
              <a:rPr lang="es-ES" sz="1800" dirty="0" err="1">
                <a:effectLst/>
                <a:highlight>
                  <a:srgbClr val="FFFF00"/>
                </a:highlight>
                <a:latin typeface="Times New Roman" panose="02020603050405020304" pitchFamily="18" charset="0"/>
                <a:ea typeface="Times New Roman" panose="02020603050405020304" pitchFamily="18" charset="0"/>
              </a:rPr>
              <a:t>Michal</a:t>
            </a:r>
            <a:r>
              <a:rPr lang="es-ES" sz="1800" dirty="0">
                <a:effectLst/>
                <a:highlight>
                  <a:srgbClr val="FFFF00"/>
                </a:highlight>
                <a:latin typeface="Times New Roman" panose="02020603050405020304" pitchFamily="18" charset="0"/>
                <a:ea typeface="Times New Roman" panose="02020603050405020304" pitchFamily="18" charset="0"/>
              </a:rPr>
              <a:t> </a:t>
            </a:r>
            <a:r>
              <a:rPr lang="es-ES" sz="1800" dirty="0" err="1">
                <a:effectLst/>
                <a:highlight>
                  <a:srgbClr val="FFFF00"/>
                </a:highlight>
                <a:latin typeface="Times New Roman" panose="02020603050405020304" pitchFamily="18" charset="0"/>
                <a:ea typeface="Times New Roman" panose="02020603050405020304" pitchFamily="18" charset="0"/>
              </a:rPr>
              <a:t>Kalecki</a:t>
            </a:r>
            <a:r>
              <a:rPr lang="es-ES" sz="1800" dirty="0">
                <a:effectLst/>
                <a:highlight>
                  <a:srgbClr val="FFFF00"/>
                </a:highlight>
                <a:latin typeface="Times New Roman" panose="02020603050405020304" pitchFamily="18" charset="0"/>
                <a:ea typeface="Times New Roman" panose="02020603050405020304" pitchFamily="18" charset="0"/>
              </a:rPr>
              <a:t> en particular, observaciones sobre las derivaciones de la implantación del «balance social» como instrumento de exposición del «Valor Agregado» y su forma de distribución</a:t>
            </a:r>
            <a:r>
              <a:rPr lang="es-AR" sz="1800" dirty="0">
                <a:effectLst/>
                <a:highlight>
                  <a:srgbClr val="FFFF00"/>
                </a:highlight>
                <a:latin typeface="Times New Roman" panose="02020603050405020304" pitchFamily="18" charset="0"/>
                <a:ea typeface="Times New Roman" panose="02020603050405020304" pitchFamily="18" charset="0"/>
              </a:rPr>
              <a:t>.</a:t>
            </a:r>
            <a:endParaRPr lang="es-AR" sz="1800" dirty="0">
              <a:effectLst/>
              <a:latin typeface="Times New Roman" panose="02020603050405020304" pitchFamily="18" charset="0"/>
              <a:ea typeface="Times New Roman" panose="02020603050405020304" pitchFamily="18" charset="0"/>
            </a:endParaRPr>
          </a:p>
          <a:p>
            <a:endParaRPr lang="es-AR" dirty="0"/>
          </a:p>
          <a:p>
            <a:pPr algn="just">
              <a:lnSpc>
                <a:spcPct val="150000"/>
              </a:lnSpc>
              <a:spcBef>
                <a:spcPts val="600"/>
              </a:spcBef>
              <a:spcAft>
                <a:spcPts val="600"/>
              </a:spcAft>
            </a:pPr>
            <a:r>
              <a:rPr lang="es-ES" sz="1800" dirty="0">
                <a:effectLst/>
                <a:highlight>
                  <a:srgbClr val="FFFF00"/>
                </a:highlight>
                <a:latin typeface="Times New Roman" panose="02020603050405020304" pitchFamily="18" charset="0"/>
                <a:ea typeface="Times New Roman" panose="02020603050405020304" pitchFamily="18" charset="0"/>
              </a:rPr>
              <a:t>Más particularmente, nuestro </a:t>
            </a:r>
            <a:r>
              <a:rPr lang="es-ES" sz="1800" dirty="0">
                <a:effectLst/>
                <a:highlight>
                  <a:srgbClr val="FFFF00"/>
                </a:highlight>
                <a:latin typeface="Calibri" panose="020F0502020204030204" pitchFamily="34" charset="0"/>
                <a:ea typeface="Times New Roman" panose="02020603050405020304" pitchFamily="18" charset="0"/>
              </a:rPr>
              <a:t>«</a:t>
            </a:r>
            <a:r>
              <a:rPr lang="es-ES" sz="1800" dirty="0">
                <a:effectLst/>
                <a:highlight>
                  <a:srgbClr val="FFFF00"/>
                </a:highlight>
                <a:latin typeface="Times New Roman" panose="02020603050405020304" pitchFamily="18" charset="0"/>
                <a:ea typeface="Times New Roman" panose="02020603050405020304" pitchFamily="18" charset="0"/>
              </a:rPr>
              <a:t>objeto de estudio</a:t>
            </a:r>
            <a:r>
              <a:rPr lang="es-ES" sz="1800" dirty="0">
                <a:effectLst/>
                <a:highlight>
                  <a:srgbClr val="FFFF00"/>
                </a:highlight>
                <a:latin typeface="Calibri" panose="020F0502020204030204" pitchFamily="34" charset="0"/>
                <a:ea typeface="Times New Roman" panose="02020603050405020304" pitchFamily="18" charset="0"/>
              </a:rPr>
              <a:t>»</a:t>
            </a:r>
            <a:r>
              <a:rPr lang="es-ES" sz="1800" dirty="0">
                <a:effectLst/>
                <a:highlight>
                  <a:srgbClr val="FFFF00"/>
                </a:highlight>
                <a:latin typeface="Times New Roman" panose="02020603050405020304" pitchFamily="18" charset="0"/>
                <a:ea typeface="Times New Roman" panose="02020603050405020304" pitchFamily="18" charset="0"/>
              </a:rPr>
              <a:t> se centra en </a:t>
            </a:r>
            <a:r>
              <a:rPr lang="es-ES" sz="1800" i="1" dirty="0">
                <a:effectLst/>
                <a:highlight>
                  <a:srgbClr val="FFFF00"/>
                </a:highlight>
                <a:latin typeface="Times New Roman" panose="02020603050405020304" pitchFamily="18" charset="0"/>
                <a:ea typeface="Times New Roman" panose="02020603050405020304" pitchFamily="18" charset="0"/>
              </a:rPr>
              <a:t>las relaciones sociales de la producción que establecen los agentes económicos con el fin de garantizar tanto la maximización de ganancia, como un desarrollo equitativo de fuerzas productivas</a:t>
            </a:r>
            <a:r>
              <a:rPr lang="es-ES" sz="1800" dirty="0">
                <a:effectLst/>
                <a:highlight>
                  <a:srgbClr val="FFFF00"/>
                </a:highlight>
                <a:latin typeface="Times New Roman" panose="02020603050405020304" pitchFamily="18" charset="0"/>
                <a:ea typeface="Times New Roman" panose="02020603050405020304" pitchFamily="18" charset="0"/>
              </a:rPr>
              <a:t>. </a:t>
            </a:r>
            <a:endParaRPr lang="es-AR" sz="1800" dirty="0">
              <a:effectLst/>
              <a:latin typeface="Times New Roman" panose="02020603050405020304" pitchFamily="18" charset="0"/>
              <a:ea typeface="Times New Roman" panose="02020603050405020304" pitchFamily="18" charset="0"/>
            </a:endParaRPr>
          </a:p>
          <a:p>
            <a:pPr algn="just">
              <a:lnSpc>
                <a:spcPct val="150000"/>
              </a:lnSpc>
              <a:spcBef>
                <a:spcPts val="600"/>
              </a:spcBef>
              <a:spcAft>
                <a:spcPts val="600"/>
              </a:spcAft>
            </a:pPr>
            <a:r>
              <a:rPr lang="es-ES" sz="1800" dirty="0">
                <a:effectLst/>
                <a:highlight>
                  <a:srgbClr val="FFFF00"/>
                </a:highlight>
                <a:latin typeface="Times New Roman" panose="02020603050405020304" pitchFamily="18" charset="0"/>
                <a:ea typeface="Times New Roman" panose="02020603050405020304" pitchFamily="18" charset="0"/>
              </a:rPr>
              <a:t> </a:t>
            </a:r>
            <a:endParaRPr lang="es-AR" sz="1800" dirty="0">
              <a:effectLst/>
              <a:latin typeface="Times New Roman" panose="02020603050405020304" pitchFamily="18" charset="0"/>
              <a:ea typeface="Times New Roman" panose="02020603050405020304" pitchFamily="18" charset="0"/>
            </a:endParaRPr>
          </a:p>
          <a:p>
            <a:pPr algn="just">
              <a:lnSpc>
                <a:spcPct val="150000"/>
              </a:lnSpc>
              <a:spcBef>
                <a:spcPts val="600"/>
              </a:spcBef>
              <a:spcAft>
                <a:spcPts val="600"/>
              </a:spcAft>
            </a:pPr>
            <a:r>
              <a:rPr lang="es-ES" sz="1800" dirty="0">
                <a:effectLst/>
                <a:highlight>
                  <a:srgbClr val="FFFF00"/>
                </a:highlight>
                <a:latin typeface="Times New Roman" panose="02020603050405020304" pitchFamily="18" charset="0"/>
                <a:ea typeface="Times New Roman" panose="02020603050405020304" pitchFamily="18" charset="0"/>
              </a:rPr>
              <a:t>Bajo esta demarcación, nuestra </a:t>
            </a:r>
            <a:r>
              <a:rPr lang="es-ES" sz="1800" i="1" dirty="0">
                <a:effectLst/>
                <a:highlight>
                  <a:srgbClr val="FFFF00"/>
                </a:highlight>
                <a:latin typeface="Times New Roman" panose="02020603050405020304" pitchFamily="18" charset="0"/>
                <a:ea typeface="Times New Roman" panose="02020603050405020304" pitchFamily="18" charset="0"/>
              </a:rPr>
              <a:t>investigación</a:t>
            </a:r>
            <a:r>
              <a:rPr lang="es-ES" sz="1800" dirty="0">
                <a:effectLst/>
                <a:highlight>
                  <a:srgbClr val="FFFF00"/>
                </a:highlight>
                <a:latin typeface="Times New Roman" panose="02020603050405020304" pitchFamily="18" charset="0"/>
                <a:ea typeface="Times New Roman" panose="02020603050405020304" pitchFamily="18" charset="0"/>
              </a:rPr>
              <a:t> tiene como </a:t>
            </a:r>
            <a:r>
              <a:rPr lang="es-ES" sz="1800" b="1" dirty="0">
                <a:effectLst/>
                <a:highlight>
                  <a:srgbClr val="FFFF00"/>
                </a:highlight>
                <a:latin typeface="Times New Roman" panose="02020603050405020304" pitchFamily="18" charset="0"/>
                <a:ea typeface="Times New Roman" panose="02020603050405020304" pitchFamily="18" charset="0"/>
              </a:rPr>
              <a:t>propósito</a:t>
            </a:r>
            <a:r>
              <a:rPr lang="es-ES" sz="1800" dirty="0">
                <a:effectLst/>
                <a:highlight>
                  <a:srgbClr val="FFFF00"/>
                </a:highlight>
                <a:latin typeface="Times New Roman" panose="02020603050405020304" pitchFamily="18" charset="0"/>
                <a:ea typeface="Times New Roman" panose="02020603050405020304" pitchFamily="18" charset="0"/>
              </a:rPr>
              <a:t> el </a:t>
            </a:r>
            <a:r>
              <a:rPr lang="es-ES" sz="1800" i="1" dirty="0">
                <a:effectLst/>
                <a:highlight>
                  <a:srgbClr val="FFFF00"/>
                </a:highlight>
                <a:latin typeface="Times New Roman" panose="02020603050405020304" pitchFamily="18" charset="0"/>
                <a:ea typeface="Times New Roman" panose="02020603050405020304" pitchFamily="18" charset="0"/>
              </a:rPr>
              <a:t>desarrollo</a:t>
            </a:r>
            <a:r>
              <a:rPr lang="es-ES" sz="1800" dirty="0">
                <a:effectLst/>
                <a:highlight>
                  <a:srgbClr val="FFFF00"/>
                </a:highlight>
                <a:latin typeface="Times New Roman" panose="02020603050405020304" pitchFamily="18" charset="0"/>
                <a:ea typeface="Times New Roman" panose="02020603050405020304" pitchFamily="18" charset="0"/>
              </a:rPr>
              <a:t> de un </a:t>
            </a:r>
            <a:r>
              <a:rPr lang="es-ES" sz="1800" b="1" dirty="0">
                <a:effectLst/>
                <a:highlight>
                  <a:srgbClr val="FFFF00"/>
                </a:highlight>
                <a:latin typeface="Times New Roman" panose="02020603050405020304" pitchFamily="18" charset="0"/>
                <a:ea typeface="Times New Roman" panose="02020603050405020304" pitchFamily="18" charset="0"/>
              </a:rPr>
              <a:t>sistema de información económico aplicado a la contabilidad</a:t>
            </a:r>
            <a:r>
              <a:rPr lang="es-ES" sz="1800" dirty="0">
                <a:effectLst/>
                <a:highlight>
                  <a:srgbClr val="FFFF00"/>
                </a:highlight>
                <a:latin typeface="Times New Roman" panose="02020603050405020304" pitchFamily="18" charset="0"/>
                <a:ea typeface="Times New Roman" panose="02020603050405020304" pitchFamily="18" charset="0"/>
              </a:rPr>
              <a:t> y que tiene por objetivo la constitución del </a:t>
            </a:r>
            <a:r>
              <a:rPr lang="es-ES" sz="1800" dirty="0">
                <a:effectLst/>
                <a:highlight>
                  <a:srgbClr val="FFFF00"/>
                </a:highlight>
                <a:latin typeface="Times New Roman" panose="02020603050405020304" pitchFamily="18" charset="0"/>
                <a:ea typeface="Times New Roman" panose="02020603050405020304" pitchFamily="18" charset="0"/>
                <a:cs typeface="Arial" panose="020B0604020202020204" pitchFamily="34" charset="0"/>
              </a:rPr>
              <a:t>«</a:t>
            </a:r>
            <a:r>
              <a:rPr lang="es-ES" sz="1800" dirty="0">
                <a:effectLst/>
                <a:highlight>
                  <a:srgbClr val="FFFF00"/>
                </a:highlight>
                <a:latin typeface="Times New Roman" panose="02020603050405020304" pitchFamily="18" charset="0"/>
                <a:ea typeface="Times New Roman" panose="02020603050405020304" pitchFamily="18" charset="0"/>
              </a:rPr>
              <a:t>Balance Social</a:t>
            </a:r>
            <a:r>
              <a:rPr lang="es-ES" sz="1800" dirty="0">
                <a:effectLst/>
                <a:highlight>
                  <a:srgbClr val="FFFF00"/>
                </a:highlight>
                <a:latin typeface="Times New Roman" panose="02020603050405020304" pitchFamily="18" charset="0"/>
                <a:ea typeface="Times New Roman" panose="02020603050405020304" pitchFamily="18" charset="0"/>
                <a:cs typeface="Arial" panose="020B0604020202020204" pitchFamily="34" charset="0"/>
              </a:rPr>
              <a:t>»</a:t>
            </a:r>
            <a:r>
              <a:rPr lang="es-ES" sz="1800" dirty="0">
                <a:effectLst/>
                <a:highlight>
                  <a:srgbClr val="FFFF00"/>
                </a:highlight>
                <a:latin typeface="Times New Roman" panose="02020603050405020304" pitchFamily="18" charset="0"/>
                <a:ea typeface="Times New Roman" panose="02020603050405020304" pitchFamily="18" charset="0"/>
              </a:rPr>
              <a:t> (Resolución Técnica </a:t>
            </a:r>
            <a:r>
              <a:rPr lang="es-ES" sz="1800" dirty="0" err="1">
                <a:effectLst/>
                <a:highlight>
                  <a:srgbClr val="FFFF00"/>
                </a:highlight>
                <a:latin typeface="Times New Roman" panose="02020603050405020304" pitchFamily="18" charset="0"/>
                <a:ea typeface="Times New Roman" panose="02020603050405020304" pitchFamily="18" charset="0"/>
              </a:rPr>
              <a:t>N°</a:t>
            </a:r>
            <a:r>
              <a:rPr lang="es-ES" sz="1800" dirty="0">
                <a:effectLst/>
                <a:highlight>
                  <a:srgbClr val="FFFF00"/>
                </a:highlight>
                <a:latin typeface="Times New Roman" panose="02020603050405020304" pitchFamily="18" charset="0"/>
                <a:ea typeface="Times New Roman" panose="02020603050405020304" pitchFamily="18" charset="0"/>
              </a:rPr>
              <a:t> 36. Normas Contables Profesionales: Balance Social, 2013), por el que se expondrá no solamente el </a:t>
            </a:r>
            <a:r>
              <a:rPr lang="es-ES" sz="1800" dirty="0">
                <a:effectLst/>
                <a:highlight>
                  <a:srgbClr val="FFFF00"/>
                </a:highlight>
                <a:latin typeface="Times New Roman" panose="02020603050405020304" pitchFamily="18" charset="0"/>
                <a:ea typeface="Times New Roman" panose="02020603050405020304" pitchFamily="18" charset="0"/>
                <a:cs typeface="Arial" panose="020B0604020202020204" pitchFamily="34" charset="0"/>
              </a:rPr>
              <a:t>«</a:t>
            </a:r>
            <a:r>
              <a:rPr lang="es-ES" sz="1800" dirty="0">
                <a:effectLst/>
                <a:highlight>
                  <a:srgbClr val="FFFF00"/>
                </a:highlight>
                <a:latin typeface="Times New Roman" panose="02020603050405020304" pitchFamily="18" charset="0"/>
                <a:ea typeface="Times New Roman" panose="02020603050405020304" pitchFamily="18" charset="0"/>
              </a:rPr>
              <a:t>Estado del Valor Económico Generado</a:t>
            </a:r>
            <a:r>
              <a:rPr lang="es-ES" sz="1800" dirty="0">
                <a:effectLst/>
                <a:highlight>
                  <a:srgbClr val="FFFF00"/>
                </a:highlight>
                <a:latin typeface="Times New Roman" panose="02020603050405020304" pitchFamily="18" charset="0"/>
                <a:ea typeface="Times New Roman" panose="02020603050405020304" pitchFamily="18" charset="0"/>
                <a:cs typeface="Arial" panose="020B0604020202020204" pitchFamily="34" charset="0"/>
              </a:rPr>
              <a:t>»</a:t>
            </a:r>
            <a:r>
              <a:rPr lang="es-ES" sz="1800" dirty="0">
                <a:effectLst/>
                <a:highlight>
                  <a:srgbClr val="FFFF00"/>
                </a:highlight>
                <a:latin typeface="Times New Roman" panose="02020603050405020304" pitchFamily="18" charset="0"/>
                <a:ea typeface="Times New Roman" panose="02020603050405020304" pitchFamily="18" charset="0"/>
              </a:rPr>
              <a:t> sino también, a través de un proceso de análisis de costos, la forma de distribución </a:t>
            </a:r>
            <a:r>
              <a:rPr lang="es-ES" sz="1800" dirty="0">
                <a:effectLst/>
                <a:highlight>
                  <a:srgbClr val="FFFF00"/>
                </a:highlight>
                <a:latin typeface="Times New Roman" panose="02020603050405020304" pitchFamily="18" charset="0"/>
                <a:ea typeface="Times New Roman" panose="02020603050405020304" pitchFamily="18" charset="0"/>
                <a:cs typeface="Arial" panose="020B0604020202020204" pitchFamily="34" charset="0"/>
              </a:rPr>
              <a:t>(</a:t>
            </a:r>
            <a:r>
              <a:rPr lang="es-ES" sz="1800" dirty="0">
                <a:effectLst/>
                <a:highlight>
                  <a:srgbClr val="FFFF00"/>
                </a:highlight>
                <a:latin typeface="Times New Roman" panose="02020603050405020304" pitchFamily="18" charset="0"/>
                <a:ea typeface="Times New Roman" panose="02020603050405020304" pitchFamily="18" charset="0"/>
              </a:rPr>
              <a:t>bajo la técnica de consolidación</a:t>
            </a:r>
            <a:r>
              <a:rPr lang="es-ES" sz="1800" dirty="0">
                <a:effectLst/>
                <a:highlight>
                  <a:srgbClr val="FFFF00"/>
                </a:highlight>
                <a:latin typeface="Times New Roman" panose="02020603050405020304" pitchFamily="18" charset="0"/>
                <a:ea typeface="Times New Roman" panose="02020603050405020304" pitchFamily="18" charset="0"/>
                <a:cs typeface="Arial" panose="020B0604020202020204" pitchFamily="34" charset="0"/>
              </a:rPr>
              <a:t>) </a:t>
            </a:r>
            <a:r>
              <a:rPr lang="es-ES" sz="1800" dirty="0">
                <a:effectLst/>
                <a:highlight>
                  <a:srgbClr val="FFFF00"/>
                </a:highlight>
                <a:latin typeface="Times New Roman" panose="02020603050405020304" pitchFamily="18" charset="0"/>
                <a:ea typeface="Times New Roman" panose="02020603050405020304" pitchFamily="18" charset="0"/>
              </a:rPr>
              <a:t>del </a:t>
            </a:r>
            <a:r>
              <a:rPr lang="es-ES" sz="1800" dirty="0">
                <a:effectLst/>
                <a:highlight>
                  <a:srgbClr val="FFFF00"/>
                </a:highlight>
                <a:latin typeface="Times New Roman" panose="02020603050405020304" pitchFamily="18" charset="0"/>
                <a:ea typeface="Times New Roman" panose="02020603050405020304" pitchFamily="18" charset="0"/>
                <a:cs typeface="Arial" panose="020B0604020202020204" pitchFamily="34" charset="0"/>
              </a:rPr>
              <a:t>«</a:t>
            </a:r>
            <a:r>
              <a:rPr lang="es-ES" sz="1800" dirty="0">
                <a:effectLst/>
                <a:highlight>
                  <a:srgbClr val="FFFF00"/>
                </a:highlight>
                <a:latin typeface="Times New Roman" panose="02020603050405020304" pitchFamily="18" charset="0"/>
                <a:ea typeface="Times New Roman" panose="02020603050405020304" pitchFamily="18" charset="0"/>
              </a:rPr>
              <a:t>Valor Agregado</a:t>
            </a:r>
            <a:r>
              <a:rPr lang="es-ES" sz="1800" dirty="0">
                <a:effectLst/>
                <a:highlight>
                  <a:srgbClr val="FFFF00"/>
                </a:highlight>
                <a:latin typeface="Times New Roman" panose="02020603050405020304" pitchFamily="18" charset="0"/>
                <a:ea typeface="Times New Roman" panose="02020603050405020304" pitchFamily="18" charset="0"/>
                <a:cs typeface="Arial" panose="020B0604020202020204" pitchFamily="34" charset="0"/>
              </a:rPr>
              <a:t>» generado por las empresas,</a:t>
            </a:r>
            <a:r>
              <a:rPr lang="es-ES" sz="1800" dirty="0">
                <a:effectLst/>
                <a:highlight>
                  <a:srgbClr val="FFFF00"/>
                </a:highlight>
                <a:latin typeface="Times New Roman" panose="02020603050405020304" pitchFamily="18" charset="0"/>
                <a:ea typeface="Times New Roman" panose="02020603050405020304" pitchFamily="18" charset="0"/>
              </a:rPr>
              <a:t> en las </a:t>
            </a:r>
            <a:r>
              <a:rPr lang="es-ES" sz="1800" dirty="0">
                <a:effectLst/>
                <a:highlight>
                  <a:srgbClr val="FFFF00"/>
                </a:highlight>
                <a:latin typeface="Times New Roman" panose="02020603050405020304" pitchFamily="18" charset="0"/>
                <a:ea typeface="Times New Roman" panose="02020603050405020304" pitchFamily="18" charset="0"/>
                <a:cs typeface="Arial" panose="020B0604020202020204" pitchFamily="34" charset="0"/>
              </a:rPr>
              <a:t>«</a:t>
            </a:r>
            <a:r>
              <a:rPr lang="es-ES" sz="1800" dirty="0">
                <a:effectLst/>
                <a:highlight>
                  <a:srgbClr val="FFFF00"/>
                </a:highlight>
                <a:latin typeface="Times New Roman" panose="02020603050405020304" pitchFamily="18" charset="0"/>
                <a:ea typeface="Times New Roman" panose="02020603050405020304" pitchFamily="18" charset="0"/>
              </a:rPr>
              <a:t>cadenas de valor</a:t>
            </a:r>
            <a:r>
              <a:rPr lang="es-ES" sz="1800" dirty="0">
                <a:effectLst/>
                <a:highlight>
                  <a:srgbClr val="FFFF00"/>
                </a:highlight>
                <a:latin typeface="Times New Roman" panose="02020603050405020304" pitchFamily="18" charset="0"/>
                <a:ea typeface="Times New Roman" panose="02020603050405020304" pitchFamily="18" charset="0"/>
                <a:cs typeface="Arial" panose="020B0604020202020204" pitchFamily="34" charset="0"/>
              </a:rPr>
              <a:t>». </a:t>
            </a:r>
            <a:endParaRPr lang="es-AR" sz="1800" dirty="0">
              <a:effectLst/>
              <a:latin typeface="Times New Roman" panose="02020603050405020304" pitchFamily="18" charset="0"/>
              <a:ea typeface="Times New Roman" panose="02020603050405020304" pitchFamily="18" charset="0"/>
            </a:endParaRPr>
          </a:p>
          <a:p>
            <a:pPr algn="just">
              <a:lnSpc>
                <a:spcPct val="150000"/>
              </a:lnSpc>
              <a:spcBef>
                <a:spcPts val="600"/>
              </a:spcBef>
              <a:spcAft>
                <a:spcPts val="600"/>
              </a:spcAft>
            </a:pPr>
            <a:r>
              <a:rPr lang="es-ES" sz="1800" b="1" dirty="0">
                <a:effectLst/>
                <a:highlight>
                  <a:srgbClr val="FFFF00"/>
                </a:highlight>
                <a:latin typeface="Times New Roman" panose="02020603050405020304" pitchFamily="18" charset="0"/>
                <a:ea typeface="Times New Roman" panose="02020603050405020304" pitchFamily="18" charset="0"/>
              </a:rPr>
              <a:t>Desde la perspectiva de generación de conocimiento, lo que se busca es exponer explícitamente la </a:t>
            </a:r>
            <a:r>
              <a:rPr lang="es-ES" sz="1800" b="1" i="1" dirty="0">
                <a:effectLst/>
                <a:highlight>
                  <a:srgbClr val="FFFF00"/>
                </a:highlight>
                <a:latin typeface="Times New Roman" panose="02020603050405020304" pitchFamily="18" charset="0"/>
                <a:ea typeface="Times New Roman" panose="02020603050405020304" pitchFamily="18" charset="0"/>
              </a:rPr>
              <a:t>distribución de la riqueza</a:t>
            </a:r>
            <a:r>
              <a:rPr lang="es-ES" sz="1800" b="1" dirty="0">
                <a:effectLst/>
                <a:highlight>
                  <a:srgbClr val="FFFF00"/>
                </a:highlight>
                <a:latin typeface="Times New Roman" panose="02020603050405020304" pitchFamily="18" charset="0"/>
                <a:ea typeface="Times New Roman" panose="02020603050405020304" pitchFamily="18" charset="0"/>
              </a:rPr>
              <a:t> a partir de las distintas exposiciones tácitas derivadas de los estados contables, principalmente del estado de situación patrimonial y del estado de resultados</a:t>
            </a:r>
            <a:r>
              <a:rPr lang="es-ES" sz="1800" dirty="0">
                <a:effectLst/>
                <a:highlight>
                  <a:srgbClr val="FFFF00"/>
                </a:highlight>
                <a:latin typeface="Times New Roman" panose="02020603050405020304" pitchFamily="18" charset="0"/>
                <a:ea typeface="Times New Roman" panose="02020603050405020304" pitchFamily="18" charset="0"/>
              </a:rPr>
              <a:t>. De aquí podremos ver las relaciones existentes entre los distintos agentes de producción, con la generación de riqueza; vale destacar que no </a:t>
            </a:r>
            <a:r>
              <a:rPr lang="es-ES" sz="1800" b="1" dirty="0">
                <a:effectLst/>
                <a:highlight>
                  <a:srgbClr val="FFFF00"/>
                </a:highlight>
                <a:latin typeface="Times New Roman" panose="02020603050405020304" pitchFamily="18" charset="0"/>
                <a:ea typeface="Times New Roman" panose="02020603050405020304" pitchFamily="18" charset="0"/>
              </a:rPr>
              <a:t>procuramos ver</a:t>
            </a:r>
            <a:r>
              <a:rPr lang="es-ES" sz="1800" dirty="0">
                <a:effectLst/>
                <a:highlight>
                  <a:srgbClr val="FFFF00"/>
                </a:highlight>
                <a:latin typeface="Times New Roman" panose="02020603050405020304" pitchFamily="18" charset="0"/>
                <a:ea typeface="Times New Roman" panose="02020603050405020304" pitchFamily="18" charset="0"/>
              </a:rPr>
              <a:t> igualdades, sino </a:t>
            </a:r>
            <a:r>
              <a:rPr lang="es-ES" sz="1800" b="1" dirty="0">
                <a:effectLst/>
                <a:highlight>
                  <a:srgbClr val="FFFF00"/>
                </a:highlight>
                <a:latin typeface="Times New Roman" panose="02020603050405020304" pitchFamily="18" charset="0"/>
                <a:ea typeface="Times New Roman" panose="02020603050405020304" pitchFamily="18" charset="0"/>
              </a:rPr>
              <a:t>la validez de las relaciones</a:t>
            </a:r>
            <a:r>
              <a:rPr lang="es-ES" sz="1800" dirty="0">
                <a:effectLst/>
                <a:highlight>
                  <a:srgbClr val="FFFF00"/>
                </a:highlight>
                <a:latin typeface="Times New Roman" panose="02020603050405020304" pitchFamily="18" charset="0"/>
                <a:ea typeface="Times New Roman" panose="02020603050405020304" pitchFamily="18" charset="0"/>
              </a:rPr>
              <a:t>. Por ejemplo, desde esta perspectiva bien puede ser razonable pensar en cómo abordar </a:t>
            </a:r>
            <a:r>
              <a:rPr lang="es-ES" sz="1800" b="1" dirty="0">
                <a:effectLst/>
                <a:highlight>
                  <a:srgbClr val="FFFF00"/>
                </a:highlight>
                <a:latin typeface="Times New Roman" panose="02020603050405020304" pitchFamily="18" charset="0"/>
                <a:ea typeface="Times New Roman" panose="02020603050405020304" pitchFamily="18" charset="0"/>
              </a:rPr>
              <a:t>la dimensión comercial del conocimiento en la empresa</a:t>
            </a:r>
            <a:r>
              <a:rPr lang="es-ES" sz="1800" dirty="0">
                <a:effectLst/>
                <a:highlight>
                  <a:srgbClr val="FFFF00"/>
                </a:highlight>
                <a:latin typeface="Times New Roman" panose="02020603050405020304" pitchFamily="18" charset="0"/>
                <a:ea typeface="Times New Roman" panose="02020603050405020304" pitchFamily="18" charset="0"/>
              </a:rPr>
              <a:t>, como el </a:t>
            </a:r>
            <a:r>
              <a:rPr lang="es-ES" sz="1800" b="1" dirty="0">
                <a:effectLst/>
                <a:highlight>
                  <a:srgbClr val="FFFF00"/>
                </a:highlight>
                <a:latin typeface="Times New Roman" panose="02020603050405020304" pitchFamily="18" charset="0"/>
                <a:ea typeface="Times New Roman" panose="02020603050405020304" pitchFamily="18" charset="0"/>
              </a:rPr>
              <a:t>valor mercantil del conocimiento</a:t>
            </a:r>
            <a:r>
              <a:rPr lang="es-ES" sz="1800" dirty="0">
                <a:effectLst/>
                <a:highlight>
                  <a:srgbClr val="FFFF00"/>
                </a:highlight>
                <a:latin typeface="Times New Roman" panose="02020603050405020304" pitchFamily="18" charset="0"/>
                <a:ea typeface="Times New Roman" panose="02020603050405020304" pitchFamily="18" charset="0"/>
              </a:rPr>
              <a:t>, pues </a:t>
            </a:r>
            <a:r>
              <a:rPr lang="es-ES" sz="1800" b="1" dirty="0">
                <a:effectLst/>
                <a:highlight>
                  <a:srgbClr val="FFFF00"/>
                </a:highlight>
                <a:latin typeface="Times New Roman" panose="02020603050405020304" pitchFamily="18" charset="0"/>
                <a:ea typeface="Times New Roman" panose="02020603050405020304" pitchFamily="18" charset="0"/>
              </a:rPr>
              <a:t>cuanto más se desconoce, más valiosos serán, como espacio de investigación</a:t>
            </a:r>
            <a:r>
              <a:rPr lang="es-ES" sz="1800" dirty="0">
                <a:effectLst/>
                <a:highlight>
                  <a:srgbClr val="FFFF00"/>
                </a:highlight>
                <a:latin typeface="Times New Roman" panose="02020603050405020304" pitchFamily="18" charset="0"/>
                <a:ea typeface="Times New Roman" panose="02020603050405020304" pitchFamily="18" charset="0"/>
              </a:rPr>
              <a:t>, los resultados alcanzados derivados de los proyectos de investigación para la universidad, la industria y el Estado.</a:t>
            </a:r>
            <a:endParaRPr lang="es-AR" sz="1800" dirty="0">
              <a:effectLst/>
              <a:latin typeface="Times New Roman" panose="02020603050405020304" pitchFamily="18" charset="0"/>
              <a:ea typeface="Times New Roman" panose="02020603050405020304" pitchFamily="18" charset="0"/>
            </a:endParaRPr>
          </a:p>
          <a:p>
            <a:pPr algn="just">
              <a:lnSpc>
                <a:spcPct val="150000"/>
              </a:lnSpc>
              <a:spcBef>
                <a:spcPts val="600"/>
              </a:spcBef>
              <a:spcAft>
                <a:spcPts val="600"/>
              </a:spcAft>
            </a:pPr>
            <a:r>
              <a:rPr lang="es-ES" sz="1800" dirty="0">
                <a:effectLst/>
                <a:highlight>
                  <a:srgbClr val="FFFF00"/>
                </a:highlight>
                <a:latin typeface="Times New Roman" panose="02020603050405020304" pitchFamily="18" charset="0"/>
                <a:ea typeface="Times New Roman" panose="02020603050405020304" pitchFamily="18" charset="0"/>
              </a:rPr>
              <a:t>Un punto más a tener en cuenta, es que si fuera necesario evaluar la relación existente entre el comportamiento del Producto Bruto Interno, con el de cada uno de los agentes económicos; al momento de promediar las razones, deberíamos asumir la media geométrica y no la media aritmética, ya que la primera, nos indicará (castigará) más claramente las diferencias entre las variables.</a:t>
            </a:r>
            <a:endParaRPr lang="es-AR" sz="1800" dirty="0">
              <a:effectLst/>
              <a:latin typeface="Times New Roman" panose="02020603050405020304" pitchFamily="18" charset="0"/>
              <a:ea typeface="Times New Roman" panose="02020603050405020304" pitchFamily="18" charset="0"/>
            </a:endParaRPr>
          </a:p>
          <a:p>
            <a:endParaRPr lang="es-AR" dirty="0"/>
          </a:p>
        </p:txBody>
      </p:sp>
      <p:sp>
        <p:nvSpPr>
          <p:cNvPr id="4" name="Marcador de número de diapositiva 3"/>
          <p:cNvSpPr>
            <a:spLocks noGrp="1"/>
          </p:cNvSpPr>
          <p:nvPr>
            <p:ph type="sldNum" sz="quarter" idx="5"/>
          </p:nvPr>
        </p:nvSpPr>
        <p:spPr/>
        <p:txBody>
          <a:bodyPr/>
          <a:lstStyle/>
          <a:p>
            <a:fld id="{0EE15064-D987-4A44-8CFF-9F116C691CA3}" type="slidenum">
              <a:rPr lang="es-AR" smtClean="0"/>
              <a:t>6</a:t>
            </a:fld>
            <a:endParaRPr lang="es-AR"/>
          </a:p>
        </p:txBody>
      </p:sp>
    </p:spTree>
    <p:extLst>
      <p:ext uri="{BB962C8B-B14F-4D97-AF65-F5344CB8AC3E}">
        <p14:creationId xmlns:p14="http://schemas.microsoft.com/office/powerpoint/2010/main" val="165579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nSpc>
                <a:spcPct val="107000"/>
              </a:lnSpc>
              <a:spcAft>
                <a:spcPts val="800"/>
              </a:spcAft>
            </a:pPr>
            <a:r>
              <a:rPr lang="es-ES" sz="2400" b="1" dirty="0">
                <a:effectLst/>
                <a:latin typeface="Calibri" panose="020F0502020204030204" pitchFamily="34" charset="0"/>
                <a:ea typeface="Calibri" panose="020F0502020204030204" pitchFamily="34" charset="0"/>
                <a:cs typeface="Times New Roman" panose="02020603050405020304" pitchFamily="18" charset="0"/>
              </a:rPr>
              <a:t>La índole básica de un </a:t>
            </a:r>
            <a:r>
              <a:rPr lang="es-ES" sz="2400" b="1" i="1" dirty="0">
                <a:effectLst/>
                <a:latin typeface="Calibri" panose="020F0502020204030204" pitchFamily="34" charset="0"/>
                <a:ea typeface="Calibri" panose="020F0502020204030204" pitchFamily="34" charset="0"/>
                <a:cs typeface="Times New Roman" panose="02020603050405020304" pitchFamily="18" charset="0"/>
              </a:rPr>
              <a:t>modelo</a:t>
            </a:r>
            <a:r>
              <a:rPr lang="es-ES" sz="2400" b="1" dirty="0">
                <a:effectLst/>
                <a:latin typeface="Calibri" panose="020F0502020204030204" pitchFamily="34" charset="0"/>
                <a:ea typeface="Calibri" panose="020F0502020204030204" pitchFamily="34" charset="0"/>
                <a:cs typeface="Times New Roman" panose="02020603050405020304" pitchFamily="18" charset="0"/>
              </a:rPr>
              <a:t> es </a:t>
            </a:r>
            <a:r>
              <a:rPr lang="es-ES" sz="2400" b="1" i="1" dirty="0">
                <a:effectLst/>
                <a:latin typeface="Calibri" panose="020F0502020204030204" pitchFamily="34" charset="0"/>
                <a:ea typeface="Calibri" panose="020F0502020204030204" pitchFamily="34" charset="0"/>
                <a:cs typeface="Times New Roman" panose="02020603050405020304" pitchFamily="18" charset="0"/>
              </a:rPr>
              <a:t>sistémica</a:t>
            </a:r>
            <a:r>
              <a:rPr lang="es-ES" sz="2400" b="1" dirty="0">
                <a:effectLst/>
                <a:latin typeface="Calibri" panose="020F0502020204030204" pitchFamily="34" charset="0"/>
                <a:ea typeface="Calibri" panose="020F0502020204030204" pitchFamily="34" charset="0"/>
                <a:cs typeface="Times New Roman" panose="02020603050405020304" pitchFamily="18" charset="0"/>
              </a:rPr>
              <a:t>: el balance como modelo </a:t>
            </a:r>
            <a:r>
              <a:rPr lang="es-ES" sz="2400" b="1" dirty="0" err="1">
                <a:effectLst/>
                <a:latin typeface="Calibri" panose="020F0502020204030204" pitchFamily="34" charset="0"/>
                <a:ea typeface="Calibri" panose="020F0502020204030204" pitchFamily="34" charset="0"/>
                <a:cs typeface="Times New Roman" panose="02020603050405020304" pitchFamily="18" charset="0"/>
              </a:rPr>
              <a:t>homomórfico</a:t>
            </a:r>
            <a:r>
              <a:rPr lang="es-ES" sz="2400" b="1" dirty="0">
                <a:effectLst/>
                <a:latin typeface="Calibri" panose="020F0502020204030204" pitchFamily="34" charset="0"/>
                <a:ea typeface="Calibri" panose="020F0502020204030204" pitchFamily="34" charset="0"/>
                <a:cs typeface="Times New Roman" panose="02020603050405020304" pitchFamily="18" charset="0"/>
              </a:rPr>
              <a:t> </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ES" sz="2400" b="1"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2400" b="1" i="1" dirty="0">
                <a:effectLst/>
                <a:latin typeface="Calibri" panose="020F0502020204030204" pitchFamily="34" charset="0"/>
                <a:ea typeface="Calibri" panose="020F0502020204030204" pitchFamily="34" charset="0"/>
                <a:cs typeface="Times New Roman" panose="02020603050405020304" pitchFamily="18" charset="0"/>
              </a:rPr>
              <a:t>El balance es un modelo de la empresa basado en una aplicación </a:t>
            </a:r>
            <a:r>
              <a:rPr lang="es-ES" sz="2400" b="1" i="1" dirty="0" err="1">
                <a:effectLst/>
                <a:latin typeface="Calibri" panose="020F0502020204030204" pitchFamily="34" charset="0"/>
                <a:ea typeface="Calibri" panose="020F0502020204030204" pitchFamily="34" charset="0"/>
                <a:cs typeface="Times New Roman" panose="02020603050405020304" pitchFamily="18" charset="0"/>
              </a:rPr>
              <a:t>homomórfica</a:t>
            </a:r>
            <a:r>
              <a:rPr lang="es-ES" sz="2400" b="1" dirty="0">
                <a:effectLst/>
                <a:latin typeface="Calibri" panose="020F0502020204030204" pitchFamily="34" charset="0"/>
                <a:ea typeface="Calibri" panose="020F0502020204030204" pitchFamily="34" charset="0"/>
                <a:cs typeface="Times New Roman" panose="02020603050405020304" pitchFamily="18" charset="0"/>
              </a:rPr>
              <a:t>, o sea que </a:t>
            </a:r>
            <a:r>
              <a:rPr lang="es-ES" sz="2400" b="1" i="1" dirty="0">
                <a:effectLst/>
                <a:latin typeface="Calibri" panose="020F0502020204030204" pitchFamily="34" charset="0"/>
                <a:ea typeface="Calibri" panose="020F0502020204030204" pitchFamily="34" charset="0"/>
                <a:cs typeface="Times New Roman" panose="02020603050405020304" pitchFamily="18" charset="0"/>
              </a:rPr>
              <a:t>hay una transformación concentrada de sucesos en asientos del balance, el que a su vez trata de preservar la estructura básica de la situación poniendo en equilibrio (balanceando) activos y pasivos</a:t>
            </a:r>
            <a:r>
              <a:rPr lang="es-ES" sz="2400" b="1" dirty="0">
                <a:effectLst/>
                <a:latin typeface="Calibri" panose="020F0502020204030204" pitchFamily="34" charset="0"/>
                <a:ea typeface="Calibri" panose="020F0502020204030204" pitchFamily="34" charset="0"/>
                <a:cs typeface="Times New Roman" panose="02020603050405020304" pitchFamily="18" charset="0"/>
              </a:rPr>
              <a:t>. La noción de balance es común al empresario, al contador, al economista, y al científico porque es un </a:t>
            </a:r>
            <a:r>
              <a:rPr lang="es-ES" sz="2400" b="1" i="1" dirty="0">
                <a:effectLst/>
                <a:latin typeface="Calibri" panose="020F0502020204030204" pitchFamily="34" charset="0"/>
                <a:ea typeface="Calibri" panose="020F0502020204030204" pitchFamily="34" charset="0"/>
                <a:cs typeface="Times New Roman" panose="02020603050405020304" pitchFamily="18" charset="0"/>
              </a:rPr>
              <a:t>cuantificador</a:t>
            </a:r>
            <a:r>
              <a:rPr lang="es-ES" sz="2400" b="1" dirty="0">
                <a:effectLst/>
                <a:latin typeface="Calibri" panose="020F0502020204030204" pitchFamily="34" charset="0"/>
                <a:ea typeface="Calibri" panose="020F0502020204030204" pitchFamily="34" charset="0"/>
                <a:cs typeface="Times New Roman" panose="02020603050405020304" pitchFamily="18" charset="0"/>
              </a:rPr>
              <a:t> relevante </a:t>
            </a:r>
            <a:r>
              <a:rPr lang="es-ES" sz="2400" b="1" i="1" dirty="0">
                <a:effectLst/>
                <a:latin typeface="Calibri" panose="020F0502020204030204" pitchFamily="34" charset="0"/>
                <a:ea typeface="Calibri" panose="020F0502020204030204" pitchFamily="34" charset="0"/>
                <a:cs typeface="Times New Roman" panose="02020603050405020304" pitchFamily="18" charset="0"/>
              </a:rPr>
              <a:t>de todos sus modelos conceptuales</a:t>
            </a:r>
            <a:r>
              <a:rPr lang="es-ES" sz="2400" b="1" dirty="0">
                <a:effectLst/>
                <a:latin typeface="Calibri" panose="020F0502020204030204" pitchFamily="34" charset="0"/>
                <a:ea typeface="Calibri" panose="020F0502020204030204" pitchFamily="34" charset="0"/>
                <a:cs typeface="Times New Roman" panose="02020603050405020304" pitchFamily="18" charset="0"/>
              </a:rPr>
              <a:t>. </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2400" b="1" dirty="0">
                <a:effectLst/>
                <a:latin typeface="Calibri" panose="020F0502020204030204" pitchFamily="34" charset="0"/>
                <a:ea typeface="Calibri" panose="020F0502020204030204" pitchFamily="34" charset="0"/>
                <a:cs typeface="Times New Roman" panose="02020603050405020304" pitchFamily="18" charset="0"/>
              </a:rPr>
              <a:t>nos estamos refiriendo a un tipo de modelo como es el modelo conceptual: Idea-proceso-modelo, en donde los procesos dan contenido a las ideas. </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2400" b="1" dirty="0">
                <a:effectLst/>
                <a:latin typeface="Calibri" panose="020F0502020204030204" pitchFamily="34" charset="0"/>
                <a:ea typeface="Calibri" panose="020F0502020204030204" pitchFamily="34" charset="0"/>
                <a:cs typeface="Times New Roman" panose="02020603050405020304" pitchFamily="18" charset="0"/>
              </a:rPr>
              <a:t>Entonces diremos que dos </a:t>
            </a:r>
            <a:r>
              <a:rPr lang="es-ES" sz="2400" b="1" i="1" dirty="0">
                <a:effectLst/>
                <a:latin typeface="Calibri" panose="020F0502020204030204" pitchFamily="34" charset="0"/>
                <a:ea typeface="Calibri" panose="020F0502020204030204" pitchFamily="34" charset="0"/>
                <a:cs typeface="Times New Roman" panose="02020603050405020304" pitchFamily="18" charset="0"/>
              </a:rPr>
              <a:t>sistemas</a:t>
            </a:r>
            <a:r>
              <a:rPr lang="es-ES" sz="2400" b="1" dirty="0">
                <a:effectLst/>
                <a:latin typeface="Calibri" panose="020F0502020204030204" pitchFamily="34" charset="0"/>
                <a:ea typeface="Calibri" panose="020F0502020204030204" pitchFamily="34" charset="0"/>
                <a:cs typeface="Times New Roman" panose="02020603050405020304" pitchFamily="18" charset="0"/>
              </a:rPr>
              <a:t> están </a:t>
            </a:r>
            <a:r>
              <a:rPr lang="es-ES" sz="2400" b="1" i="1" dirty="0">
                <a:effectLst/>
                <a:latin typeface="Calibri" panose="020F0502020204030204" pitchFamily="34" charset="0"/>
                <a:ea typeface="Calibri" panose="020F0502020204030204" pitchFamily="34" charset="0"/>
                <a:cs typeface="Times New Roman" panose="02020603050405020304" pitchFamily="18" charset="0"/>
              </a:rPr>
              <a:t>relacionados</a:t>
            </a:r>
            <a:r>
              <a:rPr lang="es-ES" sz="2400" b="1" dirty="0">
                <a:effectLst/>
                <a:latin typeface="Calibri" panose="020F0502020204030204" pitchFamily="34" charset="0"/>
                <a:ea typeface="Calibri" panose="020F0502020204030204" pitchFamily="34" charset="0"/>
                <a:cs typeface="Times New Roman" panose="02020603050405020304" pitchFamily="18" charset="0"/>
              </a:rPr>
              <a:t> por un «homomorfismo», cuando una </a:t>
            </a:r>
            <a:r>
              <a:rPr lang="es-ES" sz="2400" b="1" i="1" dirty="0">
                <a:effectLst/>
                <a:latin typeface="Calibri" panose="020F0502020204030204" pitchFamily="34" charset="0"/>
                <a:ea typeface="Calibri" panose="020F0502020204030204" pitchFamily="34" charset="0"/>
                <a:cs typeface="Times New Roman" panose="02020603050405020304" pitchFamily="18" charset="0"/>
              </a:rPr>
              <a:t>transformación</a:t>
            </a:r>
            <a:r>
              <a:rPr lang="es-ES" sz="2400" b="1" dirty="0">
                <a:effectLst/>
                <a:latin typeface="Calibri" panose="020F0502020204030204" pitchFamily="34" charset="0"/>
                <a:ea typeface="Calibri" panose="020F0502020204030204" pitchFamily="34" charset="0"/>
                <a:cs typeface="Times New Roman" panose="02020603050405020304" pitchFamily="18" charset="0"/>
              </a:rPr>
              <a:t> de </a:t>
            </a:r>
            <a:r>
              <a:rPr lang="es-ES" sz="2400" b="1" i="1" dirty="0">
                <a:effectLst/>
                <a:latin typeface="Calibri" panose="020F0502020204030204" pitchFamily="34" charset="0"/>
                <a:ea typeface="Calibri" panose="020F0502020204030204" pitchFamily="34" charset="0"/>
                <a:cs typeface="Times New Roman" panose="02020603050405020304" pitchFamily="18" charset="0"/>
              </a:rPr>
              <a:t>muchos</a:t>
            </a:r>
            <a:r>
              <a:rPr lang="es-ES" sz="2400" b="1" dirty="0">
                <a:effectLst/>
                <a:latin typeface="Calibri" panose="020F0502020204030204" pitchFamily="34" charset="0"/>
                <a:ea typeface="Calibri" panose="020F0502020204030204" pitchFamily="34" charset="0"/>
                <a:cs typeface="Times New Roman" panose="02020603050405020304" pitchFamily="18" charset="0"/>
              </a:rPr>
              <a:t>, aplicada a la forma más compleja, puede </a:t>
            </a:r>
            <a:r>
              <a:rPr lang="es-ES" sz="2400" b="1" i="1" dirty="0">
                <a:effectLst/>
                <a:latin typeface="Calibri" panose="020F0502020204030204" pitchFamily="34" charset="0"/>
                <a:ea typeface="Calibri" panose="020F0502020204030204" pitchFamily="34" charset="0"/>
                <a:cs typeface="Times New Roman" panose="02020603050405020304" pitchFamily="18" charset="0"/>
              </a:rPr>
              <a:t>reducirla a una</a:t>
            </a:r>
            <a:r>
              <a:rPr lang="es-ES" sz="2400" b="1" dirty="0">
                <a:effectLst/>
                <a:latin typeface="Calibri" panose="020F0502020204030204" pitchFamily="34" charset="0"/>
                <a:ea typeface="Calibri" panose="020F0502020204030204" pitchFamily="34" charset="0"/>
                <a:cs typeface="Times New Roman" panose="02020603050405020304" pitchFamily="18" charset="0"/>
              </a:rPr>
              <a:t> forma </a:t>
            </a:r>
            <a:r>
              <a:rPr lang="es-ES" sz="2400" b="1" i="1" dirty="0">
                <a:effectLst/>
                <a:latin typeface="Calibri" panose="020F0502020204030204" pitchFamily="34" charset="0"/>
                <a:ea typeface="Calibri" panose="020F0502020204030204" pitchFamily="34" charset="0"/>
                <a:cs typeface="Times New Roman" panose="02020603050405020304" pitchFamily="18" charset="0"/>
              </a:rPr>
              <a:t>isomorfa</a:t>
            </a:r>
            <a:r>
              <a:rPr lang="es-ES" sz="2400" b="1" dirty="0">
                <a:effectLst/>
                <a:latin typeface="Calibri" panose="020F0502020204030204" pitchFamily="34" charset="0"/>
                <a:ea typeface="Calibri" panose="020F0502020204030204" pitchFamily="34" charset="0"/>
                <a:cs typeface="Times New Roman" panose="02020603050405020304" pitchFamily="18" charset="0"/>
              </a:rPr>
              <a:t> más simple. Así los dos sistemas son </a:t>
            </a:r>
            <a:r>
              <a:rPr lang="es-ES" sz="2400" b="1" i="1" dirty="0" err="1">
                <a:effectLst/>
                <a:latin typeface="Calibri" panose="020F0502020204030204" pitchFamily="34" charset="0"/>
                <a:ea typeface="Calibri" panose="020F0502020204030204" pitchFamily="34" charset="0"/>
                <a:cs typeface="Times New Roman" panose="02020603050405020304" pitchFamily="18" charset="0"/>
              </a:rPr>
              <a:t>homomórficos</a:t>
            </a:r>
            <a:r>
              <a:rPr lang="es-ES" sz="2400" b="1" dirty="0">
                <a:effectLst/>
                <a:latin typeface="Calibri" panose="020F0502020204030204" pitchFamily="34" charset="0"/>
                <a:ea typeface="Calibri" panose="020F0502020204030204" pitchFamily="34" charset="0"/>
                <a:cs typeface="Times New Roman" panose="02020603050405020304" pitchFamily="18" charset="0"/>
              </a:rPr>
              <a:t> cuando se vuelven iguales si uno es simplificado del otro, es decir, es observado con una distinción del total.</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2400" b="1" dirty="0">
                <a:effectLst/>
                <a:latin typeface="Calibri" panose="020F0502020204030204" pitchFamily="34" charset="0"/>
                <a:ea typeface="Calibri" panose="020F0502020204030204" pitchFamily="34" charset="0"/>
                <a:cs typeface="Times New Roman" panose="02020603050405020304" pitchFamily="18" charset="0"/>
              </a:rPr>
              <a:t>En síntesis, los </a:t>
            </a:r>
            <a:r>
              <a:rPr lang="es-ES" sz="2400" b="1" i="1" dirty="0">
                <a:effectLst/>
                <a:latin typeface="Calibri" panose="020F0502020204030204" pitchFamily="34" charset="0"/>
                <a:ea typeface="Calibri" panose="020F0502020204030204" pitchFamily="34" charset="0"/>
                <a:cs typeface="Times New Roman" panose="02020603050405020304" pitchFamily="18" charset="0"/>
              </a:rPr>
              <a:t>modelos </a:t>
            </a:r>
            <a:r>
              <a:rPr lang="es-ES" sz="2400" b="1" dirty="0">
                <a:effectLst/>
                <a:latin typeface="Calibri" panose="020F0502020204030204" pitchFamily="34" charset="0"/>
                <a:ea typeface="Calibri" panose="020F0502020204030204" pitchFamily="34" charset="0"/>
                <a:cs typeface="Times New Roman" panose="02020603050405020304" pitchFamily="18" charset="0"/>
              </a:rPr>
              <a:t>expuestos son </a:t>
            </a:r>
            <a:r>
              <a:rPr lang="es-ES" sz="2400" b="1" i="1" dirty="0" err="1">
                <a:effectLst/>
                <a:latin typeface="Calibri" panose="020F0502020204030204" pitchFamily="34" charset="0"/>
                <a:ea typeface="Calibri" panose="020F0502020204030204" pitchFamily="34" charset="0"/>
                <a:cs typeface="Times New Roman" panose="02020603050405020304" pitchFamily="18" charset="0"/>
              </a:rPr>
              <a:t>homomorficos</a:t>
            </a:r>
            <a:r>
              <a:rPr lang="es-ES" sz="2400" b="1" dirty="0">
                <a:effectLst/>
                <a:latin typeface="Calibri" panose="020F0502020204030204" pitchFamily="34" charset="0"/>
                <a:ea typeface="Calibri" panose="020F0502020204030204" pitchFamily="34" charset="0"/>
                <a:cs typeface="Times New Roman" panose="02020603050405020304" pitchFamily="18" charset="0"/>
              </a:rPr>
              <a:t>, cuando al corresponderse con la realidad, preservan aquellos hechos estructurales del sistema objeto de estudio que son importantes para el problema; estos sistemas facilitan el proceso de análisis, al transformar los elementos del sistema real sobre una base de muchos-a-uno: la cuestión será establecer cuántos a uno. (Ashby, 1957, págs. 103-108)</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2400" b="1" dirty="0">
                <a:effectLst/>
                <a:latin typeface="Calibri" panose="020F0502020204030204" pitchFamily="34" charset="0"/>
                <a:ea typeface="Calibri" panose="020F0502020204030204" pitchFamily="34" charset="0"/>
                <a:cs typeface="Times New Roman" panose="02020603050405020304" pitchFamily="18" charset="0"/>
              </a:rPr>
              <a:t>Bajo estas circunstancias y particularmente en nuestro estudio, la teoría «dinámica de sistemas» ofrece una técnica de resolver parte del problema, siempre que primero pueda construirse un modelo adecuado del problema en su totalidad.</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2400" b="1" dirty="0">
                <a:effectLst/>
                <a:latin typeface="Calibri" panose="020F0502020204030204" pitchFamily="34" charset="0"/>
                <a:ea typeface="Calibri" panose="020F0502020204030204" pitchFamily="34" charset="0"/>
                <a:cs typeface="Times New Roman" panose="02020603050405020304" pitchFamily="18" charset="0"/>
              </a:rPr>
              <a:t>Creemos importante describir a continuación el desarrollo metodológico elaborado para integrar al Balance Social a los procesos de intervención y tratamiento de empresas en crisis.</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s-AR" dirty="0"/>
          </a:p>
        </p:txBody>
      </p:sp>
      <p:sp>
        <p:nvSpPr>
          <p:cNvPr id="4" name="Marcador de número de diapositiva 3"/>
          <p:cNvSpPr>
            <a:spLocks noGrp="1"/>
          </p:cNvSpPr>
          <p:nvPr>
            <p:ph type="sldNum" sz="quarter" idx="5"/>
          </p:nvPr>
        </p:nvSpPr>
        <p:spPr/>
        <p:txBody>
          <a:bodyPr/>
          <a:lstStyle/>
          <a:p>
            <a:fld id="{0EE15064-D987-4A44-8CFF-9F116C691CA3}" type="slidenum">
              <a:rPr lang="es-AR" smtClean="0"/>
              <a:t>8</a:t>
            </a:fld>
            <a:endParaRPr lang="es-AR"/>
          </a:p>
        </p:txBody>
      </p:sp>
    </p:spTree>
    <p:extLst>
      <p:ext uri="{BB962C8B-B14F-4D97-AF65-F5344CB8AC3E}">
        <p14:creationId xmlns:p14="http://schemas.microsoft.com/office/powerpoint/2010/main" val="458652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lnSpc>
                <a:spcPct val="150000"/>
              </a:lnSpc>
              <a:spcBef>
                <a:spcPts val="3000"/>
              </a:spcBef>
              <a:spcAft>
                <a:spcPts val="1200"/>
              </a:spcAft>
            </a:pPr>
            <a:r>
              <a:rPr lang="es-AR" sz="1800" b="1" dirty="0">
                <a:effectLst/>
                <a:highlight>
                  <a:srgbClr val="FFFF00"/>
                </a:highlight>
                <a:latin typeface="Times New Roman" panose="02020603050405020304" pitchFamily="18" charset="0"/>
              </a:rPr>
              <a:t>Conos de resolución: aprender de lo aprehendido, como síntesis de los conceptos del entendimiento de una realidad dinámica</a:t>
            </a:r>
            <a:endParaRPr lang="es-AR" sz="1800" b="1" dirty="0">
              <a:effectLst/>
              <a:latin typeface="Times New Roman" panose="02020603050405020304" pitchFamily="18" charset="0"/>
            </a:endParaRPr>
          </a:p>
          <a:p>
            <a:pPr algn="just">
              <a:lnSpc>
                <a:spcPct val="150000"/>
              </a:lnSpc>
              <a:spcBef>
                <a:spcPts val="600"/>
              </a:spcBef>
              <a:spcAft>
                <a:spcPts val="600"/>
              </a:spcAft>
            </a:pPr>
            <a:r>
              <a:rPr lang="es-ES" sz="1800" dirty="0">
                <a:effectLst/>
                <a:highlight>
                  <a:srgbClr val="FFFF00"/>
                </a:highlight>
                <a:latin typeface="Times New Roman" panose="02020603050405020304" pitchFamily="18" charset="0"/>
                <a:ea typeface="Times New Roman" panose="02020603050405020304" pitchFamily="18" charset="0"/>
              </a:rPr>
              <a:t>La figura del «</a:t>
            </a:r>
            <a:r>
              <a:rPr lang="es-ES" sz="1800" b="1" dirty="0">
                <a:effectLst/>
                <a:highlight>
                  <a:srgbClr val="FFFF00"/>
                </a:highlight>
                <a:latin typeface="Times New Roman" panose="02020603050405020304" pitchFamily="18" charset="0"/>
                <a:ea typeface="Times New Roman" panose="02020603050405020304" pitchFamily="18" charset="0"/>
              </a:rPr>
              <a:t>cono de resolución</a:t>
            </a:r>
            <a:r>
              <a:rPr lang="es-ES" sz="1800" dirty="0">
                <a:effectLst/>
                <a:highlight>
                  <a:srgbClr val="FFFF00"/>
                </a:highlight>
                <a:latin typeface="Times New Roman" panose="02020603050405020304" pitchFamily="18" charset="0"/>
                <a:ea typeface="Times New Roman" panose="02020603050405020304" pitchFamily="18" charset="0"/>
              </a:rPr>
              <a:t>», particularmente para este estudio, se nos presenta como un instrumento válido para el análisis y resolución de problemas empresariales. Podemos empezar considerando que, si nos hallamos en el vértice del cono, nuestro modelo será muy reducido porque tenemos dos puntos, de los cuales, uno está en interacción con el otro. Esto es útil si se conoce el valor asignado a cada punto; en nuestro caso, la </a:t>
            </a:r>
            <a:r>
              <a:rPr lang="es-ES" sz="1800" b="1" dirty="0">
                <a:effectLst/>
                <a:highlight>
                  <a:srgbClr val="FFFF00"/>
                </a:highlight>
                <a:latin typeface="Times New Roman" panose="02020603050405020304" pitchFamily="18" charset="0"/>
                <a:ea typeface="Times New Roman" panose="02020603050405020304" pitchFamily="18" charset="0"/>
              </a:rPr>
              <a:t>cuenta de ganancias y pérdidas</a:t>
            </a:r>
            <a:r>
              <a:rPr lang="es-ES" sz="1800" dirty="0">
                <a:effectLst/>
                <a:highlight>
                  <a:srgbClr val="FFFF00"/>
                </a:highlight>
                <a:latin typeface="Times New Roman" panose="02020603050405020304" pitchFamily="18" charset="0"/>
                <a:ea typeface="Times New Roman" panose="02020603050405020304" pitchFamily="18" charset="0"/>
              </a:rPr>
              <a:t> es el punto único representando de forma causal al </a:t>
            </a:r>
            <a:r>
              <a:rPr lang="es-ES" sz="1800" b="1" dirty="0">
                <a:effectLst/>
                <a:highlight>
                  <a:srgbClr val="FFFF00"/>
                </a:highlight>
                <a:latin typeface="Times New Roman" panose="02020603050405020304" pitchFamily="18" charset="0"/>
                <a:ea typeface="Times New Roman" panose="02020603050405020304" pitchFamily="18" charset="0"/>
              </a:rPr>
              <a:t>mercado</a:t>
            </a:r>
            <a:r>
              <a:rPr lang="es-ES" sz="1800" dirty="0">
                <a:effectLst/>
                <a:highlight>
                  <a:srgbClr val="FFFF00"/>
                </a:highlight>
                <a:latin typeface="Times New Roman" panose="02020603050405020304" pitchFamily="18" charset="0"/>
                <a:ea typeface="Times New Roman" panose="02020603050405020304" pitchFamily="18" charset="0"/>
              </a:rPr>
              <a:t> con una medida dinámica asignada: la </a:t>
            </a:r>
            <a:r>
              <a:rPr lang="es-ES" sz="1800" b="1" dirty="0">
                <a:effectLst/>
                <a:highlight>
                  <a:srgbClr val="FFFF00"/>
                </a:highlight>
                <a:latin typeface="Times New Roman" panose="02020603050405020304" pitchFamily="18" charset="0"/>
                <a:ea typeface="Times New Roman" panose="02020603050405020304" pitchFamily="18" charset="0"/>
              </a:rPr>
              <a:t>rotación</a:t>
            </a:r>
            <a:r>
              <a:rPr lang="es-ES" sz="1800" dirty="0">
                <a:effectLst/>
                <a:highlight>
                  <a:srgbClr val="FFFF00"/>
                </a:highlight>
                <a:latin typeface="Times New Roman" panose="02020603050405020304" pitchFamily="18" charset="0"/>
                <a:ea typeface="Times New Roman" panose="02020603050405020304" pitchFamily="18" charset="0"/>
              </a:rPr>
              <a:t> (pues se espera que un cliente vuelva a comprar). Este modelo minúsculo en la punta del cono de resolución puede bosquejarse, para una determinada empresa, con solamente un lápiz y un papel, y preguntándole al gerente financiero cuáles son las cifras requeridas para representar en el modelo.</a:t>
            </a:r>
            <a:endParaRPr lang="es-AR" sz="1800" dirty="0">
              <a:effectLst/>
              <a:latin typeface="Times New Roman" panose="02020603050405020304" pitchFamily="18" charset="0"/>
              <a:ea typeface="Times New Roman" panose="02020603050405020304" pitchFamily="18" charset="0"/>
            </a:endParaRPr>
          </a:p>
          <a:p>
            <a:pPr algn="just">
              <a:lnSpc>
                <a:spcPct val="150000"/>
              </a:lnSpc>
              <a:spcBef>
                <a:spcPts val="600"/>
              </a:spcBef>
              <a:spcAft>
                <a:spcPts val="600"/>
              </a:spcAft>
            </a:pPr>
            <a:r>
              <a:rPr lang="es-ES" sz="1800" dirty="0">
                <a:effectLst/>
                <a:highlight>
                  <a:srgbClr val="FFFF00"/>
                </a:highlight>
                <a:latin typeface="Times New Roman" panose="02020603050405020304" pitchFamily="18" charset="0"/>
                <a:ea typeface="Times New Roman" panose="02020603050405020304" pitchFamily="18" charset="0"/>
              </a:rPr>
              <a:t>Luego se deberá descender por el cono tratando de comprender al sistema en su totalidad. Ahora bien, mientras descendemos por el cono de resolución vamos comprendido más y más lo que realmente sucede, lo que para nosotros será mediante el</a:t>
            </a:r>
            <a:r>
              <a:rPr lang="es-ES" sz="1800" b="1" dirty="0">
                <a:effectLst/>
                <a:highlight>
                  <a:srgbClr val="FFFF00"/>
                </a:highlight>
                <a:latin typeface="Times New Roman" panose="02020603050405020304" pitchFamily="18" charset="0"/>
                <a:ea typeface="Times New Roman" panose="02020603050405020304" pitchFamily="18" charset="0"/>
              </a:rPr>
              <a:t> Estado de Valor Económico Generado y Distribuido o Balance Social</a:t>
            </a:r>
            <a:r>
              <a:rPr lang="es-ES" sz="1800" dirty="0">
                <a:effectLst/>
                <a:highlight>
                  <a:srgbClr val="FFFF00"/>
                </a:highlight>
                <a:latin typeface="Times New Roman" panose="02020603050405020304" pitchFamily="18" charset="0"/>
                <a:ea typeface="Times New Roman" panose="02020603050405020304" pitchFamily="18" charset="0"/>
              </a:rPr>
              <a:t> (cómo se genera la ganancia y cómo se distribuye entre los agentes económicos que participaron en su generación). Al llegar al fondo del cono, que en nuestro caso es el </a:t>
            </a:r>
            <a:r>
              <a:rPr lang="es-ES" sz="1800" b="1" dirty="0">
                <a:effectLst/>
                <a:highlight>
                  <a:srgbClr val="FFFF00"/>
                </a:highlight>
                <a:latin typeface="Times New Roman" panose="02020603050405020304" pitchFamily="18" charset="0"/>
                <a:ea typeface="Times New Roman" panose="02020603050405020304" pitchFamily="18" charset="0"/>
              </a:rPr>
              <a:t>Estado de Flujo de Efectivo</a:t>
            </a:r>
            <a:r>
              <a:rPr lang="es-ES" sz="1800" dirty="0">
                <a:effectLst/>
                <a:highlight>
                  <a:srgbClr val="FFFF00"/>
                </a:highlight>
                <a:latin typeface="Times New Roman" panose="02020603050405020304" pitchFamily="18" charset="0"/>
                <a:ea typeface="Times New Roman" panose="02020603050405020304" pitchFamily="18" charset="0"/>
              </a:rPr>
              <a:t>, encontramos sin más al modelo isomórfico: la firma misma en interacción con el mercado. Queremos destacar que:</a:t>
            </a:r>
            <a:endParaRPr lang="es-AR" sz="1800" dirty="0">
              <a:effectLst/>
              <a:latin typeface="Times New Roman" panose="02020603050405020304" pitchFamily="18" charset="0"/>
              <a:ea typeface="Times New Roman" panose="02020603050405020304" pitchFamily="18" charset="0"/>
            </a:endParaRPr>
          </a:p>
          <a:p>
            <a:pPr marL="449580" algn="just">
              <a:lnSpc>
                <a:spcPct val="150000"/>
              </a:lnSpc>
              <a:spcBef>
                <a:spcPts val="600"/>
              </a:spcBef>
              <a:spcAft>
                <a:spcPts val="600"/>
              </a:spcAft>
            </a:pPr>
            <a:r>
              <a:rPr lang="es-ES" sz="1800" dirty="0">
                <a:effectLst/>
                <a:highlight>
                  <a:srgbClr val="FFFF00"/>
                </a:highlight>
                <a:latin typeface="Times New Roman" panose="02020603050405020304" pitchFamily="18" charset="0"/>
                <a:ea typeface="Times New Roman" panose="02020603050405020304" pitchFamily="18" charset="0"/>
              </a:rPr>
              <a:t>considerar como unidad de análisis solamente al Estado de Flujo de Efectivo, conlleva a que la única manera de proceder en este último nivel de la construcción de modelos consiste en seguir manejando la situación tal cual es; y por el otro lado analizar solamente en el vértice del cono o sea en el punto más sencillo del modelo, en última instancia, solo nos indica la pérdida o la ganancia, de ahí es que precisaremos a estos tres estados contables para constituir al modelo de referencia.</a:t>
            </a:r>
          </a:p>
          <a:p>
            <a:pPr algn="just">
              <a:spcBef>
                <a:spcPts val="3000"/>
              </a:spcBef>
              <a:spcAft>
                <a:spcPts val="1200"/>
              </a:spcAft>
            </a:pPr>
            <a:r>
              <a:rPr lang="es-ES" sz="1800" b="1" dirty="0">
                <a:effectLst/>
                <a:highlight>
                  <a:srgbClr val="FFFF00"/>
                </a:highlight>
                <a:latin typeface="Times New Roman" panose="02020603050405020304" pitchFamily="18" charset="0"/>
              </a:rPr>
              <a:t>Modelo para la solución de problemas: los conos de resolución</a:t>
            </a:r>
            <a:endParaRPr lang="es-AR" sz="1800" b="1" dirty="0">
              <a:effectLst/>
              <a:latin typeface="Times New Roman" panose="02020603050405020304" pitchFamily="18" charset="0"/>
            </a:endParaRPr>
          </a:p>
          <a:p>
            <a:pPr algn="just">
              <a:lnSpc>
                <a:spcPct val="150000"/>
              </a:lnSpc>
              <a:spcBef>
                <a:spcPts val="600"/>
              </a:spcBef>
              <a:spcAft>
                <a:spcPts val="600"/>
              </a:spcAft>
              <a:tabLst>
                <a:tab pos="1982470" algn="l"/>
              </a:tabLst>
            </a:pPr>
            <a:r>
              <a:rPr lang="es-ES" sz="1800" dirty="0">
                <a:effectLst/>
                <a:highlight>
                  <a:srgbClr val="FFFF00"/>
                </a:highlight>
                <a:latin typeface="Times New Roman" panose="02020603050405020304" pitchFamily="18" charset="0"/>
                <a:ea typeface="Times New Roman" panose="02020603050405020304" pitchFamily="18" charset="0"/>
              </a:rPr>
              <a:t>Como aporte que permita contar con un modelo que sea de utilidad para implementar las recomendaciones realizadas en la Interpretación </a:t>
            </a:r>
            <a:r>
              <a:rPr lang="es-ES" sz="1800" dirty="0" err="1">
                <a:effectLst/>
                <a:highlight>
                  <a:srgbClr val="FFFF00"/>
                </a:highlight>
                <a:latin typeface="Times New Roman" panose="02020603050405020304" pitchFamily="18" charset="0"/>
                <a:ea typeface="Times New Roman" panose="02020603050405020304" pitchFamily="18" charset="0"/>
              </a:rPr>
              <a:t>N°</a:t>
            </a:r>
            <a:r>
              <a:rPr lang="es-ES" sz="1800" dirty="0">
                <a:effectLst/>
                <a:highlight>
                  <a:srgbClr val="FFFF00"/>
                </a:highlight>
                <a:latin typeface="Times New Roman" panose="02020603050405020304" pitchFamily="18" charset="0"/>
                <a:ea typeface="Times New Roman" panose="02020603050405020304" pitchFamily="18" charset="0"/>
              </a:rPr>
              <a:t> 13 de Normas de Contabilidad y Auditoría </a:t>
            </a:r>
            <a:r>
              <a:rPr lang="es-AR" sz="1800" dirty="0">
                <a:effectLst/>
                <a:highlight>
                  <a:srgbClr val="FFFF00"/>
                </a:highlight>
                <a:latin typeface="Times New Roman" panose="02020603050405020304" pitchFamily="18" charset="0"/>
                <a:ea typeface="Times New Roman" panose="02020603050405020304" pitchFamily="18" charset="0"/>
              </a:rPr>
              <a:t>(Federación Argentina de Consejos Profesionales. de Ciencias Económicas, 2018)</a:t>
            </a:r>
            <a:r>
              <a:rPr lang="es-ES" sz="1800" dirty="0">
                <a:effectLst/>
                <a:highlight>
                  <a:srgbClr val="FFFF00"/>
                </a:highlight>
                <a:latin typeface="Times New Roman" panose="02020603050405020304" pitchFamily="18" charset="0"/>
                <a:ea typeface="Times New Roman" panose="02020603050405020304" pitchFamily="18" charset="0"/>
              </a:rPr>
              <a:t>, titulada: Encargo de Aseguramiento del Balance Social; como ya dijéramos (ver página 21) la figura de los </a:t>
            </a:r>
            <a:r>
              <a:rPr lang="es-ES" sz="1800" b="1" dirty="0">
                <a:effectLst/>
                <a:highlight>
                  <a:srgbClr val="FFFF00"/>
                </a:highlight>
                <a:latin typeface="Times New Roman" panose="02020603050405020304" pitchFamily="18" charset="0"/>
                <a:ea typeface="Times New Roman" panose="02020603050405020304" pitchFamily="18" charset="0"/>
              </a:rPr>
              <a:t>conos de resolución </a:t>
            </a:r>
            <a:r>
              <a:rPr lang="es-ES" sz="1800" dirty="0">
                <a:effectLst/>
                <a:highlight>
                  <a:srgbClr val="FFFF00"/>
                </a:highlight>
                <a:latin typeface="Times New Roman" panose="02020603050405020304" pitchFamily="18" charset="0"/>
                <a:ea typeface="Times New Roman" panose="02020603050405020304" pitchFamily="18" charset="0"/>
              </a:rPr>
              <a:t>(ver Ilustración 3), se presentan como un modelo eficaz para el análisis y solución de problemas empresariales. </a:t>
            </a:r>
            <a:endParaRPr lang="es-AR" sz="1800" dirty="0">
              <a:effectLst/>
              <a:latin typeface="Times New Roman" panose="02020603050405020304" pitchFamily="18" charset="0"/>
              <a:ea typeface="Times New Roman" panose="02020603050405020304" pitchFamily="18" charset="0"/>
            </a:endParaRPr>
          </a:p>
          <a:p>
            <a:pPr algn="ctr">
              <a:spcAft>
                <a:spcPts val="1000"/>
              </a:spcAft>
            </a:pPr>
            <a:r>
              <a:rPr lang="es-ES" sz="1800" b="1" dirty="0">
                <a:solidFill>
                  <a:srgbClr val="4F81BD"/>
                </a:solidFill>
                <a:effectLst/>
                <a:highlight>
                  <a:srgbClr val="FFFF00"/>
                </a:highlight>
                <a:latin typeface="Times New Roman" panose="02020603050405020304" pitchFamily="18" charset="0"/>
                <a:ea typeface="Times New Roman" panose="02020603050405020304" pitchFamily="18" charset="0"/>
              </a:rPr>
              <a:t>Ilustración 3 Modelo Estático: cono de resolución</a:t>
            </a:r>
            <a:endParaRPr lang="es-AR" sz="1800" b="1" dirty="0">
              <a:solidFill>
                <a:srgbClr val="4F81BD"/>
              </a:solidFill>
              <a:effectLst/>
              <a:latin typeface="Times New Roman" panose="02020603050405020304" pitchFamily="18" charset="0"/>
              <a:ea typeface="Times New Roman" panose="02020603050405020304" pitchFamily="18" charset="0"/>
            </a:endParaRPr>
          </a:p>
          <a:p>
            <a:pPr algn="ctr">
              <a:lnSpc>
                <a:spcPct val="150000"/>
              </a:lnSpc>
              <a:spcBef>
                <a:spcPts val="600"/>
              </a:spcBef>
              <a:spcAft>
                <a:spcPts val="600"/>
              </a:spcAft>
            </a:pPr>
            <a:r>
              <a:rPr lang="es-ES_tradnl" sz="1800" dirty="0">
                <a:effectLst/>
                <a:highlight>
                  <a:srgbClr val="FFFF00"/>
                </a:highlight>
                <a:latin typeface="Times New Roman" panose="02020603050405020304" pitchFamily="18" charset="0"/>
                <a:ea typeface="Times New Roman" panose="02020603050405020304" pitchFamily="18" charset="0"/>
              </a:rPr>
              <a:t>(</a:t>
            </a:r>
            <a:r>
              <a:rPr lang="es-ES_tradnl" sz="1800" dirty="0" err="1">
                <a:effectLst/>
                <a:highlight>
                  <a:srgbClr val="FFFF00"/>
                </a:highlight>
                <a:latin typeface="Times New Roman" panose="02020603050405020304" pitchFamily="18" charset="0"/>
                <a:ea typeface="Times New Roman" panose="02020603050405020304" pitchFamily="18" charset="0"/>
              </a:rPr>
              <a:t>Perissé</a:t>
            </a:r>
            <a:r>
              <a:rPr lang="es-ES_tradnl" sz="1800" dirty="0">
                <a:effectLst/>
                <a:highlight>
                  <a:srgbClr val="FFFF00"/>
                </a:highlight>
                <a:latin typeface="Times New Roman" panose="02020603050405020304" pitchFamily="18" charset="0"/>
                <a:ea typeface="Times New Roman" panose="02020603050405020304" pitchFamily="18" charset="0"/>
              </a:rPr>
              <a:t>, Marcelo C., 2020)</a:t>
            </a:r>
            <a:endParaRPr lang="es-AR" sz="1800" dirty="0">
              <a:effectLst/>
              <a:latin typeface="Times New Roman" panose="02020603050405020304" pitchFamily="18" charset="0"/>
              <a:ea typeface="Times New Roman" panose="02020603050405020304" pitchFamily="18" charset="0"/>
            </a:endParaRPr>
          </a:p>
          <a:p>
            <a:pPr algn="just">
              <a:lnSpc>
                <a:spcPct val="150000"/>
              </a:lnSpc>
              <a:spcBef>
                <a:spcPts val="600"/>
              </a:spcBef>
              <a:spcAft>
                <a:spcPts val="600"/>
              </a:spcAft>
              <a:tabLst>
                <a:tab pos="1982470" algn="l"/>
              </a:tabLst>
            </a:pPr>
            <a:r>
              <a:rPr lang="es-ES" sz="1800" dirty="0">
                <a:effectLst/>
                <a:highlight>
                  <a:srgbClr val="FFFF00"/>
                </a:highlight>
                <a:latin typeface="Times New Roman" panose="02020603050405020304" pitchFamily="18" charset="0"/>
                <a:ea typeface="Times New Roman" panose="02020603050405020304" pitchFamily="18" charset="0"/>
              </a:rPr>
              <a:t> </a:t>
            </a:r>
            <a:endParaRPr lang="es-AR" sz="1800" dirty="0">
              <a:effectLst/>
              <a:latin typeface="Times New Roman" panose="02020603050405020304" pitchFamily="18" charset="0"/>
              <a:ea typeface="Times New Roman" panose="02020603050405020304" pitchFamily="18" charset="0"/>
            </a:endParaRPr>
          </a:p>
          <a:p>
            <a:pPr algn="just">
              <a:lnSpc>
                <a:spcPct val="150000"/>
              </a:lnSpc>
              <a:spcBef>
                <a:spcPts val="600"/>
              </a:spcBef>
              <a:spcAft>
                <a:spcPts val="600"/>
              </a:spcAft>
              <a:tabLst>
                <a:tab pos="1982470" algn="l"/>
              </a:tabLst>
            </a:pPr>
            <a:r>
              <a:rPr lang="es-ES" sz="1800" dirty="0">
                <a:effectLst/>
                <a:highlight>
                  <a:srgbClr val="FFFF00"/>
                </a:highlight>
                <a:latin typeface="Times New Roman" panose="02020603050405020304" pitchFamily="18" charset="0"/>
                <a:ea typeface="Times New Roman" panose="02020603050405020304" pitchFamily="18" charset="0"/>
              </a:rPr>
              <a:t>Para la elaboración del modelo, debemos empezar por el vértice del cono, donde tendremos solamente dos puntos relacionados uno con el otro, y para cada uno de ellos, su </a:t>
            </a:r>
            <a:r>
              <a:rPr lang="es-ES" sz="1800" i="1" dirty="0">
                <a:effectLst/>
                <a:highlight>
                  <a:srgbClr val="FFFF00"/>
                </a:highlight>
                <a:latin typeface="Times New Roman" panose="02020603050405020304" pitchFamily="18" charset="0"/>
                <a:ea typeface="Times New Roman" panose="02020603050405020304" pitchFamily="18" charset="0"/>
              </a:rPr>
              <a:t>valor</a:t>
            </a:r>
            <a:r>
              <a:rPr lang="es-ES" sz="1800" dirty="0">
                <a:effectLst/>
                <a:highlight>
                  <a:srgbClr val="FFFF00"/>
                </a:highlight>
                <a:latin typeface="Times New Roman" panose="02020603050405020304" pitchFamily="18" charset="0"/>
                <a:ea typeface="Times New Roman" panose="02020603050405020304" pitchFamily="18" charset="0"/>
              </a:rPr>
              <a:t> asignado serán los correspondientes a la cuenta de </a:t>
            </a:r>
            <a:r>
              <a:rPr lang="es-ES" sz="1800" i="1" dirty="0">
                <a:effectLst/>
                <a:highlight>
                  <a:srgbClr val="FFFF00"/>
                </a:highlight>
                <a:latin typeface="Times New Roman" panose="02020603050405020304" pitchFamily="18" charset="0"/>
                <a:ea typeface="Times New Roman" panose="02020603050405020304" pitchFamily="18" charset="0"/>
              </a:rPr>
              <a:t>ganancias</a:t>
            </a:r>
            <a:r>
              <a:rPr lang="es-ES" sz="1800" dirty="0">
                <a:effectLst/>
                <a:highlight>
                  <a:srgbClr val="FFFF00"/>
                </a:highlight>
                <a:latin typeface="Times New Roman" panose="02020603050405020304" pitchFamily="18" charset="0"/>
                <a:ea typeface="Times New Roman" panose="02020603050405020304" pitchFamily="18" charset="0"/>
              </a:rPr>
              <a:t> y </a:t>
            </a:r>
            <a:r>
              <a:rPr lang="es-ES" sz="1800" i="1" dirty="0">
                <a:effectLst/>
                <a:highlight>
                  <a:srgbClr val="FFFF00"/>
                </a:highlight>
                <a:latin typeface="Times New Roman" panose="02020603050405020304" pitchFamily="18" charset="0"/>
                <a:ea typeface="Times New Roman" panose="02020603050405020304" pitchFamily="18" charset="0"/>
              </a:rPr>
              <a:t>pérdidas</a:t>
            </a:r>
            <a:r>
              <a:rPr lang="es-ES" sz="1800" dirty="0">
                <a:effectLst/>
                <a:highlight>
                  <a:srgbClr val="FFFF00"/>
                </a:highlight>
                <a:latin typeface="Times New Roman" panose="02020603050405020304" pitchFamily="18" charset="0"/>
                <a:ea typeface="Times New Roman" panose="02020603050405020304" pitchFamily="18" charset="0"/>
              </a:rPr>
              <a:t>, siendo que el </a:t>
            </a:r>
            <a:r>
              <a:rPr lang="es-ES" sz="1800" i="1" dirty="0">
                <a:effectLst/>
                <a:highlight>
                  <a:srgbClr val="FFFF00"/>
                </a:highlight>
                <a:latin typeface="Times New Roman" panose="02020603050405020304" pitchFamily="18" charset="0"/>
                <a:ea typeface="Times New Roman" panose="02020603050405020304" pitchFamily="18" charset="0"/>
              </a:rPr>
              <a:t>punto único</a:t>
            </a:r>
            <a:r>
              <a:rPr lang="es-ES" sz="1800" dirty="0">
                <a:effectLst/>
                <a:highlight>
                  <a:srgbClr val="FFFF00"/>
                </a:highlight>
                <a:latin typeface="Times New Roman" panose="02020603050405020304" pitchFamily="18" charset="0"/>
                <a:ea typeface="Times New Roman" panose="02020603050405020304" pitchFamily="18" charset="0"/>
              </a:rPr>
              <a:t> que representa al mercado tiene una </a:t>
            </a:r>
            <a:r>
              <a:rPr lang="es-ES" sz="1800" i="1" dirty="0">
                <a:effectLst/>
                <a:highlight>
                  <a:srgbClr val="FFFF00"/>
                </a:highlight>
                <a:latin typeface="Times New Roman" panose="02020603050405020304" pitchFamily="18" charset="0"/>
                <a:ea typeface="Times New Roman" panose="02020603050405020304" pitchFamily="18" charset="0"/>
              </a:rPr>
              <a:t>medida dinámica</a:t>
            </a:r>
            <a:r>
              <a:rPr lang="es-ES" sz="1800" dirty="0">
                <a:effectLst/>
                <a:highlight>
                  <a:srgbClr val="FFFF00"/>
                </a:highlight>
                <a:latin typeface="Times New Roman" panose="02020603050405020304" pitchFamily="18" charset="0"/>
                <a:ea typeface="Times New Roman" panose="02020603050405020304" pitchFamily="18" charset="0"/>
              </a:rPr>
              <a:t> resultante de la </a:t>
            </a:r>
            <a:r>
              <a:rPr lang="es-ES" sz="1800" i="1" dirty="0">
                <a:effectLst/>
                <a:highlight>
                  <a:srgbClr val="FFFF00"/>
                </a:highlight>
                <a:latin typeface="Times New Roman" panose="02020603050405020304" pitchFamily="18" charset="0"/>
                <a:ea typeface="Times New Roman" panose="02020603050405020304" pitchFamily="18" charset="0"/>
              </a:rPr>
              <a:t>rotación</a:t>
            </a:r>
            <a:r>
              <a:rPr lang="es-ES" sz="1800" dirty="0">
                <a:effectLst/>
                <a:highlight>
                  <a:srgbClr val="FFFF00"/>
                </a:highlight>
                <a:latin typeface="Times New Roman" panose="02020603050405020304" pitchFamily="18" charset="0"/>
                <a:ea typeface="Times New Roman" panose="02020603050405020304" pitchFamily="18" charset="0"/>
              </a:rPr>
              <a:t> (cada cuanto tiempo compran los clientes). Este sencillo modelo, en última instancia, es el que nos indica la ganancia bruta que observamos en el Estado de Resultados </a:t>
            </a:r>
            <a:r>
              <a:rPr lang="es-AR" sz="1800" dirty="0">
                <a:effectLst/>
                <a:highlight>
                  <a:srgbClr val="FFFF00"/>
                </a:highlight>
                <a:latin typeface="Times New Roman" panose="02020603050405020304" pitchFamily="18" charset="0"/>
                <a:ea typeface="Times New Roman" panose="02020603050405020304" pitchFamily="18" charset="0"/>
              </a:rPr>
              <a:t>(Federación Argentina de Consejos Profesionales de Ciencias Económicas, 1987)</a:t>
            </a:r>
            <a:r>
              <a:rPr lang="es-ES" sz="1800" dirty="0">
                <a:effectLst/>
                <a:highlight>
                  <a:srgbClr val="FFFF00"/>
                </a:highlight>
                <a:latin typeface="Times New Roman" panose="02020603050405020304" pitchFamily="18" charset="0"/>
                <a:ea typeface="Times New Roman" panose="02020603050405020304" pitchFamily="18" charset="0"/>
              </a:rPr>
              <a:t>; luego, mientras descendemos por el cono de resolución vamos adquiriendo mayor conocimiento de lo que realmente sucede, para nuestro caso será el modelo del Estado de </a:t>
            </a:r>
            <a:r>
              <a:rPr lang="es-ES" sz="1800" b="1" dirty="0">
                <a:effectLst/>
                <a:highlight>
                  <a:srgbClr val="FFFF00"/>
                </a:highlight>
                <a:latin typeface="Times New Roman" panose="02020603050405020304" pitchFamily="18" charset="0"/>
                <a:ea typeface="Times New Roman" panose="02020603050405020304" pitchFamily="18" charset="0"/>
              </a:rPr>
              <a:t>Estado de Valor Económico Generado y Distribuido o Balance Social</a:t>
            </a:r>
            <a:r>
              <a:rPr lang="es-ES" sz="1800" dirty="0">
                <a:effectLst/>
                <a:highlight>
                  <a:srgbClr val="FFFF00"/>
                </a:highlight>
                <a:latin typeface="Times New Roman" panose="02020603050405020304" pitchFamily="18" charset="0"/>
                <a:ea typeface="Times New Roman" panose="02020603050405020304" pitchFamily="18" charset="0"/>
              </a:rPr>
              <a:t> </a:t>
            </a:r>
            <a:r>
              <a:rPr lang="es-AR" sz="1800" dirty="0">
                <a:effectLst/>
                <a:highlight>
                  <a:srgbClr val="FFFF00"/>
                </a:highlight>
                <a:latin typeface="Times New Roman" panose="02020603050405020304" pitchFamily="18" charset="0"/>
                <a:ea typeface="Times New Roman" panose="02020603050405020304" pitchFamily="18" charset="0"/>
              </a:rPr>
              <a:t>(Resolución Técnica </a:t>
            </a:r>
            <a:r>
              <a:rPr lang="es-AR" sz="1800" dirty="0" err="1">
                <a:effectLst/>
                <a:highlight>
                  <a:srgbClr val="FFFF00"/>
                </a:highlight>
                <a:latin typeface="Times New Roman" panose="02020603050405020304" pitchFamily="18" charset="0"/>
                <a:ea typeface="Times New Roman" panose="02020603050405020304" pitchFamily="18" charset="0"/>
              </a:rPr>
              <a:t>N°</a:t>
            </a:r>
            <a:r>
              <a:rPr lang="es-AR" sz="1800" dirty="0">
                <a:effectLst/>
                <a:highlight>
                  <a:srgbClr val="FFFF00"/>
                </a:highlight>
                <a:latin typeface="Times New Roman" panose="02020603050405020304" pitchFamily="18" charset="0"/>
                <a:ea typeface="Times New Roman" panose="02020603050405020304" pitchFamily="18" charset="0"/>
              </a:rPr>
              <a:t> 36. Normas Contables Profesionales: Balance Social, 2013)</a:t>
            </a:r>
            <a:r>
              <a:rPr lang="es-ES" sz="1800" dirty="0">
                <a:effectLst/>
                <a:highlight>
                  <a:srgbClr val="FFFF00"/>
                </a:highlight>
                <a:latin typeface="Times New Roman" panose="02020603050405020304" pitchFamily="18" charset="0"/>
                <a:ea typeface="Times New Roman" panose="02020603050405020304" pitchFamily="18" charset="0"/>
              </a:rPr>
              <a:t>. Al llegar al fondo del cono, que en nuestro caso será el Estado de Flujo de Efectivo (método directo o indirecto), constituido como un modelo «isomórfico» que representa a la empresa en relación con el mercado. (Bertalanffy, 1989, págs. 12-13, 33-49, 82-88, 91)</a:t>
            </a:r>
            <a:endParaRPr lang="es-AR" sz="1800" dirty="0">
              <a:effectLst/>
              <a:latin typeface="Times New Roman" panose="02020603050405020304" pitchFamily="18" charset="0"/>
              <a:ea typeface="Times New Roman" panose="02020603050405020304" pitchFamily="18" charset="0"/>
            </a:endParaRPr>
          </a:p>
          <a:p>
            <a:pPr algn="just">
              <a:lnSpc>
                <a:spcPct val="150000"/>
              </a:lnSpc>
              <a:spcBef>
                <a:spcPts val="600"/>
              </a:spcBef>
              <a:spcAft>
                <a:spcPts val="600"/>
              </a:spcAft>
              <a:tabLst>
                <a:tab pos="1982470" algn="l"/>
              </a:tabLst>
            </a:pPr>
            <a:r>
              <a:rPr lang="es-ES" sz="1800" dirty="0">
                <a:effectLst/>
                <a:highlight>
                  <a:srgbClr val="FFFF00"/>
                </a:highlight>
                <a:latin typeface="Times New Roman" panose="02020603050405020304" pitchFamily="18" charset="0"/>
                <a:ea typeface="Times New Roman" panose="02020603050405020304" pitchFamily="18" charset="0"/>
              </a:rPr>
              <a:t>Queda claro entonces, que la manera más básica y elemental de aplicar el conocimiento es la de permanecer </a:t>
            </a:r>
            <a:r>
              <a:rPr lang="es-ES" sz="1800" i="1" dirty="0">
                <a:effectLst/>
                <a:highlight>
                  <a:srgbClr val="FFFF00"/>
                </a:highlight>
                <a:latin typeface="Times New Roman" panose="02020603050405020304" pitchFamily="18" charset="0"/>
                <a:ea typeface="Times New Roman" panose="02020603050405020304" pitchFamily="18" charset="0"/>
              </a:rPr>
              <a:t>a la mayor altura posible</a:t>
            </a:r>
            <a:r>
              <a:rPr lang="es-ES" sz="1800" dirty="0">
                <a:effectLst/>
                <a:highlight>
                  <a:srgbClr val="FFFF00"/>
                </a:highlight>
                <a:latin typeface="Times New Roman" panose="02020603050405020304" pitchFamily="18" charset="0"/>
                <a:ea typeface="Times New Roman" panose="02020603050405020304" pitchFamily="18" charset="0"/>
              </a:rPr>
              <a:t> dentro del cono de resolución; a lo que luego debemos descender por el cono para poder </a:t>
            </a:r>
            <a:r>
              <a:rPr lang="es-ES" sz="1800" b="1" dirty="0">
                <a:effectLst/>
                <a:highlight>
                  <a:srgbClr val="FFFF00"/>
                </a:highlight>
                <a:latin typeface="Times New Roman" panose="02020603050405020304" pitchFamily="18" charset="0"/>
                <a:ea typeface="Times New Roman" panose="02020603050405020304" pitchFamily="18" charset="0"/>
              </a:rPr>
              <a:t>comprender al sistema en su totalidad</a:t>
            </a:r>
            <a:r>
              <a:rPr lang="es-ES" sz="1800" dirty="0">
                <a:effectLst/>
                <a:highlight>
                  <a:srgbClr val="FFFF00"/>
                </a:highlight>
                <a:latin typeface="Times New Roman" panose="02020603050405020304" pitchFamily="18" charset="0"/>
                <a:ea typeface="Times New Roman" panose="02020603050405020304" pitchFamily="18" charset="0"/>
              </a:rPr>
              <a:t>; y así, la tarea se amplía y complejiza cada vez más, y estar en el fondo del cono aporta poco a la construcción de conocimiento, pues la única manera de proceder en este último nivel de la construcción de modelos consiste en seguir manejando la situación tal cual es. </a:t>
            </a:r>
            <a:endParaRPr lang="es-AR" sz="1800" dirty="0">
              <a:effectLst/>
              <a:latin typeface="Times New Roman" panose="02020603050405020304" pitchFamily="18" charset="0"/>
              <a:ea typeface="Times New Roman" panose="02020603050405020304" pitchFamily="18" charset="0"/>
            </a:endParaRPr>
          </a:p>
          <a:p>
            <a:pPr algn="just">
              <a:lnSpc>
                <a:spcPct val="150000"/>
              </a:lnSpc>
              <a:spcBef>
                <a:spcPts val="600"/>
              </a:spcBef>
              <a:spcAft>
                <a:spcPts val="600"/>
              </a:spcAft>
              <a:tabLst>
                <a:tab pos="1982470" algn="l"/>
              </a:tabLst>
            </a:pPr>
            <a:r>
              <a:rPr lang="es-ES" sz="1800" dirty="0">
                <a:effectLst/>
                <a:highlight>
                  <a:srgbClr val="FFFF00"/>
                </a:highlight>
                <a:latin typeface="Times New Roman" panose="02020603050405020304" pitchFamily="18" charset="0"/>
                <a:ea typeface="Times New Roman" panose="02020603050405020304" pitchFamily="18" charset="0"/>
              </a:rPr>
              <a:t>Ahora bien, existe una estrategia para manejar esta tarea en expansión; lo que deber hacerse es empezar con un modelo básico, de baja resolución, que pueda construirse en muy poco tiempo (no más de una semana), trabajado con ese modelo (seguramente mediante el análisis y la simulación) empezamos a ver qué áreas o subsistemas de actividades en estudio son relativamente carentes de importancia. Esto puede descubriese modificando los valores de sus variables clave y observando en cuanto afecta la variación en el resultado total (modelo dinámico); por ejemplo, una pequeña inversión local puede afectar el comportamiento total del sistema, a tal punto que deberá ser elegida por esa razón. El nuevo nivel de ganancias de la empresa en su totalidad, atribuible indubitablemente a ese cambio, puede implicar un rendimiento de varios porcentajes anuales sobre el capital que ha de invertirse. Esto se debe precisamente a que otros activos, además de los recién instituidos, estarán entonces en condiciones de alcanzar todo su potencial gracias a los fondos gastados en esa pequeña inversión.</a:t>
            </a:r>
            <a:endParaRPr lang="es-AR" sz="1800" dirty="0">
              <a:effectLst/>
              <a:latin typeface="Times New Roman" panose="02020603050405020304" pitchFamily="18" charset="0"/>
              <a:ea typeface="Times New Roman" panose="02020603050405020304" pitchFamily="18" charset="0"/>
            </a:endParaRPr>
          </a:p>
          <a:p>
            <a:pPr algn="just">
              <a:lnSpc>
                <a:spcPct val="150000"/>
              </a:lnSpc>
              <a:spcBef>
                <a:spcPts val="600"/>
              </a:spcBef>
              <a:spcAft>
                <a:spcPts val="600"/>
              </a:spcAft>
            </a:pPr>
            <a:r>
              <a:rPr lang="es-ES" sz="1800" dirty="0">
                <a:effectLst/>
                <a:highlight>
                  <a:srgbClr val="FFFF00"/>
                </a:highlight>
                <a:latin typeface="Times New Roman" panose="02020603050405020304" pitchFamily="18" charset="0"/>
                <a:ea typeface="Times New Roman" panose="02020603050405020304" pitchFamily="18" charset="0"/>
              </a:rPr>
              <a:t>Vale destacar que particularmente para nuestro estudio no será suficiente contentarse con las mediciones de los procesos contables; buscaremos aquellas </a:t>
            </a:r>
            <a:r>
              <a:rPr lang="es-ES" sz="1800" i="1" dirty="0">
                <a:effectLst/>
                <a:highlight>
                  <a:srgbClr val="FFFF00"/>
                </a:highlight>
                <a:latin typeface="Times New Roman" panose="02020603050405020304" pitchFamily="18" charset="0"/>
                <a:ea typeface="Times New Roman" panose="02020603050405020304" pitchFamily="18" charset="0"/>
              </a:rPr>
              <a:t>pautas</a:t>
            </a:r>
            <a:r>
              <a:rPr lang="es-ES" sz="1800" dirty="0">
                <a:effectLst/>
                <a:highlight>
                  <a:srgbClr val="FFFF00"/>
                </a:highlight>
                <a:latin typeface="Times New Roman" panose="02020603050405020304" pitchFamily="18" charset="0"/>
                <a:ea typeface="Times New Roman" panose="02020603050405020304" pitchFamily="18" charset="0"/>
              </a:rPr>
              <a:t>, que se refieren a: políticas, decisiones, y controles de las actividades socioeconómicas realmente importantes. Porque será por medio de la comprensión y de la </a:t>
            </a:r>
            <a:r>
              <a:rPr lang="es-ES" sz="1800" i="1" dirty="0">
                <a:effectLst/>
                <a:highlight>
                  <a:srgbClr val="FFFF00"/>
                </a:highlight>
                <a:latin typeface="Times New Roman" panose="02020603050405020304" pitchFamily="18" charset="0"/>
                <a:ea typeface="Times New Roman" panose="02020603050405020304" pitchFamily="18" charset="0"/>
              </a:rPr>
              <a:t>modelización</a:t>
            </a:r>
            <a:r>
              <a:rPr lang="es-ES" sz="1800" dirty="0">
                <a:effectLst/>
                <a:highlight>
                  <a:srgbClr val="FFFF00"/>
                </a:highlight>
                <a:latin typeface="Times New Roman" panose="02020603050405020304" pitchFamily="18" charset="0"/>
                <a:ea typeface="Times New Roman" panose="02020603050405020304" pitchFamily="18" charset="0"/>
              </a:rPr>
              <a:t> de esas </a:t>
            </a:r>
            <a:r>
              <a:rPr lang="es-ES" sz="1800" i="1" dirty="0">
                <a:effectLst/>
                <a:highlight>
                  <a:srgbClr val="FFFF00"/>
                </a:highlight>
                <a:latin typeface="Times New Roman" panose="02020603050405020304" pitchFamily="18" charset="0"/>
                <a:ea typeface="Times New Roman" panose="02020603050405020304" pitchFamily="18" charset="0"/>
              </a:rPr>
              <a:t>pautas</a:t>
            </a:r>
            <a:r>
              <a:rPr lang="es-ES" sz="1800" dirty="0">
                <a:effectLst/>
                <a:highlight>
                  <a:srgbClr val="FFFF00"/>
                </a:highlight>
                <a:latin typeface="Times New Roman" panose="02020603050405020304" pitchFamily="18" charset="0"/>
                <a:ea typeface="Times New Roman" panose="02020603050405020304" pitchFamily="18" charset="0"/>
              </a:rPr>
              <a:t> que logramos la </a:t>
            </a:r>
            <a:r>
              <a:rPr lang="es-ES" sz="1800" i="1" dirty="0">
                <a:effectLst/>
                <a:highlight>
                  <a:srgbClr val="FFFF00"/>
                </a:highlight>
                <a:latin typeface="Times New Roman" panose="02020603050405020304" pitchFamily="18" charset="0"/>
                <a:ea typeface="Times New Roman" panose="02020603050405020304" pitchFamily="18" charset="0"/>
              </a:rPr>
              <a:t>capacidad de predecir</a:t>
            </a:r>
            <a:r>
              <a:rPr lang="es-ES" sz="1800" dirty="0">
                <a:effectLst/>
                <a:highlight>
                  <a:srgbClr val="FFFF00"/>
                </a:highlight>
                <a:latin typeface="Times New Roman" panose="02020603050405020304" pitchFamily="18" charset="0"/>
                <a:ea typeface="Times New Roman" panose="02020603050405020304" pitchFamily="18" charset="0"/>
              </a:rPr>
              <a:t>.</a:t>
            </a:r>
            <a:r>
              <a:rPr lang="es-ES" sz="1800" dirty="0">
                <a:effectLst/>
                <a:latin typeface="Times New Roman" panose="02020603050405020304" pitchFamily="18" charset="0"/>
                <a:ea typeface="Times New Roman" panose="02020603050405020304" pitchFamily="18" charset="0"/>
              </a:rPr>
              <a:t> </a:t>
            </a:r>
            <a:endParaRPr lang="es-AR" sz="1800" dirty="0">
              <a:effectLst/>
              <a:latin typeface="Times New Roman" panose="02020603050405020304" pitchFamily="18" charset="0"/>
              <a:ea typeface="Times New Roman" panose="02020603050405020304" pitchFamily="18" charset="0"/>
            </a:endParaRPr>
          </a:p>
          <a:p>
            <a:pPr marL="449580" algn="just">
              <a:lnSpc>
                <a:spcPct val="150000"/>
              </a:lnSpc>
              <a:spcBef>
                <a:spcPts val="600"/>
              </a:spcBef>
              <a:spcAft>
                <a:spcPts val="600"/>
              </a:spcAft>
            </a:pPr>
            <a:endParaRPr lang="es-AR" sz="1800" dirty="0">
              <a:effectLst/>
              <a:latin typeface="Times New Roman" panose="02020603050405020304" pitchFamily="18" charset="0"/>
              <a:ea typeface="Times New Roman" panose="02020603050405020304" pitchFamily="18" charset="0"/>
            </a:endParaRPr>
          </a:p>
          <a:p>
            <a:endParaRPr lang="es-AR" dirty="0"/>
          </a:p>
        </p:txBody>
      </p:sp>
      <p:sp>
        <p:nvSpPr>
          <p:cNvPr id="4" name="Marcador de número de diapositiva 3"/>
          <p:cNvSpPr>
            <a:spLocks noGrp="1"/>
          </p:cNvSpPr>
          <p:nvPr>
            <p:ph type="sldNum" sz="quarter" idx="5"/>
          </p:nvPr>
        </p:nvSpPr>
        <p:spPr/>
        <p:txBody>
          <a:bodyPr/>
          <a:lstStyle/>
          <a:p>
            <a:fld id="{0EE15064-D987-4A44-8CFF-9F116C691CA3}" type="slidenum">
              <a:rPr lang="es-AR" smtClean="0"/>
              <a:t>9</a:t>
            </a:fld>
            <a:endParaRPr lang="es-AR"/>
          </a:p>
        </p:txBody>
      </p:sp>
    </p:spTree>
    <p:extLst>
      <p:ext uri="{BB962C8B-B14F-4D97-AF65-F5344CB8AC3E}">
        <p14:creationId xmlns:p14="http://schemas.microsoft.com/office/powerpoint/2010/main" val="1446893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9A5E81FD-86E4-4827-9D3B-7C7C21173C74}" type="slidenum">
              <a:rPr lang="es-AR" smtClean="0"/>
              <a:t>11</a:t>
            </a:fld>
            <a:endParaRPr lang="es-AR"/>
          </a:p>
        </p:txBody>
      </p:sp>
    </p:spTree>
    <p:extLst>
      <p:ext uri="{BB962C8B-B14F-4D97-AF65-F5344CB8AC3E}">
        <p14:creationId xmlns:p14="http://schemas.microsoft.com/office/powerpoint/2010/main" val="2474771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130662-E594-6922-7D8C-A1B032D18F0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AR"/>
          </a:p>
        </p:txBody>
      </p:sp>
      <p:sp>
        <p:nvSpPr>
          <p:cNvPr id="3" name="Subtítulo 2">
            <a:extLst>
              <a:ext uri="{FF2B5EF4-FFF2-40B4-BE49-F238E27FC236}">
                <a16:creationId xmlns:a16="http://schemas.microsoft.com/office/drawing/2014/main" id="{B6D72F6E-7F65-ED4A-D4F8-6595AA2E2D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a:extLst>
              <a:ext uri="{FF2B5EF4-FFF2-40B4-BE49-F238E27FC236}">
                <a16:creationId xmlns:a16="http://schemas.microsoft.com/office/drawing/2014/main" id="{529739EB-711B-2817-3692-220F5514856B}"/>
              </a:ext>
            </a:extLst>
          </p:cNvPr>
          <p:cNvSpPr>
            <a:spLocks noGrp="1"/>
          </p:cNvSpPr>
          <p:nvPr>
            <p:ph type="dt" sz="half" idx="10"/>
          </p:nvPr>
        </p:nvSpPr>
        <p:spPr/>
        <p:txBody>
          <a:bodyPr/>
          <a:lstStyle/>
          <a:p>
            <a:fld id="{BE463DFA-C0AF-4F94-845C-FE5C80864CB5}" type="datetimeFigureOut">
              <a:rPr lang="es-AR" smtClean="0"/>
              <a:t>28/09/2022</a:t>
            </a:fld>
            <a:endParaRPr lang="es-AR"/>
          </a:p>
        </p:txBody>
      </p:sp>
      <p:sp>
        <p:nvSpPr>
          <p:cNvPr id="5" name="Marcador de pie de página 4">
            <a:extLst>
              <a:ext uri="{FF2B5EF4-FFF2-40B4-BE49-F238E27FC236}">
                <a16:creationId xmlns:a16="http://schemas.microsoft.com/office/drawing/2014/main" id="{D3982100-122E-5BFF-1567-F1F4000D6ADE}"/>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9252F0ED-D4D3-7D06-D85C-AACF77613478}"/>
              </a:ext>
            </a:extLst>
          </p:cNvPr>
          <p:cNvSpPr>
            <a:spLocks noGrp="1"/>
          </p:cNvSpPr>
          <p:nvPr>
            <p:ph type="sldNum" sz="quarter" idx="12"/>
          </p:nvPr>
        </p:nvSpPr>
        <p:spPr/>
        <p:txBody>
          <a:bodyPr/>
          <a:lstStyle/>
          <a:p>
            <a:fld id="{2CA1960C-F14D-4466-ADE3-DB1CF57CEDEC}" type="slidenum">
              <a:rPr lang="es-AR" smtClean="0"/>
              <a:t>‹Nº›</a:t>
            </a:fld>
            <a:endParaRPr lang="es-AR"/>
          </a:p>
        </p:txBody>
      </p:sp>
    </p:spTree>
    <p:extLst>
      <p:ext uri="{BB962C8B-B14F-4D97-AF65-F5344CB8AC3E}">
        <p14:creationId xmlns:p14="http://schemas.microsoft.com/office/powerpoint/2010/main" val="257591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E253A4-DDE6-0A89-06CE-CDFA5B0C6766}"/>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09D0A9B7-09E5-2986-76FF-BF34CBF6027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B96B9A07-C0DE-1970-A853-EED35BDBD0C0}"/>
              </a:ext>
            </a:extLst>
          </p:cNvPr>
          <p:cNvSpPr>
            <a:spLocks noGrp="1"/>
          </p:cNvSpPr>
          <p:nvPr>
            <p:ph type="dt" sz="half" idx="10"/>
          </p:nvPr>
        </p:nvSpPr>
        <p:spPr/>
        <p:txBody>
          <a:bodyPr/>
          <a:lstStyle/>
          <a:p>
            <a:fld id="{BE463DFA-C0AF-4F94-845C-FE5C80864CB5}" type="datetimeFigureOut">
              <a:rPr lang="es-AR" smtClean="0"/>
              <a:t>28/09/2022</a:t>
            </a:fld>
            <a:endParaRPr lang="es-AR"/>
          </a:p>
        </p:txBody>
      </p:sp>
      <p:sp>
        <p:nvSpPr>
          <p:cNvPr id="5" name="Marcador de pie de página 4">
            <a:extLst>
              <a:ext uri="{FF2B5EF4-FFF2-40B4-BE49-F238E27FC236}">
                <a16:creationId xmlns:a16="http://schemas.microsoft.com/office/drawing/2014/main" id="{7FDAD53B-CD80-539E-0A2C-43532AE99EAF}"/>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4F5E98E7-45C3-BC80-B8C2-7692CE5A003D}"/>
              </a:ext>
            </a:extLst>
          </p:cNvPr>
          <p:cNvSpPr>
            <a:spLocks noGrp="1"/>
          </p:cNvSpPr>
          <p:nvPr>
            <p:ph type="sldNum" sz="quarter" idx="12"/>
          </p:nvPr>
        </p:nvSpPr>
        <p:spPr/>
        <p:txBody>
          <a:bodyPr/>
          <a:lstStyle/>
          <a:p>
            <a:fld id="{2CA1960C-F14D-4466-ADE3-DB1CF57CEDEC}" type="slidenum">
              <a:rPr lang="es-AR" smtClean="0"/>
              <a:t>‹Nº›</a:t>
            </a:fld>
            <a:endParaRPr lang="es-AR"/>
          </a:p>
        </p:txBody>
      </p:sp>
    </p:spTree>
    <p:extLst>
      <p:ext uri="{BB962C8B-B14F-4D97-AF65-F5344CB8AC3E}">
        <p14:creationId xmlns:p14="http://schemas.microsoft.com/office/powerpoint/2010/main" val="2645276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E4D6178-BB9E-5FF6-FCD0-8E6ED694115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0B092725-0179-5502-3C14-97F380F3CC3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47EFFE01-935B-561C-45D8-BC3F3D2801EB}"/>
              </a:ext>
            </a:extLst>
          </p:cNvPr>
          <p:cNvSpPr>
            <a:spLocks noGrp="1"/>
          </p:cNvSpPr>
          <p:nvPr>
            <p:ph type="dt" sz="half" idx="10"/>
          </p:nvPr>
        </p:nvSpPr>
        <p:spPr/>
        <p:txBody>
          <a:bodyPr/>
          <a:lstStyle/>
          <a:p>
            <a:fld id="{BE463DFA-C0AF-4F94-845C-FE5C80864CB5}" type="datetimeFigureOut">
              <a:rPr lang="es-AR" smtClean="0"/>
              <a:t>28/09/2022</a:t>
            </a:fld>
            <a:endParaRPr lang="es-AR"/>
          </a:p>
        </p:txBody>
      </p:sp>
      <p:sp>
        <p:nvSpPr>
          <p:cNvPr id="5" name="Marcador de pie de página 4">
            <a:extLst>
              <a:ext uri="{FF2B5EF4-FFF2-40B4-BE49-F238E27FC236}">
                <a16:creationId xmlns:a16="http://schemas.microsoft.com/office/drawing/2014/main" id="{387785C0-2794-8F38-43C7-C5915A48F615}"/>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D207EB42-7F4A-F99E-23A3-85F4D9A72FC3}"/>
              </a:ext>
            </a:extLst>
          </p:cNvPr>
          <p:cNvSpPr>
            <a:spLocks noGrp="1"/>
          </p:cNvSpPr>
          <p:nvPr>
            <p:ph type="sldNum" sz="quarter" idx="12"/>
          </p:nvPr>
        </p:nvSpPr>
        <p:spPr/>
        <p:txBody>
          <a:bodyPr/>
          <a:lstStyle/>
          <a:p>
            <a:fld id="{2CA1960C-F14D-4466-ADE3-DB1CF57CEDEC}" type="slidenum">
              <a:rPr lang="es-AR" smtClean="0"/>
              <a:t>‹Nº›</a:t>
            </a:fld>
            <a:endParaRPr lang="es-AR"/>
          </a:p>
        </p:txBody>
      </p:sp>
    </p:spTree>
    <p:extLst>
      <p:ext uri="{BB962C8B-B14F-4D97-AF65-F5344CB8AC3E}">
        <p14:creationId xmlns:p14="http://schemas.microsoft.com/office/powerpoint/2010/main" val="3055045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lvl1pPr>
              <a:defRPr/>
            </a:lvl1pPr>
          </a:lstStyle>
          <a:p>
            <a:pPr>
              <a:defRPr/>
            </a:pPr>
            <a:fld id="{ADBDDB84-AE29-4CA2-BBB6-ABDAFB206B6F}" type="datetimeFigureOut">
              <a:rPr lang="es-ES"/>
              <a:pPr>
                <a:defRPr/>
              </a:pPr>
              <a:t>28/09/2022</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81F8CF24-B399-453D-BC47-B1F729617D1D}" type="slidenum">
              <a:rPr lang="es-ES"/>
              <a:pPr>
                <a:defRPr/>
              </a:pPr>
              <a:t>‹Nº›</a:t>
            </a:fld>
            <a:endParaRPr lang="es-ES"/>
          </a:p>
        </p:txBody>
      </p:sp>
    </p:spTree>
    <p:extLst>
      <p:ext uri="{BB962C8B-B14F-4D97-AF65-F5344CB8AC3E}">
        <p14:creationId xmlns:p14="http://schemas.microsoft.com/office/powerpoint/2010/main" val="3672876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B0A37C24-B78A-460D-8C00-C989C9BE112D}" type="datetimeFigureOut">
              <a:rPr lang="es-ES"/>
              <a:pPr>
                <a:defRPr/>
              </a:pPr>
              <a:t>28/09/2022</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9C962C10-B2E0-4F3F-A6D3-5A508790A25B}" type="slidenum">
              <a:rPr lang="es-ES"/>
              <a:pPr>
                <a:defRPr/>
              </a:pPr>
              <a:t>‹Nº›</a:t>
            </a:fld>
            <a:endParaRPr lang="es-ES"/>
          </a:p>
        </p:txBody>
      </p:sp>
    </p:spTree>
    <p:extLst>
      <p:ext uri="{BB962C8B-B14F-4D97-AF65-F5344CB8AC3E}">
        <p14:creationId xmlns:p14="http://schemas.microsoft.com/office/powerpoint/2010/main" val="3182742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63EB4157-8F4C-4540-BAB5-D151EBD2A10A}" type="datetimeFigureOut">
              <a:rPr lang="es-ES"/>
              <a:pPr>
                <a:defRPr/>
              </a:pPr>
              <a:t>28/09/2022</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952D5733-FCB1-458A-A009-AC7195656AA1}" type="slidenum">
              <a:rPr lang="es-ES"/>
              <a:pPr>
                <a:defRPr/>
              </a:pPr>
              <a:t>‹Nº›</a:t>
            </a:fld>
            <a:endParaRPr lang="es-ES"/>
          </a:p>
        </p:txBody>
      </p:sp>
    </p:spTree>
    <p:extLst>
      <p:ext uri="{BB962C8B-B14F-4D97-AF65-F5344CB8AC3E}">
        <p14:creationId xmlns:p14="http://schemas.microsoft.com/office/powerpoint/2010/main" val="23487065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p:cNvSpPr>
            <a:spLocks noGrp="1"/>
          </p:cNvSpPr>
          <p:nvPr>
            <p:ph type="dt" sz="half" idx="10"/>
          </p:nvPr>
        </p:nvSpPr>
        <p:spPr/>
        <p:txBody>
          <a:bodyPr/>
          <a:lstStyle>
            <a:lvl1pPr>
              <a:defRPr/>
            </a:lvl1pPr>
          </a:lstStyle>
          <a:p>
            <a:pPr>
              <a:defRPr/>
            </a:pPr>
            <a:fld id="{EE75C230-EB9F-4A41-B783-2D9FFF6BF81F}" type="datetimeFigureOut">
              <a:rPr lang="es-ES"/>
              <a:pPr>
                <a:defRPr/>
              </a:pPr>
              <a:t>28/09/2022</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11484742-A69E-4AB1-ADCA-7A57413204BB}" type="slidenum">
              <a:rPr lang="es-ES"/>
              <a:pPr>
                <a:defRPr/>
              </a:pPr>
              <a:t>‹Nº›</a:t>
            </a:fld>
            <a:endParaRPr lang="es-ES"/>
          </a:p>
        </p:txBody>
      </p:sp>
    </p:spTree>
    <p:extLst>
      <p:ext uri="{BB962C8B-B14F-4D97-AF65-F5344CB8AC3E}">
        <p14:creationId xmlns:p14="http://schemas.microsoft.com/office/powerpoint/2010/main" val="7009609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p:cNvSpPr>
            <a:spLocks noGrp="1"/>
          </p:cNvSpPr>
          <p:nvPr>
            <p:ph type="dt" sz="half" idx="10"/>
          </p:nvPr>
        </p:nvSpPr>
        <p:spPr/>
        <p:txBody>
          <a:bodyPr/>
          <a:lstStyle>
            <a:lvl1pPr>
              <a:defRPr/>
            </a:lvl1pPr>
          </a:lstStyle>
          <a:p>
            <a:pPr>
              <a:defRPr/>
            </a:pPr>
            <a:fld id="{0265680B-48F2-4437-98C8-BEC657F67C27}" type="datetimeFigureOut">
              <a:rPr lang="es-ES"/>
              <a:pPr>
                <a:defRPr/>
              </a:pPr>
              <a:t>28/09/2022</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A1BE3B23-D53A-42BC-B198-63E1C1AAE8F0}" type="slidenum">
              <a:rPr lang="es-ES"/>
              <a:pPr>
                <a:defRPr/>
              </a:pPr>
              <a:t>‹Nº›</a:t>
            </a:fld>
            <a:endParaRPr lang="es-ES"/>
          </a:p>
        </p:txBody>
      </p:sp>
    </p:spTree>
    <p:extLst>
      <p:ext uri="{BB962C8B-B14F-4D97-AF65-F5344CB8AC3E}">
        <p14:creationId xmlns:p14="http://schemas.microsoft.com/office/powerpoint/2010/main" val="424903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p:cNvSpPr>
            <a:spLocks noGrp="1"/>
          </p:cNvSpPr>
          <p:nvPr>
            <p:ph type="dt" sz="half" idx="10"/>
          </p:nvPr>
        </p:nvSpPr>
        <p:spPr/>
        <p:txBody>
          <a:bodyPr/>
          <a:lstStyle>
            <a:lvl1pPr>
              <a:defRPr/>
            </a:lvl1pPr>
          </a:lstStyle>
          <a:p>
            <a:pPr>
              <a:defRPr/>
            </a:pPr>
            <a:fld id="{A97EFC14-F89B-48CB-ABA3-6620126DA761}" type="datetimeFigureOut">
              <a:rPr lang="es-ES"/>
              <a:pPr>
                <a:defRPr/>
              </a:pPr>
              <a:t>28/09/2022</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372B8520-01F7-4E05-A39C-16F00027EA00}" type="slidenum">
              <a:rPr lang="es-ES"/>
              <a:pPr>
                <a:defRPr/>
              </a:pPr>
              <a:t>‹Nº›</a:t>
            </a:fld>
            <a:endParaRPr lang="es-ES"/>
          </a:p>
        </p:txBody>
      </p:sp>
    </p:spTree>
    <p:extLst>
      <p:ext uri="{BB962C8B-B14F-4D97-AF65-F5344CB8AC3E}">
        <p14:creationId xmlns:p14="http://schemas.microsoft.com/office/powerpoint/2010/main" val="31371526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512824E2-5B13-4E42-B0BE-61CB05B86EB1}" type="datetimeFigureOut">
              <a:rPr lang="es-ES"/>
              <a:pPr>
                <a:defRPr/>
              </a:pPr>
              <a:t>28/09/2022</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8747014C-D6BA-48B1-9C7A-CA8D998F45E5}" type="slidenum">
              <a:rPr lang="es-ES"/>
              <a:pPr>
                <a:defRPr/>
              </a:pPr>
              <a:t>‹Nº›</a:t>
            </a:fld>
            <a:endParaRPr lang="es-ES"/>
          </a:p>
        </p:txBody>
      </p:sp>
    </p:spTree>
    <p:extLst>
      <p:ext uri="{BB962C8B-B14F-4D97-AF65-F5344CB8AC3E}">
        <p14:creationId xmlns:p14="http://schemas.microsoft.com/office/powerpoint/2010/main" val="26795028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0071A8A3-F0BC-4A48-902A-1854F526FA73}" type="datetimeFigureOut">
              <a:rPr lang="es-ES"/>
              <a:pPr>
                <a:defRPr/>
              </a:pPr>
              <a:t>28/09/2022</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5DF70C24-3BB6-46BA-9B21-06EF804740F3}" type="slidenum">
              <a:rPr lang="es-ES"/>
              <a:pPr>
                <a:defRPr/>
              </a:pPr>
              <a:t>‹Nº›</a:t>
            </a:fld>
            <a:endParaRPr lang="es-ES"/>
          </a:p>
        </p:txBody>
      </p:sp>
    </p:spTree>
    <p:extLst>
      <p:ext uri="{BB962C8B-B14F-4D97-AF65-F5344CB8AC3E}">
        <p14:creationId xmlns:p14="http://schemas.microsoft.com/office/powerpoint/2010/main" val="301625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5C69C5-71AE-8DB8-D533-FAE31FE31747}"/>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FF8F1924-A091-8A93-B35B-D4493F16EE9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717C0D92-3E5B-155D-0CA0-BF0F4A6450C8}"/>
              </a:ext>
            </a:extLst>
          </p:cNvPr>
          <p:cNvSpPr>
            <a:spLocks noGrp="1"/>
          </p:cNvSpPr>
          <p:nvPr>
            <p:ph type="dt" sz="half" idx="10"/>
          </p:nvPr>
        </p:nvSpPr>
        <p:spPr/>
        <p:txBody>
          <a:bodyPr/>
          <a:lstStyle/>
          <a:p>
            <a:fld id="{BE463DFA-C0AF-4F94-845C-FE5C80864CB5}" type="datetimeFigureOut">
              <a:rPr lang="es-AR" smtClean="0"/>
              <a:t>28/09/2022</a:t>
            </a:fld>
            <a:endParaRPr lang="es-AR"/>
          </a:p>
        </p:txBody>
      </p:sp>
      <p:sp>
        <p:nvSpPr>
          <p:cNvPr id="5" name="Marcador de pie de página 4">
            <a:extLst>
              <a:ext uri="{FF2B5EF4-FFF2-40B4-BE49-F238E27FC236}">
                <a16:creationId xmlns:a16="http://schemas.microsoft.com/office/drawing/2014/main" id="{DB940B5D-80C0-C0A5-1672-6685FA4275AF}"/>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0218D5F7-5A1C-D191-5DC4-CCC782E2266B}"/>
              </a:ext>
            </a:extLst>
          </p:cNvPr>
          <p:cNvSpPr>
            <a:spLocks noGrp="1"/>
          </p:cNvSpPr>
          <p:nvPr>
            <p:ph type="sldNum" sz="quarter" idx="12"/>
          </p:nvPr>
        </p:nvSpPr>
        <p:spPr/>
        <p:txBody>
          <a:bodyPr/>
          <a:lstStyle/>
          <a:p>
            <a:fld id="{2CA1960C-F14D-4466-ADE3-DB1CF57CEDEC}" type="slidenum">
              <a:rPr lang="es-AR" smtClean="0"/>
              <a:t>‹Nº›</a:t>
            </a:fld>
            <a:endParaRPr lang="es-AR"/>
          </a:p>
        </p:txBody>
      </p:sp>
    </p:spTree>
    <p:extLst>
      <p:ext uri="{BB962C8B-B14F-4D97-AF65-F5344CB8AC3E}">
        <p14:creationId xmlns:p14="http://schemas.microsoft.com/office/powerpoint/2010/main" val="16489789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3CCA3512-27E5-44B9-8A4F-595318FA3F71}" type="datetimeFigureOut">
              <a:rPr lang="es-ES"/>
              <a:pPr>
                <a:defRPr/>
              </a:pPr>
              <a:t>28/09/2022</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C20D9CE3-E96E-4806-A285-F34A953C04B2}" type="slidenum">
              <a:rPr lang="es-ES"/>
              <a:pPr>
                <a:defRPr/>
              </a:pPr>
              <a:t>‹Nº›</a:t>
            </a:fld>
            <a:endParaRPr lang="es-ES"/>
          </a:p>
        </p:txBody>
      </p:sp>
    </p:spTree>
    <p:extLst>
      <p:ext uri="{BB962C8B-B14F-4D97-AF65-F5344CB8AC3E}">
        <p14:creationId xmlns:p14="http://schemas.microsoft.com/office/powerpoint/2010/main" val="9887399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E15F9E26-78B9-4699-97E7-34ABC52A445B}" type="datetimeFigureOut">
              <a:rPr lang="es-ES"/>
              <a:pPr>
                <a:defRPr/>
              </a:pPr>
              <a:t>28/09/2022</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33E843FC-9ECB-4A9F-AA31-5B279019FBF8}" type="slidenum">
              <a:rPr lang="es-ES"/>
              <a:pPr>
                <a:defRPr/>
              </a:pPr>
              <a:t>‹Nº›</a:t>
            </a:fld>
            <a:endParaRPr lang="es-ES"/>
          </a:p>
        </p:txBody>
      </p:sp>
    </p:spTree>
    <p:extLst>
      <p:ext uri="{BB962C8B-B14F-4D97-AF65-F5344CB8AC3E}">
        <p14:creationId xmlns:p14="http://schemas.microsoft.com/office/powerpoint/2010/main" val="8602085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5A0CB4B5-CFCB-4B44-873E-01585D630468}" type="datetimeFigureOut">
              <a:rPr lang="es-ES"/>
              <a:pPr>
                <a:defRPr/>
              </a:pPr>
              <a:t>28/09/2022</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2CF576FB-0304-4893-8AE7-9D3C9EA12F04}" type="slidenum">
              <a:rPr lang="es-ES"/>
              <a:pPr>
                <a:defRPr/>
              </a:pPr>
              <a:t>‹Nº›</a:t>
            </a:fld>
            <a:endParaRPr lang="es-ES"/>
          </a:p>
        </p:txBody>
      </p:sp>
    </p:spTree>
    <p:extLst>
      <p:ext uri="{BB962C8B-B14F-4D97-AF65-F5344CB8AC3E}">
        <p14:creationId xmlns:p14="http://schemas.microsoft.com/office/powerpoint/2010/main" val="20184327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Marcador de contenido 1"/>
          <p:cNvSpPr>
            <a:spLocks noGrp="1"/>
          </p:cNvSpPr>
          <p:nvPr>
            <p:ph/>
          </p:nvPr>
        </p:nvSpPr>
        <p:spPr>
          <a:xfrm>
            <a:off x="609600" y="274639"/>
            <a:ext cx="10972800" cy="5851525"/>
          </a:xfrm>
        </p:spPr>
        <p:txBody>
          <a:body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3" name="3 Marcador de fecha"/>
          <p:cNvSpPr>
            <a:spLocks noGrp="1"/>
          </p:cNvSpPr>
          <p:nvPr>
            <p:ph type="dt" sz="half" idx="10"/>
          </p:nvPr>
        </p:nvSpPr>
        <p:spPr/>
        <p:txBody>
          <a:bodyPr/>
          <a:lstStyle>
            <a:lvl1pPr>
              <a:defRPr/>
            </a:lvl1pPr>
          </a:lstStyle>
          <a:p>
            <a:pPr>
              <a:defRPr/>
            </a:pPr>
            <a:fld id="{B8372ED7-B174-4B9C-BB8C-F563BB46C9E3}" type="datetimeFigureOut">
              <a:rPr lang="es-ES"/>
              <a:pPr>
                <a:defRPr/>
              </a:pPr>
              <a:t>28/09/2022</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B9C72B96-7C2C-4788-AE9F-E0B001235059}" type="slidenum">
              <a:rPr lang="es-ES"/>
              <a:pPr>
                <a:defRPr/>
              </a:pPr>
              <a:t>‹Nº›</a:t>
            </a:fld>
            <a:endParaRPr lang="es-ES"/>
          </a:p>
        </p:txBody>
      </p:sp>
    </p:spTree>
    <p:extLst>
      <p:ext uri="{BB962C8B-B14F-4D97-AF65-F5344CB8AC3E}">
        <p14:creationId xmlns:p14="http://schemas.microsoft.com/office/powerpoint/2010/main" val="2906812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84B428-071E-023E-1C13-4BA4A650EAB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712917FB-C8E1-F3EF-BB0F-02ED7D28C4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8801531-0FF0-D041-BBAD-88ACA7DA5AB0}"/>
              </a:ext>
            </a:extLst>
          </p:cNvPr>
          <p:cNvSpPr>
            <a:spLocks noGrp="1"/>
          </p:cNvSpPr>
          <p:nvPr>
            <p:ph type="dt" sz="half" idx="10"/>
          </p:nvPr>
        </p:nvSpPr>
        <p:spPr/>
        <p:txBody>
          <a:bodyPr/>
          <a:lstStyle/>
          <a:p>
            <a:fld id="{BE463DFA-C0AF-4F94-845C-FE5C80864CB5}" type="datetimeFigureOut">
              <a:rPr lang="es-AR" smtClean="0"/>
              <a:t>28/09/2022</a:t>
            </a:fld>
            <a:endParaRPr lang="es-AR"/>
          </a:p>
        </p:txBody>
      </p:sp>
      <p:sp>
        <p:nvSpPr>
          <p:cNvPr id="5" name="Marcador de pie de página 4">
            <a:extLst>
              <a:ext uri="{FF2B5EF4-FFF2-40B4-BE49-F238E27FC236}">
                <a16:creationId xmlns:a16="http://schemas.microsoft.com/office/drawing/2014/main" id="{ED942CFB-97D7-A66C-6C3B-7BE1B2F63267}"/>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68BEABBB-E4EA-84D6-EC4E-03CF9FAA51C3}"/>
              </a:ext>
            </a:extLst>
          </p:cNvPr>
          <p:cNvSpPr>
            <a:spLocks noGrp="1"/>
          </p:cNvSpPr>
          <p:nvPr>
            <p:ph type="sldNum" sz="quarter" idx="12"/>
          </p:nvPr>
        </p:nvSpPr>
        <p:spPr/>
        <p:txBody>
          <a:bodyPr/>
          <a:lstStyle/>
          <a:p>
            <a:fld id="{2CA1960C-F14D-4466-ADE3-DB1CF57CEDEC}" type="slidenum">
              <a:rPr lang="es-AR" smtClean="0"/>
              <a:t>‹Nº›</a:t>
            </a:fld>
            <a:endParaRPr lang="es-AR"/>
          </a:p>
        </p:txBody>
      </p:sp>
    </p:spTree>
    <p:extLst>
      <p:ext uri="{BB962C8B-B14F-4D97-AF65-F5344CB8AC3E}">
        <p14:creationId xmlns:p14="http://schemas.microsoft.com/office/powerpoint/2010/main" val="2701805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84CC63-3E40-7853-FE33-69AF584915D3}"/>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B9268364-E5E0-3E22-FDE3-D490F75AA04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a:extLst>
              <a:ext uri="{FF2B5EF4-FFF2-40B4-BE49-F238E27FC236}">
                <a16:creationId xmlns:a16="http://schemas.microsoft.com/office/drawing/2014/main" id="{23950493-8859-D329-61D3-F6A2F80EF6C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a:extLst>
              <a:ext uri="{FF2B5EF4-FFF2-40B4-BE49-F238E27FC236}">
                <a16:creationId xmlns:a16="http://schemas.microsoft.com/office/drawing/2014/main" id="{2C51AD18-08CC-8F84-A292-54336AF2617D}"/>
              </a:ext>
            </a:extLst>
          </p:cNvPr>
          <p:cNvSpPr>
            <a:spLocks noGrp="1"/>
          </p:cNvSpPr>
          <p:nvPr>
            <p:ph type="dt" sz="half" idx="10"/>
          </p:nvPr>
        </p:nvSpPr>
        <p:spPr/>
        <p:txBody>
          <a:bodyPr/>
          <a:lstStyle/>
          <a:p>
            <a:fld id="{BE463DFA-C0AF-4F94-845C-FE5C80864CB5}" type="datetimeFigureOut">
              <a:rPr lang="es-AR" smtClean="0"/>
              <a:t>28/09/2022</a:t>
            </a:fld>
            <a:endParaRPr lang="es-AR"/>
          </a:p>
        </p:txBody>
      </p:sp>
      <p:sp>
        <p:nvSpPr>
          <p:cNvPr id="6" name="Marcador de pie de página 5">
            <a:extLst>
              <a:ext uri="{FF2B5EF4-FFF2-40B4-BE49-F238E27FC236}">
                <a16:creationId xmlns:a16="http://schemas.microsoft.com/office/drawing/2014/main" id="{D34645F6-ABF8-32CB-1BF5-0FCA46F1433D}"/>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EA1B1162-7701-A6F4-D594-4E17B93138DC}"/>
              </a:ext>
            </a:extLst>
          </p:cNvPr>
          <p:cNvSpPr>
            <a:spLocks noGrp="1"/>
          </p:cNvSpPr>
          <p:nvPr>
            <p:ph type="sldNum" sz="quarter" idx="12"/>
          </p:nvPr>
        </p:nvSpPr>
        <p:spPr/>
        <p:txBody>
          <a:bodyPr/>
          <a:lstStyle/>
          <a:p>
            <a:fld id="{2CA1960C-F14D-4466-ADE3-DB1CF57CEDEC}" type="slidenum">
              <a:rPr lang="es-AR" smtClean="0"/>
              <a:t>‹Nº›</a:t>
            </a:fld>
            <a:endParaRPr lang="es-AR"/>
          </a:p>
        </p:txBody>
      </p:sp>
    </p:spTree>
    <p:extLst>
      <p:ext uri="{BB962C8B-B14F-4D97-AF65-F5344CB8AC3E}">
        <p14:creationId xmlns:p14="http://schemas.microsoft.com/office/powerpoint/2010/main" val="2355553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0E1C2A-9253-8EFF-A59D-BD2A747EA10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610C2252-412C-F5E9-7DE0-112EAA9F6E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133A2B5-D0D0-D203-9F76-C7894B3BD87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a:extLst>
              <a:ext uri="{FF2B5EF4-FFF2-40B4-BE49-F238E27FC236}">
                <a16:creationId xmlns:a16="http://schemas.microsoft.com/office/drawing/2014/main" id="{087C0AB8-2BEA-A71C-76EF-EDCD1B0649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C95208F-DA36-C537-8AD6-A66F6BBC72E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a:extLst>
              <a:ext uri="{FF2B5EF4-FFF2-40B4-BE49-F238E27FC236}">
                <a16:creationId xmlns:a16="http://schemas.microsoft.com/office/drawing/2014/main" id="{9F39DA29-7D56-BBF0-BB06-EF6F8746CCCA}"/>
              </a:ext>
            </a:extLst>
          </p:cNvPr>
          <p:cNvSpPr>
            <a:spLocks noGrp="1"/>
          </p:cNvSpPr>
          <p:nvPr>
            <p:ph type="dt" sz="half" idx="10"/>
          </p:nvPr>
        </p:nvSpPr>
        <p:spPr/>
        <p:txBody>
          <a:bodyPr/>
          <a:lstStyle/>
          <a:p>
            <a:fld id="{BE463DFA-C0AF-4F94-845C-FE5C80864CB5}" type="datetimeFigureOut">
              <a:rPr lang="es-AR" smtClean="0"/>
              <a:t>28/09/2022</a:t>
            </a:fld>
            <a:endParaRPr lang="es-AR"/>
          </a:p>
        </p:txBody>
      </p:sp>
      <p:sp>
        <p:nvSpPr>
          <p:cNvPr id="8" name="Marcador de pie de página 7">
            <a:extLst>
              <a:ext uri="{FF2B5EF4-FFF2-40B4-BE49-F238E27FC236}">
                <a16:creationId xmlns:a16="http://schemas.microsoft.com/office/drawing/2014/main" id="{454FF981-6C92-22A8-178B-7AD37C2952BA}"/>
              </a:ext>
            </a:extLst>
          </p:cNvPr>
          <p:cNvSpPr>
            <a:spLocks noGrp="1"/>
          </p:cNvSpPr>
          <p:nvPr>
            <p:ph type="ftr" sz="quarter" idx="11"/>
          </p:nvPr>
        </p:nvSpPr>
        <p:spPr/>
        <p:txBody>
          <a:bodyPr/>
          <a:lstStyle/>
          <a:p>
            <a:endParaRPr lang="es-AR"/>
          </a:p>
        </p:txBody>
      </p:sp>
      <p:sp>
        <p:nvSpPr>
          <p:cNvPr id="9" name="Marcador de número de diapositiva 8">
            <a:extLst>
              <a:ext uri="{FF2B5EF4-FFF2-40B4-BE49-F238E27FC236}">
                <a16:creationId xmlns:a16="http://schemas.microsoft.com/office/drawing/2014/main" id="{9D99FD85-80A8-F55F-AB37-612573DE0321}"/>
              </a:ext>
            </a:extLst>
          </p:cNvPr>
          <p:cNvSpPr>
            <a:spLocks noGrp="1"/>
          </p:cNvSpPr>
          <p:nvPr>
            <p:ph type="sldNum" sz="quarter" idx="12"/>
          </p:nvPr>
        </p:nvSpPr>
        <p:spPr/>
        <p:txBody>
          <a:bodyPr/>
          <a:lstStyle/>
          <a:p>
            <a:fld id="{2CA1960C-F14D-4466-ADE3-DB1CF57CEDEC}" type="slidenum">
              <a:rPr lang="es-AR" smtClean="0"/>
              <a:t>‹Nº›</a:t>
            </a:fld>
            <a:endParaRPr lang="es-AR"/>
          </a:p>
        </p:txBody>
      </p:sp>
    </p:spTree>
    <p:extLst>
      <p:ext uri="{BB962C8B-B14F-4D97-AF65-F5344CB8AC3E}">
        <p14:creationId xmlns:p14="http://schemas.microsoft.com/office/powerpoint/2010/main" val="2468076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04EFDA-315C-0696-BF76-4A6B5D258624}"/>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fecha 2">
            <a:extLst>
              <a:ext uri="{FF2B5EF4-FFF2-40B4-BE49-F238E27FC236}">
                <a16:creationId xmlns:a16="http://schemas.microsoft.com/office/drawing/2014/main" id="{9B77FC4C-0870-DF82-FF34-B74337EF4165}"/>
              </a:ext>
            </a:extLst>
          </p:cNvPr>
          <p:cNvSpPr>
            <a:spLocks noGrp="1"/>
          </p:cNvSpPr>
          <p:nvPr>
            <p:ph type="dt" sz="half" idx="10"/>
          </p:nvPr>
        </p:nvSpPr>
        <p:spPr/>
        <p:txBody>
          <a:bodyPr/>
          <a:lstStyle/>
          <a:p>
            <a:fld id="{BE463DFA-C0AF-4F94-845C-FE5C80864CB5}" type="datetimeFigureOut">
              <a:rPr lang="es-AR" smtClean="0"/>
              <a:t>28/09/2022</a:t>
            </a:fld>
            <a:endParaRPr lang="es-AR"/>
          </a:p>
        </p:txBody>
      </p:sp>
      <p:sp>
        <p:nvSpPr>
          <p:cNvPr id="4" name="Marcador de pie de página 3">
            <a:extLst>
              <a:ext uri="{FF2B5EF4-FFF2-40B4-BE49-F238E27FC236}">
                <a16:creationId xmlns:a16="http://schemas.microsoft.com/office/drawing/2014/main" id="{6F0440FB-80F0-D119-180F-BABCC0FF1493}"/>
              </a:ext>
            </a:extLst>
          </p:cNvPr>
          <p:cNvSpPr>
            <a:spLocks noGrp="1"/>
          </p:cNvSpPr>
          <p:nvPr>
            <p:ph type="ftr" sz="quarter" idx="11"/>
          </p:nvPr>
        </p:nvSpPr>
        <p:spPr/>
        <p:txBody>
          <a:bodyPr/>
          <a:lstStyle/>
          <a:p>
            <a:endParaRPr lang="es-AR"/>
          </a:p>
        </p:txBody>
      </p:sp>
      <p:sp>
        <p:nvSpPr>
          <p:cNvPr id="5" name="Marcador de número de diapositiva 4">
            <a:extLst>
              <a:ext uri="{FF2B5EF4-FFF2-40B4-BE49-F238E27FC236}">
                <a16:creationId xmlns:a16="http://schemas.microsoft.com/office/drawing/2014/main" id="{02D96C72-97D6-149F-E159-151037A0AD50}"/>
              </a:ext>
            </a:extLst>
          </p:cNvPr>
          <p:cNvSpPr>
            <a:spLocks noGrp="1"/>
          </p:cNvSpPr>
          <p:nvPr>
            <p:ph type="sldNum" sz="quarter" idx="12"/>
          </p:nvPr>
        </p:nvSpPr>
        <p:spPr/>
        <p:txBody>
          <a:bodyPr/>
          <a:lstStyle/>
          <a:p>
            <a:fld id="{2CA1960C-F14D-4466-ADE3-DB1CF57CEDEC}" type="slidenum">
              <a:rPr lang="es-AR" smtClean="0"/>
              <a:t>‹Nº›</a:t>
            </a:fld>
            <a:endParaRPr lang="es-AR"/>
          </a:p>
        </p:txBody>
      </p:sp>
    </p:spTree>
    <p:extLst>
      <p:ext uri="{BB962C8B-B14F-4D97-AF65-F5344CB8AC3E}">
        <p14:creationId xmlns:p14="http://schemas.microsoft.com/office/powerpoint/2010/main" val="1971578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B398E1B-3EBD-2080-2DC4-727B59E8C6D3}"/>
              </a:ext>
            </a:extLst>
          </p:cNvPr>
          <p:cNvSpPr>
            <a:spLocks noGrp="1"/>
          </p:cNvSpPr>
          <p:nvPr>
            <p:ph type="dt" sz="half" idx="10"/>
          </p:nvPr>
        </p:nvSpPr>
        <p:spPr/>
        <p:txBody>
          <a:bodyPr/>
          <a:lstStyle/>
          <a:p>
            <a:fld id="{BE463DFA-C0AF-4F94-845C-FE5C80864CB5}" type="datetimeFigureOut">
              <a:rPr lang="es-AR" smtClean="0"/>
              <a:t>28/09/2022</a:t>
            </a:fld>
            <a:endParaRPr lang="es-AR"/>
          </a:p>
        </p:txBody>
      </p:sp>
      <p:sp>
        <p:nvSpPr>
          <p:cNvPr id="3" name="Marcador de pie de página 2">
            <a:extLst>
              <a:ext uri="{FF2B5EF4-FFF2-40B4-BE49-F238E27FC236}">
                <a16:creationId xmlns:a16="http://schemas.microsoft.com/office/drawing/2014/main" id="{9B39C9F3-2F02-91D3-A668-973E349DE2B6}"/>
              </a:ext>
            </a:extLst>
          </p:cNvPr>
          <p:cNvSpPr>
            <a:spLocks noGrp="1"/>
          </p:cNvSpPr>
          <p:nvPr>
            <p:ph type="ftr" sz="quarter" idx="11"/>
          </p:nvPr>
        </p:nvSpPr>
        <p:spPr/>
        <p:txBody>
          <a:bodyPr/>
          <a:lstStyle/>
          <a:p>
            <a:endParaRPr lang="es-AR"/>
          </a:p>
        </p:txBody>
      </p:sp>
      <p:sp>
        <p:nvSpPr>
          <p:cNvPr id="4" name="Marcador de número de diapositiva 3">
            <a:extLst>
              <a:ext uri="{FF2B5EF4-FFF2-40B4-BE49-F238E27FC236}">
                <a16:creationId xmlns:a16="http://schemas.microsoft.com/office/drawing/2014/main" id="{8CC2DC12-26AA-D1DB-D6AD-25E58AEA7E57}"/>
              </a:ext>
            </a:extLst>
          </p:cNvPr>
          <p:cNvSpPr>
            <a:spLocks noGrp="1"/>
          </p:cNvSpPr>
          <p:nvPr>
            <p:ph type="sldNum" sz="quarter" idx="12"/>
          </p:nvPr>
        </p:nvSpPr>
        <p:spPr/>
        <p:txBody>
          <a:bodyPr/>
          <a:lstStyle/>
          <a:p>
            <a:fld id="{2CA1960C-F14D-4466-ADE3-DB1CF57CEDEC}" type="slidenum">
              <a:rPr lang="es-AR" smtClean="0"/>
              <a:t>‹Nº›</a:t>
            </a:fld>
            <a:endParaRPr lang="es-AR"/>
          </a:p>
        </p:txBody>
      </p:sp>
    </p:spTree>
    <p:extLst>
      <p:ext uri="{BB962C8B-B14F-4D97-AF65-F5344CB8AC3E}">
        <p14:creationId xmlns:p14="http://schemas.microsoft.com/office/powerpoint/2010/main" val="260613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87847E-EC51-A0C0-8F2C-DEA16EC02EF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E1242DCD-DD76-B520-761D-3085A3D5C2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a:extLst>
              <a:ext uri="{FF2B5EF4-FFF2-40B4-BE49-F238E27FC236}">
                <a16:creationId xmlns:a16="http://schemas.microsoft.com/office/drawing/2014/main" id="{FDA17A5C-6475-EE56-6CAE-A3D38EAC4A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730FA1D-315D-AEA4-C31D-5EED36F668DF}"/>
              </a:ext>
            </a:extLst>
          </p:cNvPr>
          <p:cNvSpPr>
            <a:spLocks noGrp="1"/>
          </p:cNvSpPr>
          <p:nvPr>
            <p:ph type="dt" sz="half" idx="10"/>
          </p:nvPr>
        </p:nvSpPr>
        <p:spPr/>
        <p:txBody>
          <a:bodyPr/>
          <a:lstStyle/>
          <a:p>
            <a:fld id="{BE463DFA-C0AF-4F94-845C-FE5C80864CB5}" type="datetimeFigureOut">
              <a:rPr lang="es-AR" smtClean="0"/>
              <a:t>28/09/2022</a:t>
            </a:fld>
            <a:endParaRPr lang="es-AR"/>
          </a:p>
        </p:txBody>
      </p:sp>
      <p:sp>
        <p:nvSpPr>
          <p:cNvPr id="6" name="Marcador de pie de página 5">
            <a:extLst>
              <a:ext uri="{FF2B5EF4-FFF2-40B4-BE49-F238E27FC236}">
                <a16:creationId xmlns:a16="http://schemas.microsoft.com/office/drawing/2014/main" id="{74C13642-AAEE-DE12-7A00-B9667072E44F}"/>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FD1178C7-4EFA-E5AD-E7D2-D6D9F5ED5454}"/>
              </a:ext>
            </a:extLst>
          </p:cNvPr>
          <p:cNvSpPr>
            <a:spLocks noGrp="1"/>
          </p:cNvSpPr>
          <p:nvPr>
            <p:ph type="sldNum" sz="quarter" idx="12"/>
          </p:nvPr>
        </p:nvSpPr>
        <p:spPr/>
        <p:txBody>
          <a:bodyPr/>
          <a:lstStyle/>
          <a:p>
            <a:fld id="{2CA1960C-F14D-4466-ADE3-DB1CF57CEDEC}" type="slidenum">
              <a:rPr lang="es-AR" smtClean="0"/>
              <a:t>‹Nº›</a:t>
            </a:fld>
            <a:endParaRPr lang="es-AR"/>
          </a:p>
        </p:txBody>
      </p:sp>
    </p:spTree>
    <p:extLst>
      <p:ext uri="{BB962C8B-B14F-4D97-AF65-F5344CB8AC3E}">
        <p14:creationId xmlns:p14="http://schemas.microsoft.com/office/powerpoint/2010/main" val="2608019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EDE40F-B88F-0B03-9984-17E19E18328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a:extLst>
              <a:ext uri="{FF2B5EF4-FFF2-40B4-BE49-F238E27FC236}">
                <a16:creationId xmlns:a16="http://schemas.microsoft.com/office/drawing/2014/main" id="{73E9C303-84AC-8C4F-6FE2-2BD5BB3C3D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a:extLst>
              <a:ext uri="{FF2B5EF4-FFF2-40B4-BE49-F238E27FC236}">
                <a16:creationId xmlns:a16="http://schemas.microsoft.com/office/drawing/2014/main" id="{DDAB59D3-09E6-27A3-6FB7-6A772F105F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1FB8AF5-1C2C-FCAC-924E-545E1CA09DB6}"/>
              </a:ext>
            </a:extLst>
          </p:cNvPr>
          <p:cNvSpPr>
            <a:spLocks noGrp="1"/>
          </p:cNvSpPr>
          <p:nvPr>
            <p:ph type="dt" sz="half" idx="10"/>
          </p:nvPr>
        </p:nvSpPr>
        <p:spPr/>
        <p:txBody>
          <a:bodyPr/>
          <a:lstStyle/>
          <a:p>
            <a:fld id="{BE463DFA-C0AF-4F94-845C-FE5C80864CB5}" type="datetimeFigureOut">
              <a:rPr lang="es-AR" smtClean="0"/>
              <a:t>28/09/2022</a:t>
            </a:fld>
            <a:endParaRPr lang="es-AR"/>
          </a:p>
        </p:txBody>
      </p:sp>
      <p:sp>
        <p:nvSpPr>
          <p:cNvPr id="6" name="Marcador de pie de página 5">
            <a:extLst>
              <a:ext uri="{FF2B5EF4-FFF2-40B4-BE49-F238E27FC236}">
                <a16:creationId xmlns:a16="http://schemas.microsoft.com/office/drawing/2014/main" id="{A0615EB9-ED69-3EA4-E455-B966B82B3E48}"/>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5DA06857-016D-F6A8-7B47-2C3BD9A8BEDD}"/>
              </a:ext>
            </a:extLst>
          </p:cNvPr>
          <p:cNvSpPr>
            <a:spLocks noGrp="1"/>
          </p:cNvSpPr>
          <p:nvPr>
            <p:ph type="sldNum" sz="quarter" idx="12"/>
          </p:nvPr>
        </p:nvSpPr>
        <p:spPr/>
        <p:txBody>
          <a:bodyPr/>
          <a:lstStyle/>
          <a:p>
            <a:fld id="{2CA1960C-F14D-4466-ADE3-DB1CF57CEDEC}" type="slidenum">
              <a:rPr lang="es-AR" smtClean="0"/>
              <a:t>‹Nº›</a:t>
            </a:fld>
            <a:endParaRPr lang="es-AR"/>
          </a:p>
        </p:txBody>
      </p:sp>
    </p:spTree>
    <p:extLst>
      <p:ext uri="{BB962C8B-B14F-4D97-AF65-F5344CB8AC3E}">
        <p14:creationId xmlns:p14="http://schemas.microsoft.com/office/powerpoint/2010/main" val="761054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EF8AEA4-3223-7BEA-B4B5-1854B3F7A7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556513D3-5681-6B07-DEA1-A68910CDC6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0F6FBDAB-A355-E037-4A8C-E3BAEBE03C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463DFA-C0AF-4F94-845C-FE5C80864CB5}" type="datetimeFigureOut">
              <a:rPr lang="es-AR" smtClean="0"/>
              <a:t>28/09/2022</a:t>
            </a:fld>
            <a:endParaRPr lang="es-AR"/>
          </a:p>
        </p:txBody>
      </p:sp>
      <p:sp>
        <p:nvSpPr>
          <p:cNvPr id="5" name="Marcador de pie de página 4">
            <a:extLst>
              <a:ext uri="{FF2B5EF4-FFF2-40B4-BE49-F238E27FC236}">
                <a16:creationId xmlns:a16="http://schemas.microsoft.com/office/drawing/2014/main" id="{92605925-C900-6B31-341C-4A2F987A8A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a:extLst>
              <a:ext uri="{FF2B5EF4-FFF2-40B4-BE49-F238E27FC236}">
                <a16:creationId xmlns:a16="http://schemas.microsoft.com/office/drawing/2014/main" id="{6BEE0D45-3E81-88C9-1590-1570FD9BB2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A1960C-F14D-4466-ADE3-DB1CF57CEDEC}" type="slidenum">
              <a:rPr lang="es-AR" smtClean="0"/>
              <a:t>‹Nº›</a:t>
            </a:fld>
            <a:endParaRPr lang="es-AR"/>
          </a:p>
        </p:txBody>
      </p:sp>
    </p:spTree>
    <p:extLst>
      <p:ext uri="{BB962C8B-B14F-4D97-AF65-F5344CB8AC3E}">
        <p14:creationId xmlns:p14="http://schemas.microsoft.com/office/powerpoint/2010/main" val="2515047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t>Haga clic para modificar el estilo de título del patrón</a:t>
            </a:r>
          </a:p>
        </p:txBody>
      </p:sp>
      <p:sp>
        <p:nvSpPr>
          <p:cNvPr id="1027" name="2 Marcador de texto"/>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D96C608-C6E3-407C-BFEF-2838C836A9CB}" type="datetimeFigureOut">
              <a:rPr lang="es-ES"/>
              <a:pPr>
                <a:defRPr/>
              </a:pPr>
              <a:t>28/09/2022</a:t>
            </a:fld>
            <a:endParaRPr lang="es-ES"/>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2E7F779-A1DB-4095-A437-8918FDB1D055}" type="slidenum">
              <a:rPr lang="es-ES"/>
              <a:pPr>
                <a:defRPr/>
              </a:pPr>
              <a:t>‹Nº›</a:t>
            </a:fld>
            <a:endParaRPr lang="es-ES"/>
          </a:p>
        </p:txBody>
      </p:sp>
    </p:spTree>
    <p:extLst>
      <p:ext uri="{BB962C8B-B14F-4D97-AF65-F5344CB8AC3E}">
        <p14:creationId xmlns:p14="http://schemas.microsoft.com/office/powerpoint/2010/main" val="2247679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2.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9.png"/><Relationship Id="rId7" Type="http://schemas.openxmlformats.org/officeDocument/2006/relationships/diagramData" Target="../diagrams/data1.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1.png"/><Relationship Id="rId11" Type="http://schemas.microsoft.com/office/2007/relationships/diagramDrawing" Target="../diagrams/drawing1.xml"/><Relationship Id="rId5" Type="http://schemas.openxmlformats.org/officeDocument/2006/relationships/image" Target="../media/image10.png"/><Relationship Id="rId10" Type="http://schemas.openxmlformats.org/officeDocument/2006/relationships/diagramColors" Target="../diagrams/colors1.xml"/><Relationship Id="rId4" Type="http://schemas.openxmlformats.org/officeDocument/2006/relationships/image" Target="../media/image2.png"/><Relationship Id="rId9"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a:blip r:embed="rId3">
            <a:alphaModFix/>
          </a:blip>
          <a:stretch>
            <a:fillRect/>
          </a:stretch>
        </p:blipFill>
        <p:spPr>
          <a:xfrm>
            <a:off x="0" y="0"/>
            <a:ext cx="12192000" cy="6858000"/>
          </a:xfrm>
          <a:prstGeom prst="rect">
            <a:avLst/>
          </a:prstGeom>
          <a:noFill/>
          <a:ln>
            <a:noFill/>
          </a:ln>
        </p:spPr>
      </p:pic>
      <p:sp>
        <p:nvSpPr>
          <p:cNvPr id="85" name="Google Shape;85;p1"/>
          <p:cNvSpPr txBox="1">
            <a:spLocks noGrp="1"/>
          </p:cNvSpPr>
          <p:nvPr>
            <p:ph type="ctrTitle"/>
          </p:nvPr>
        </p:nvSpPr>
        <p:spPr>
          <a:xfrm>
            <a:off x="5284730" y="-59139"/>
            <a:ext cx="7064260" cy="1266155"/>
          </a:xfrm>
          <a:prstGeom prst="rect">
            <a:avLst/>
          </a:prstGeom>
          <a:noFill/>
          <a:ln>
            <a:noFill/>
          </a:ln>
        </p:spPr>
        <p:txBody>
          <a:bodyPr spcFirstLastPara="1" wrap="square" lIns="91425" tIns="45700" rIns="91425" bIns="45700" anchor="b" anchorCtr="0">
            <a:normAutofit fontScale="90000"/>
          </a:bodyPr>
          <a:lstStyle/>
          <a:p>
            <a:pPr marL="0" lvl="0" indent="0" rtl="0">
              <a:lnSpc>
                <a:spcPct val="90000"/>
              </a:lnSpc>
              <a:spcBef>
                <a:spcPts val="0"/>
              </a:spcBef>
              <a:spcAft>
                <a:spcPts val="0"/>
              </a:spcAft>
              <a:buClr>
                <a:srgbClr val="FFFFFF"/>
              </a:buClr>
              <a:buSzPct val="100000"/>
              <a:buFont typeface="Calibri"/>
              <a:buNone/>
            </a:pPr>
            <a:r>
              <a:rPr lang="es-AR" sz="2800" b="1" dirty="0">
                <a:solidFill>
                  <a:srgbClr val="FFFFFF"/>
                </a:solidFill>
              </a:rPr>
              <a:t>XXVIII ENCUENTRO NACIONAL Y II ENCUENTRO INTERNACIONAL DE INVESTIGADORES UNIVERSITARIOS DEL ÁREA CONTABLE</a:t>
            </a:r>
            <a:r>
              <a:rPr lang="es-AR" sz="2800" dirty="0">
                <a:solidFill>
                  <a:srgbClr val="FFFFFF"/>
                </a:solidFill>
              </a:rPr>
              <a:t> </a:t>
            </a:r>
            <a:endParaRPr sz="2800" dirty="0">
              <a:solidFill>
                <a:srgbClr val="FFFFFF"/>
              </a:solidFill>
            </a:endParaRPr>
          </a:p>
        </p:txBody>
      </p:sp>
      <p:sp>
        <p:nvSpPr>
          <p:cNvPr id="86" name="Google Shape;86;p1"/>
          <p:cNvSpPr txBox="1">
            <a:spLocks noGrp="1"/>
          </p:cNvSpPr>
          <p:nvPr>
            <p:ph type="subTitle" idx="1"/>
          </p:nvPr>
        </p:nvSpPr>
        <p:spPr>
          <a:xfrm>
            <a:off x="5624340" y="1324555"/>
            <a:ext cx="6724650" cy="1266155"/>
          </a:xfrm>
          <a:prstGeom prst="rect">
            <a:avLst/>
          </a:prstGeom>
          <a:noFill/>
          <a:ln>
            <a:noFill/>
          </a:ln>
        </p:spPr>
        <p:txBody>
          <a:bodyPr spcFirstLastPara="1" wrap="square" lIns="91425" tIns="45700" rIns="91425" bIns="45700" anchor="t" anchorCtr="0">
            <a:normAutofit fontScale="85000" lnSpcReduction="10000"/>
          </a:bodyPr>
          <a:lstStyle/>
          <a:p>
            <a:pPr marL="0" lvl="0" indent="0" rtl="0">
              <a:lnSpc>
                <a:spcPct val="90000"/>
              </a:lnSpc>
              <a:spcBef>
                <a:spcPts val="0"/>
              </a:spcBef>
              <a:spcAft>
                <a:spcPts val="0"/>
              </a:spcAft>
              <a:buClr>
                <a:schemeClr val="lt1"/>
              </a:buClr>
              <a:buSzPts val="2400"/>
              <a:buNone/>
            </a:pPr>
            <a:r>
              <a:rPr lang="es-AR" dirty="0">
                <a:solidFill>
                  <a:schemeClr val="lt1"/>
                </a:solidFill>
              </a:rPr>
              <a:t>El Balance Social </a:t>
            </a:r>
            <a:br>
              <a:rPr lang="es-AR" dirty="0">
                <a:solidFill>
                  <a:schemeClr val="lt1"/>
                </a:solidFill>
              </a:rPr>
            </a:br>
            <a:r>
              <a:rPr lang="es-AR" dirty="0">
                <a:solidFill>
                  <a:schemeClr val="lt1"/>
                </a:solidFill>
              </a:rPr>
              <a:t>como instrumento contable </a:t>
            </a:r>
            <a:br>
              <a:rPr lang="es-AR" dirty="0">
                <a:solidFill>
                  <a:schemeClr val="lt1"/>
                </a:solidFill>
              </a:rPr>
            </a:br>
            <a:r>
              <a:rPr lang="es-AR" dirty="0">
                <a:solidFill>
                  <a:schemeClr val="lt1"/>
                </a:solidFill>
              </a:rPr>
              <a:t>para el desarrollo socioeconómico  sostenible</a:t>
            </a:r>
            <a:endParaRPr dirty="0">
              <a:solidFill>
                <a:schemeClr val="lt1"/>
              </a:solidFill>
            </a:endParaRPr>
          </a:p>
        </p:txBody>
      </p:sp>
      <p:sp>
        <p:nvSpPr>
          <p:cNvPr id="87" name="Google Shape;87;p1"/>
          <p:cNvSpPr txBox="1"/>
          <p:nvPr/>
        </p:nvSpPr>
        <p:spPr>
          <a:xfrm>
            <a:off x="6515585" y="2826401"/>
            <a:ext cx="5120700" cy="108692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lt1"/>
              </a:buClr>
              <a:buSzPts val="2400"/>
              <a:buFont typeface="Arial"/>
              <a:buNone/>
            </a:pPr>
            <a:r>
              <a:rPr lang="es-AR" sz="2400" b="0" i="1" u="none" strike="noStrike" cap="none" dirty="0">
                <a:solidFill>
                  <a:schemeClr val="lt1"/>
                </a:solidFill>
                <a:latin typeface="Calibri"/>
                <a:ea typeface="Calibri"/>
                <a:cs typeface="Calibri"/>
                <a:sym typeface="Calibri"/>
              </a:rPr>
              <a:t>Marcelo Claudio </a:t>
            </a:r>
            <a:r>
              <a:rPr lang="es-AR" sz="2400" b="0" i="1" u="none" strike="noStrike" cap="none" dirty="0" err="1">
                <a:solidFill>
                  <a:schemeClr val="lt1"/>
                </a:solidFill>
                <a:latin typeface="Calibri"/>
                <a:ea typeface="Calibri"/>
                <a:cs typeface="Calibri"/>
                <a:sym typeface="Calibri"/>
              </a:rPr>
              <a:t>Perissé</a:t>
            </a:r>
            <a:br>
              <a:rPr lang="es-AR" sz="2400" b="0" i="1" u="none" strike="noStrike" cap="none" dirty="0">
                <a:solidFill>
                  <a:schemeClr val="lt1"/>
                </a:solidFill>
                <a:latin typeface="Calibri"/>
                <a:ea typeface="Calibri"/>
                <a:cs typeface="Calibri"/>
                <a:sym typeface="Calibri"/>
              </a:rPr>
            </a:br>
            <a:r>
              <a:rPr lang="es-AR" sz="2400" b="0" i="1" u="none" strike="noStrike" cap="none" dirty="0">
                <a:solidFill>
                  <a:schemeClr val="lt1"/>
                </a:solidFill>
                <a:latin typeface="Calibri"/>
                <a:ea typeface="Calibri"/>
                <a:cs typeface="Calibri"/>
                <a:sym typeface="Calibri"/>
              </a:rPr>
              <a:t>Néstor Horacio </a:t>
            </a:r>
            <a:r>
              <a:rPr lang="es-AR" sz="2400" b="0" i="1" u="none" strike="noStrike" cap="none" dirty="0" err="1">
                <a:solidFill>
                  <a:schemeClr val="lt1"/>
                </a:solidFill>
                <a:latin typeface="Calibri"/>
                <a:ea typeface="Calibri"/>
                <a:cs typeface="Calibri"/>
                <a:sym typeface="Calibri"/>
              </a:rPr>
              <a:t>Bursesi</a:t>
            </a:r>
            <a:endParaRPr lang="es-AR" sz="2400" b="0" i="1" u="none" strike="noStrike" cap="none" dirty="0">
              <a:solidFill>
                <a:schemeClr val="lt1"/>
              </a:solidFill>
              <a:latin typeface="Calibri"/>
              <a:ea typeface="Calibri"/>
              <a:cs typeface="Calibri"/>
              <a:sym typeface="Calibri"/>
            </a:endParaRPr>
          </a:p>
          <a:p>
            <a:pPr marL="0" marR="0" lvl="0" indent="0" algn="ctr" rtl="0">
              <a:lnSpc>
                <a:spcPct val="90000"/>
              </a:lnSpc>
              <a:spcBef>
                <a:spcPts val="0"/>
              </a:spcBef>
              <a:spcAft>
                <a:spcPts val="0"/>
              </a:spcAft>
              <a:buClr>
                <a:schemeClr val="lt1"/>
              </a:buClr>
              <a:buSzPts val="2400"/>
              <a:buFont typeface="Arial"/>
              <a:buNone/>
            </a:pPr>
            <a:r>
              <a:rPr lang="es-AR" sz="2400" b="0" i="1" u="none" strike="noStrike" cap="none" dirty="0">
                <a:solidFill>
                  <a:schemeClr val="lt1"/>
                </a:solidFill>
                <a:latin typeface="Calibri"/>
                <a:ea typeface="Calibri"/>
                <a:cs typeface="Calibri"/>
                <a:sym typeface="Calibri"/>
              </a:rPr>
              <a:t>Ernesto </a:t>
            </a:r>
            <a:r>
              <a:rPr lang="es-AR" sz="2400" b="0" i="1" u="none" strike="noStrike" cap="none" dirty="0" err="1">
                <a:solidFill>
                  <a:schemeClr val="lt1"/>
                </a:solidFill>
                <a:latin typeface="Calibri"/>
                <a:ea typeface="Calibri"/>
                <a:cs typeface="Calibri"/>
                <a:sym typeface="Calibri"/>
              </a:rPr>
              <a:t>Salvato</a:t>
            </a:r>
            <a:endParaRPr sz="2400" b="0" i="0" u="none" strike="noStrike" cap="none" dirty="0">
              <a:solidFill>
                <a:schemeClr val="lt1"/>
              </a:solidFill>
              <a:latin typeface="Calibri"/>
              <a:ea typeface="Calibri"/>
              <a:cs typeface="Calibri"/>
              <a:sym typeface="Calibri"/>
            </a:endParaRPr>
          </a:p>
        </p:txBody>
      </p:sp>
      <p:sp>
        <p:nvSpPr>
          <p:cNvPr id="88" name="Google Shape;88;p1"/>
          <p:cNvSpPr txBox="1"/>
          <p:nvPr/>
        </p:nvSpPr>
        <p:spPr>
          <a:xfrm>
            <a:off x="6515585" y="4207412"/>
            <a:ext cx="5120700" cy="548700"/>
          </a:xfrm>
          <a:prstGeom prst="rect">
            <a:avLst/>
          </a:prstGeom>
          <a:noFill/>
          <a:ln>
            <a:noFill/>
          </a:ln>
        </p:spPr>
        <p:txBody>
          <a:bodyPr spcFirstLastPara="1" wrap="square" lIns="91425" tIns="45700" rIns="91425" bIns="45700" anchor="t" anchorCtr="0">
            <a:normAutofit fontScale="85000" lnSpcReduction="20000"/>
          </a:bodyPr>
          <a:lstStyle/>
          <a:p>
            <a:pPr marL="0" marR="0" lvl="0" indent="0" algn="ctr" rtl="0">
              <a:lnSpc>
                <a:spcPct val="90000"/>
              </a:lnSpc>
              <a:spcBef>
                <a:spcPts val="0"/>
              </a:spcBef>
              <a:spcAft>
                <a:spcPts val="0"/>
              </a:spcAft>
              <a:buClr>
                <a:schemeClr val="lt1"/>
              </a:buClr>
              <a:buSzPts val="2400"/>
              <a:buFont typeface="Arial"/>
              <a:buNone/>
            </a:pPr>
            <a:r>
              <a:rPr lang="es-AR" sz="2400" i="1" dirty="0">
                <a:solidFill>
                  <a:schemeClr val="lt1"/>
                </a:solidFill>
                <a:latin typeface="Calibri"/>
                <a:ea typeface="Calibri"/>
                <a:cs typeface="Calibri"/>
                <a:sym typeface="Calibri"/>
              </a:rPr>
              <a:t>Universidad Nacional de La Matanza</a:t>
            </a:r>
            <a:br>
              <a:rPr lang="es-AR" sz="2400" i="1" dirty="0">
                <a:solidFill>
                  <a:schemeClr val="lt1"/>
                </a:solidFill>
                <a:latin typeface="Calibri"/>
                <a:ea typeface="Calibri"/>
                <a:cs typeface="Calibri"/>
                <a:sym typeface="Calibri"/>
              </a:rPr>
            </a:br>
            <a:r>
              <a:rPr lang="es-AR" sz="2400" i="1" dirty="0">
                <a:solidFill>
                  <a:schemeClr val="lt1"/>
                </a:solidFill>
                <a:latin typeface="Calibri"/>
                <a:ea typeface="Calibri"/>
                <a:cs typeface="Calibri"/>
                <a:sym typeface="Calibri"/>
              </a:rPr>
              <a:t>Departamento de Ciencias Económicas </a:t>
            </a:r>
            <a:endParaRPr sz="24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0300A6-8FA6-528F-686F-4E85E08F29EA}"/>
              </a:ext>
            </a:extLst>
          </p:cNvPr>
          <p:cNvSpPr>
            <a:spLocks noGrp="1"/>
          </p:cNvSpPr>
          <p:nvPr>
            <p:ph type="title"/>
          </p:nvPr>
        </p:nvSpPr>
        <p:spPr/>
        <p:txBody>
          <a:bodyPr/>
          <a:lstStyle/>
          <a:p>
            <a:r>
              <a:rPr lang="es-AR" dirty="0"/>
              <a:t>Resultados</a:t>
            </a:r>
          </a:p>
        </p:txBody>
      </p:sp>
      <p:sp>
        <p:nvSpPr>
          <p:cNvPr id="3" name="Marcador de contenido 2">
            <a:extLst>
              <a:ext uri="{FF2B5EF4-FFF2-40B4-BE49-F238E27FC236}">
                <a16:creationId xmlns:a16="http://schemas.microsoft.com/office/drawing/2014/main" id="{61FDB746-CFAC-2D38-836D-FCDE020DDD8C}"/>
              </a:ext>
            </a:extLst>
          </p:cNvPr>
          <p:cNvSpPr>
            <a:spLocks noGrp="1"/>
          </p:cNvSpPr>
          <p:nvPr>
            <p:ph idx="1"/>
          </p:nvPr>
        </p:nvSpPr>
        <p:spPr>
          <a:xfrm>
            <a:off x="609600" y="1600201"/>
            <a:ext cx="10972800" cy="4097214"/>
          </a:xfrm>
        </p:spPr>
        <p:txBody>
          <a:bodyPr/>
          <a:lstStyle/>
          <a:p>
            <a:r>
              <a:rPr lang="es-AR" dirty="0"/>
              <a:t>Interdisciplinariedad: Auditoria, Impuestos, Costos, Derecho Comercial, Sistemas de información - 2021</a:t>
            </a:r>
          </a:p>
          <a:p>
            <a:r>
              <a:rPr lang="es-AR" dirty="0"/>
              <a:t>Sistema información - </a:t>
            </a:r>
            <a:r>
              <a:rPr lang="es-ES" dirty="0"/>
              <a:t>2008-2022</a:t>
            </a:r>
            <a:endParaRPr lang="es-AR" dirty="0"/>
          </a:p>
          <a:p>
            <a:r>
              <a:rPr lang="es-AR" dirty="0"/>
              <a:t>Conjunto de Datos: Evidencias y Referencias – 2022</a:t>
            </a:r>
          </a:p>
          <a:p>
            <a:r>
              <a:rPr lang="es-ES" dirty="0"/>
              <a:t>Formación de Recursos Humanos: Docentes-Investigadores 2008-2022</a:t>
            </a:r>
          </a:p>
          <a:p>
            <a:r>
              <a:rPr lang="es-ES" dirty="0"/>
              <a:t>Leva: Laboratorio Económico del Valor Agregado 2019-2022</a:t>
            </a:r>
            <a:endParaRPr lang="es-AR" dirty="0"/>
          </a:p>
          <a:p>
            <a:endParaRPr lang="es-AR" dirty="0"/>
          </a:p>
          <a:p>
            <a:endParaRPr lang="es-AR" dirty="0"/>
          </a:p>
          <a:p>
            <a:endParaRPr lang="es-AR" dirty="0"/>
          </a:p>
        </p:txBody>
      </p:sp>
      <p:pic>
        <p:nvPicPr>
          <p:cNvPr id="9" name="Imagen 8">
            <a:extLst>
              <a:ext uri="{FF2B5EF4-FFF2-40B4-BE49-F238E27FC236}">
                <a16:creationId xmlns:a16="http://schemas.microsoft.com/office/drawing/2014/main" id="{0EC26087-B546-70A5-2D83-38467B226543}"/>
              </a:ext>
            </a:extLst>
          </p:cNvPr>
          <p:cNvPicPr>
            <a:picLocks noChangeAspect="1"/>
          </p:cNvPicPr>
          <p:nvPr/>
        </p:nvPicPr>
        <p:blipFill>
          <a:blip r:embed="rId2"/>
          <a:stretch>
            <a:fillRect/>
          </a:stretch>
        </p:blipFill>
        <p:spPr>
          <a:xfrm>
            <a:off x="0" y="-4451"/>
            <a:ext cx="12192000" cy="390525"/>
          </a:xfrm>
          <a:prstGeom prst="rect">
            <a:avLst/>
          </a:prstGeom>
        </p:spPr>
      </p:pic>
      <p:pic>
        <p:nvPicPr>
          <p:cNvPr id="11" name="Imagen 10">
            <a:extLst>
              <a:ext uri="{FF2B5EF4-FFF2-40B4-BE49-F238E27FC236}">
                <a16:creationId xmlns:a16="http://schemas.microsoft.com/office/drawing/2014/main" id="{38878E64-B389-A14E-B1C2-6642E845666B}"/>
              </a:ext>
            </a:extLst>
          </p:cNvPr>
          <p:cNvPicPr>
            <a:picLocks noChangeAspect="1"/>
          </p:cNvPicPr>
          <p:nvPr/>
        </p:nvPicPr>
        <p:blipFill>
          <a:blip r:embed="rId3"/>
          <a:stretch>
            <a:fillRect/>
          </a:stretch>
        </p:blipFill>
        <p:spPr>
          <a:xfrm>
            <a:off x="0" y="6036283"/>
            <a:ext cx="12192000" cy="838200"/>
          </a:xfrm>
          <a:prstGeom prst="rect">
            <a:avLst/>
          </a:prstGeom>
        </p:spPr>
      </p:pic>
    </p:spTree>
    <p:extLst>
      <p:ext uri="{BB962C8B-B14F-4D97-AF65-F5344CB8AC3E}">
        <p14:creationId xmlns:p14="http://schemas.microsoft.com/office/powerpoint/2010/main" val="1247943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contenido 7"/>
          <p:cNvPicPr>
            <a:picLocks noGrp="1" noChangeAspect="1"/>
          </p:cNvPicPr>
          <p:nvPr>
            <p:ph idx="1"/>
          </p:nvPr>
        </p:nvPicPr>
        <p:blipFill rotWithShape="1">
          <a:blip r:embed="rId3"/>
          <a:srcRect t="8370" r="1217" b="7597"/>
          <a:stretch/>
        </p:blipFill>
        <p:spPr>
          <a:xfrm>
            <a:off x="168443" y="675249"/>
            <a:ext cx="11718757" cy="5570806"/>
          </a:xfrm>
          <a:prstGeom prst="rect">
            <a:avLst/>
          </a:prstGeom>
        </p:spPr>
      </p:pic>
      <p:pic>
        <p:nvPicPr>
          <p:cNvPr id="2" name="Imagen 1">
            <a:extLst>
              <a:ext uri="{FF2B5EF4-FFF2-40B4-BE49-F238E27FC236}">
                <a16:creationId xmlns:a16="http://schemas.microsoft.com/office/drawing/2014/main" id="{047555E9-CDCF-2C7C-A50C-756A35587485}"/>
              </a:ext>
            </a:extLst>
          </p:cNvPr>
          <p:cNvPicPr>
            <a:picLocks noChangeAspect="1"/>
          </p:cNvPicPr>
          <p:nvPr/>
        </p:nvPicPr>
        <p:blipFill>
          <a:blip r:embed="rId4"/>
          <a:stretch>
            <a:fillRect/>
          </a:stretch>
        </p:blipFill>
        <p:spPr>
          <a:xfrm>
            <a:off x="0" y="-4451"/>
            <a:ext cx="12192000" cy="390525"/>
          </a:xfrm>
          <a:prstGeom prst="rect">
            <a:avLst/>
          </a:prstGeom>
        </p:spPr>
      </p:pic>
      <p:pic>
        <p:nvPicPr>
          <p:cNvPr id="4" name="Imagen 3">
            <a:extLst>
              <a:ext uri="{FF2B5EF4-FFF2-40B4-BE49-F238E27FC236}">
                <a16:creationId xmlns:a16="http://schemas.microsoft.com/office/drawing/2014/main" id="{535D12CE-F745-E0DB-702B-578C2F865030}"/>
              </a:ext>
            </a:extLst>
          </p:cNvPr>
          <p:cNvPicPr>
            <a:picLocks noChangeAspect="1"/>
          </p:cNvPicPr>
          <p:nvPr/>
        </p:nvPicPr>
        <p:blipFill>
          <a:blip r:embed="rId5"/>
          <a:stretch>
            <a:fillRect/>
          </a:stretch>
        </p:blipFill>
        <p:spPr>
          <a:xfrm>
            <a:off x="0" y="6036283"/>
            <a:ext cx="12192000" cy="838200"/>
          </a:xfrm>
          <a:prstGeom prst="rect">
            <a:avLst/>
          </a:prstGeom>
        </p:spPr>
      </p:pic>
    </p:spTree>
    <p:extLst>
      <p:ext uri="{BB962C8B-B14F-4D97-AF65-F5344CB8AC3E}">
        <p14:creationId xmlns:p14="http://schemas.microsoft.com/office/powerpoint/2010/main" val="568934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3"/>
          <a:stretch>
            <a:fillRect/>
          </a:stretch>
        </p:blipFill>
        <p:spPr>
          <a:xfrm>
            <a:off x="144379" y="214313"/>
            <a:ext cx="12047621" cy="6511340"/>
          </a:xfrm>
          <a:prstGeom prst="rect">
            <a:avLst/>
          </a:prstGeom>
        </p:spPr>
      </p:pic>
      <p:pic>
        <p:nvPicPr>
          <p:cNvPr id="2" name="Imagen 1">
            <a:extLst>
              <a:ext uri="{FF2B5EF4-FFF2-40B4-BE49-F238E27FC236}">
                <a16:creationId xmlns:a16="http://schemas.microsoft.com/office/drawing/2014/main" id="{668063F0-9A7A-BEE5-44ED-FC7AC1C46E32}"/>
              </a:ext>
            </a:extLst>
          </p:cNvPr>
          <p:cNvPicPr>
            <a:picLocks noChangeAspect="1"/>
          </p:cNvPicPr>
          <p:nvPr/>
        </p:nvPicPr>
        <p:blipFill>
          <a:blip r:embed="rId4"/>
          <a:stretch>
            <a:fillRect/>
          </a:stretch>
        </p:blipFill>
        <p:spPr>
          <a:xfrm>
            <a:off x="0" y="-4451"/>
            <a:ext cx="12192000" cy="390525"/>
          </a:xfrm>
          <a:prstGeom prst="rect">
            <a:avLst/>
          </a:prstGeom>
        </p:spPr>
      </p:pic>
      <p:pic>
        <p:nvPicPr>
          <p:cNvPr id="5" name="Imagen 4">
            <a:extLst>
              <a:ext uri="{FF2B5EF4-FFF2-40B4-BE49-F238E27FC236}">
                <a16:creationId xmlns:a16="http://schemas.microsoft.com/office/drawing/2014/main" id="{82887DAA-B2E8-C377-B951-920407CA0435}"/>
              </a:ext>
            </a:extLst>
          </p:cNvPr>
          <p:cNvPicPr>
            <a:picLocks noChangeAspect="1"/>
          </p:cNvPicPr>
          <p:nvPr/>
        </p:nvPicPr>
        <p:blipFill>
          <a:blip r:embed="rId5"/>
          <a:stretch>
            <a:fillRect/>
          </a:stretch>
        </p:blipFill>
        <p:spPr>
          <a:xfrm>
            <a:off x="0" y="6019800"/>
            <a:ext cx="12192000" cy="838200"/>
          </a:xfrm>
          <a:prstGeom prst="rect">
            <a:avLst/>
          </a:prstGeom>
        </p:spPr>
      </p:pic>
    </p:spTree>
    <p:extLst>
      <p:ext uri="{BB962C8B-B14F-4D97-AF65-F5344CB8AC3E}">
        <p14:creationId xmlns:p14="http://schemas.microsoft.com/office/powerpoint/2010/main" val="2504763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32347" y="156411"/>
            <a:ext cx="11923295" cy="6605336"/>
          </a:xfrm>
          <a:prstGeom prst="rect">
            <a:avLst/>
          </a:prstGeom>
        </p:spPr>
      </p:pic>
      <p:pic>
        <p:nvPicPr>
          <p:cNvPr id="2" name="Imagen 1">
            <a:extLst>
              <a:ext uri="{FF2B5EF4-FFF2-40B4-BE49-F238E27FC236}">
                <a16:creationId xmlns:a16="http://schemas.microsoft.com/office/drawing/2014/main" id="{C71927BE-3D3B-1384-313A-2A570ABD96EE}"/>
              </a:ext>
            </a:extLst>
          </p:cNvPr>
          <p:cNvPicPr>
            <a:picLocks noChangeAspect="1"/>
          </p:cNvPicPr>
          <p:nvPr/>
        </p:nvPicPr>
        <p:blipFill>
          <a:blip r:embed="rId3"/>
          <a:stretch>
            <a:fillRect/>
          </a:stretch>
        </p:blipFill>
        <p:spPr>
          <a:xfrm>
            <a:off x="0" y="-4451"/>
            <a:ext cx="12192000" cy="390525"/>
          </a:xfrm>
          <a:prstGeom prst="rect">
            <a:avLst/>
          </a:prstGeom>
        </p:spPr>
      </p:pic>
      <p:pic>
        <p:nvPicPr>
          <p:cNvPr id="5" name="Imagen 4">
            <a:extLst>
              <a:ext uri="{FF2B5EF4-FFF2-40B4-BE49-F238E27FC236}">
                <a16:creationId xmlns:a16="http://schemas.microsoft.com/office/drawing/2014/main" id="{5FD5AAD1-1131-AFCF-E983-97D5C8F97BEB}"/>
              </a:ext>
            </a:extLst>
          </p:cNvPr>
          <p:cNvPicPr>
            <a:picLocks noChangeAspect="1"/>
          </p:cNvPicPr>
          <p:nvPr/>
        </p:nvPicPr>
        <p:blipFill>
          <a:blip r:embed="rId4"/>
          <a:stretch>
            <a:fillRect/>
          </a:stretch>
        </p:blipFill>
        <p:spPr>
          <a:xfrm>
            <a:off x="0" y="6019800"/>
            <a:ext cx="12192000" cy="838200"/>
          </a:xfrm>
          <a:prstGeom prst="rect">
            <a:avLst/>
          </a:prstGeom>
        </p:spPr>
      </p:pic>
    </p:spTree>
    <p:extLst>
      <p:ext uri="{BB962C8B-B14F-4D97-AF65-F5344CB8AC3E}">
        <p14:creationId xmlns:p14="http://schemas.microsoft.com/office/powerpoint/2010/main" val="757793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204537" y="108284"/>
            <a:ext cx="11839074" cy="6653463"/>
          </a:xfrm>
          <a:prstGeom prst="rect">
            <a:avLst/>
          </a:prstGeom>
        </p:spPr>
      </p:pic>
      <p:pic>
        <p:nvPicPr>
          <p:cNvPr id="2" name="Imagen 1">
            <a:extLst>
              <a:ext uri="{FF2B5EF4-FFF2-40B4-BE49-F238E27FC236}">
                <a16:creationId xmlns:a16="http://schemas.microsoft.com/office/drawing/2014/main" id="{130B0B84-7F32-B95E-C151-F5F5E6A00BB9}"/>
              </a:ext>
            </a:extLst>
          </p:cNvPr>
          <p:cNvPicPr>
            <a:picLocks noChangeAspect="1"/>
          </p:cNvPicPr>
          <p:nvPr/>
        </p:nvPicPr>
        <p:blipFill>
          <a:blip r:embed="rId3"/>
          <a:stretch>
            <a:fillRect/>
          </a:stretch>
        </p:blipFill>
        <p:spPr>
          <a:xfrm>
            <a:off x="0" y="-4451"/>
            <a:ext cx="12192000" cy="390525"/>
          </a:xfrm>
          <a:prstGeom prst="rect">
            <a:avLst/>
          </a:prstGeom>
        </p:spPr>
      </p:pic>
      <p:pic>
        <p:nvPicPr>
          <p:cNvPr id="6" name="Imagen 5">
            <a:extLst>
              <a:ext uri="{FF2B5EF4-FFF2-40B4-BE49-F238E27FC236}">
                <a16:creationId xmlns:a16="http://schemas.microsoft.com/office/drawing/2014/main" id="{A082CBF0-B9F0-6004-9315-1BA9AF865E71}"/>
              </a:ext>
            </a:extLst>
          </p:cNvPr>
          <p:cNvPicPr>
            <a:picLocks noChangeAspect="1"/>
          </p:cNvPicPr>
          <p:nvPr/>
        </p:nvPicPr>
        <p:blipFill>
          <a:blip r:embed="rId4"/>
          <a:stretch>
            <a:fillRect/>
          </a:stretch>
        </p:blipFill>
        <p:spPr>
          <a:xfrm>
            <a:off x="28074" y="6019800"/>
            <a:ext cx="12192000" cy="838200"/>
          </a:xfrm>
          <a:prstGeom prst="rect">
            <a:avLst/>
          </a:prstGeom>
        </p:spPr>
      </p:pic>
    </p:spTree>
    <p:extLst>
      <p:ext uri="{BB962C8B-B14F-4D97-AF65-F5344CB8AC3E}">
        <p14:creationId xmlns:p14="http://schemas.microsoft.com/office/powerpoint/2010/main" val="1763499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D50E8FA1-62B0-263C-91FD-FABA65B273FB}"/>
              </a:ext>
            </a:extLst>
          </p:cNvPr>
          <p:cNvPicPr>
            <a:picLocks noGrp="1" noChangeAspect="1"/>
          </p:cNvPicPr>
          <p:nvPr>
            <p:ph idx="1"/>
          </p:nvPr>
        </p:nvPicPr>
        <p:blipFill>
          <a:blip r:embed="rId2"/>
          <a:stretch>
            <a:fillRect/>
          </a:stretch>
        </p:blipFill>
        <p:spPr>
          <a:xfrm>
            <a:off x="3778216" y="1554053"/>
            <a:ext cx="6279996" cy="3884246"/>
          </a:xfrm>
          <a:prstGeom prst="rect">
            <a:avLst/>
          </a:prstGeom>
        </p:spPr>
      </p:pic>
      <p:pic>
        <p:nvPicPr>
          <p:cNvPr id="5" name="Imagen 4">
            <a:extLst>
              <a:ext uri="{FF2B5EF4-FFF2-40B4-BE49-F238E27FC236}">
                <a16:creationId xmlns:a16="http://schemas.microsoft.com/office/drawing/2014/main" id="{CE1380FE-4BD0-4471-777C-C5E80827983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5490" y="399097"/>
            <a:ext cx="3115310" cy="6059805"/>
          </a:xfrm>
          <a:prstGeom prst="rect">
            <a:avLst/>
          </a:prstGeom>
          <a:noFill/>
        </p:spPr>
      </p:pic>
      <p:sp>
        <p:nvSpPr>
          <p:cNvPr id="7" name="CuadroTexto 6">
            <a:extLst>
              <a:ext uri="{FF2B5EF4-FFF2-40B4-BE49-F238E27FC236}">
                <a16:creationId xmlns:a16="http://schemas.microsoft.com/office/drawing/2014/main" id="{1F676651-B862-5CA2-68D6-D6CD01F7E7A8}"/>
              </a:ext>
            </a:extLst>
          </p:cNvPr>
          <p:cNvSpPr txBox="1"/>
          <p:nvPr/>
        </p:nvSpPr>
        <p:spPr>
          <a:xfrm>
            <a:off x="2775743" y="424280"/>
            <a:ext cx="3758407" cy="646331"/>
          </a:xfrm>
          <a:prstGeom prst="rect">
            <a:avLst/>
          </a:prstGeom>
          <a:noFill/>
        </p:spPr>
        <p:txBody>
          <a:bodyPr wrap="square">
            <a:spAutoFit/>
          </a:bodyPr>
          <a:lstStyle/>
          <a:p>
            <a:r>
              <a:rPr lang="es-ES" sz="1800" dirty="0">
                <a:effectLst/>
                <a:latin typeface="Times New Roman" panose="02020603050405020304" pitchFamily="18" charset="0"/>
                <a:ea typeface="Times New Roman" panose="02020603050405020304" pitchFamily="18" charset="0"/>
              </a:rPr>
              <a:t>Valor Económico Agregado (EVA):</a:t>
            </a:r>
          </a:p>
          <a:p>
            <a:r>
              <a:rPr lang="es-ES" sz="1800" dirty="0">
                <a:effectLst/>
                <a:latin typeface="Times New Roman" panose="02020603050405020304" pitchFamily="18" charset="0"/>
                <a:ea typeface="Times New Roman" panose="02020603050405020304" pitchFamily="18" charset="0"/>
              </a:rPr>
              <a:t> Red Operativa de Valor de la Empresa</a:t>
            </a:r>
            <a:endParaRPr lang="es-AR" dirty="0"/>
          </a:p>
        </p:txBody>
      </p:sp>
      <p:sp>
        <p:nvSpPr>
          <p:cNvPr id="9" name="CuadroTexto 8">
            <a:extLst>
              <a:ext uri="{FF2B5EF4-FFF2-40B4-BE49-F238E27FC236}">
                <a16:creationId xmlns:a16="http://schemas.microsoft.com/office/drawing/2014/main" id="{4C3F9056-D78A-C5EF-BD99-259BFFE0446D}"/>
              </a:ext>
            </a:extLst>
          </p:cNvPr>
          <p:cNvSpPr txBox="1"/>
          <p:nvPr/>
        </p:nvSpPr>
        <p:spPr>
          <a:xfrm>
            <a:off x="4054764" y="5335263"/>
            <a:ext cx="6123708" cy="646331"/>
          </a:xfrm>
          <a:prstGeom prst="rect">
            <a:avLst/>
          </a:prstGeom>
          <a:noFill/>
        </p:spPr>
        <p:txBody>
          <a:bodyPr wrap="square">
            <a:spAutoFit/>
          </a:bodyPr>
          <a:lstStyle/>
          <a:p>
            <a:pPr algn="ctr"/>
            <a:r>
              <a:rPr lang="es-ES" sz="1800" dirty="0">
                <a:effectLst/>
                <a:latin typeface="Times New Roman" panose="02020603050405020304" pitchFamily="18" charset="0"/>
                <a:ea typeface="Times New Roman" panose="02020603050405020304" pitchFamily="18" charset="0"/>
              </a:rPr>
              <a:t>Mapa de Inductores Financieros </a:t>
            </a:r>
            <a:br>
              <a:rPr lang="es-ES" sz="1800" dirty="0">
                <a:effectLst/>
                <a:latin typeface="Times New Roman" panose="02020603050405020304" pitchFamily="18" charset="0"/>
                <a:ea typeface="Times New Roman" panose="02020603050405020304" pitchFamily="18" charset="0"/>
              </a:rPr>
            </a:br>
            <a:r>
              <a:rPr lang="es-ES" sz="1800" dirty="0">
                <a:effectLst/>
                <a:latin typeface="Times New Roman" panose="02020603050405020304" pitchFamily="18" charset="0"/>
                <a:ea typeface="Times New Roman" panose="02020603050405020304" pitchFamily="18" charset="0"/>
              </a:rPr>
              <a:t>Enmarcado en un Sistema de Creación de Valor </a:t>
            </a:r>
            <a:endParaRPr lang="es-AR" dirty="0"/>
          </a:p>
        </p:txBody>
      </p:sp>
      <p:pic>
        <p:nvPicPr>
          <p:cNvPr id="3" name="Imagen 2">
            <a:extLst>
              <a:ext uri="{FF2B5EF4-FFF2-40B4-BE49-F238E27FC236}">
                <a16:creationId xmlns:a16="http://schemas.microsoft.com/office/drawing/2014/main" id="{55C5209B-38CA-A078-37FC-76B597D0C0AB}"/>
              </a:ext>
            </a:extLst>
          </p:cNvPr>
          <p:cNvPicPr>
            <a:picLocks noChangeAspect="1"/>
          </p:cNvPicPr>
          <p:nvPr/>
        </p:nvPicPr>
        <p:blipFill>
          <a:blip r:embed="rId4"/>
          <a:stretch>
            <a:fillRect/>
          </a:stretch>
        </p:blipFill>
        <p:spPr>
          <a:xfrm>
            <a:off x="0" y="-4451"/>
            <a:ext cx="12192000" cy="390525"/>
          </a:xfrm>
          <a:prstGeom prst="rect">
            <a:avLst/>
          </a:prstGeom>
        </p:spPr>
      </p:pic>
      <p:pic>
        <p:nvPicPr>
          <p:cNvPr id="6" name="Imagen 5">
            <a:extLst>
              <a:ext uri="{FF2B5EF4-FFF2-40B4-BE49-F238E27FC236}">
                <a16:creationId xmlns:a16="http://schemas.microsoft.com/office/drawing/2014/main" id="{561E7872-3A04-B8C1-FF29-41AE9A1C755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8074" y="6019800"/>
            <a:ext cx="12192000" cy="838200"/>
          </a:xfrm>
          <a:prstGeom prst="rect">
            <a:avLst/>
          </a:prstGeom>
        </p:spPr>
      </p:pic>
      <p:pic>
        <p:nvPicPr>
          <p:cNvPr id="2" name="Imagen 1">
            <a:extLst>
              <a:ext uri="{FF2B5EF4-FFF2-40B4-BE49-F238E27FC236}">
                <a16:creationId xmlns:a16="http://schemas.microsoft.com/office/drawing/2014/main" id="{61E714C7-E39D-31C9-7BC8-02E2228E72CD}"/>
              </a:ext>
            </a:extLst>
          </p:cNvPr>
          <p:cNvPicPr>
            <a:picLocks noChangeAspect="1"/>
          </p:cNvPicPr>
          <p:nvPr/>
        </p:nvPicPr>
        <p:blipFill>
          <a:blip r:embed="rId6"/>
          <a:stretch>
            <a:fillRect/>
          </a:stretch>
        </p:blipFill>
        <p:spPr>
          <a:xfrm>
            <a:off x="9221161" y="424280"/>
            <a:ext cx="3115310" cy="2148987"/>
          </a:xfrm>
          <a:prstGeom prst="rect">
            <a:avLst/>
          </a:prstGeom>
        </p:spPr>
      </p:pic>
      <p:sp>
        <p:nvSpPr>
          <p:cNvPr id="8" name="CuadroTexto 7">
            <a:extLst>
              <a:ext uri="{FF2B5EF4-FFF2-40B4-BE49-F238E27FC236}">
                <a16:creationId xmlns:a16="http://schemas.microsoft.com/office/drawing/2014/main" id="{51D0BF8D-DE70-51D9-3359-80FD8CF56E55}"/>
              </a:ext>
            </a:extLst>
          </p:cNvPr>
          <p:cNvSpPr txBox="1"/>
          <p:nvPr/>
        </p:nvSpPr>
        <p:spPr>
          <a:xfrm>
            <a:off x="11236730" y="5440121"/>
            <a:ext cx="806631" cy="461665"/>
          </a:xfrm>
          <a:prstGeom prst="rect">
            <a:avLst/>
          </a:prstGeom>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none" rtlCol="0">
            <a:spAutoFit/>
          </a:bodyPr>
          <a:lstStyle>
            <a:defPPr>
              <a:defRPr lang="es-AR"/>
            </a:defPPr>
            <a:lvl1pPr>
              <a:defRPr sz="2400" b="1">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AR" dirty="0"/>
              <a:t>2022</a:t>
            </a:r>
          </a:p>
        </p:txBody>
      </p:sp>
    </p:spTree>
    <p:extLst>
      <p:ext uri="{BB962C8B-B14F-4D97-AF65-F5344CB8AC3E}">
        <p14:creationId xmlns:p14="http://schemas.microsoft.com/office/powerpoint/2010/main" val="2008094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7DCFEB-6420-B6ED-4E21-E1F2C1177D84}"/>
              </a:ext>
            </a:extLst>
          </p:cNvPr>
          <p:cNvSpPr>
            <a:spLocks noGrp="1"/>
          </p:cNvSpPr>
          <p:nvPr>
            <p:ph type="title"/>
          </p:nvPr>
        </p:nvSpPr>
        <p:spPr>
          <a:xfrm>
            <a:off x="28074" y="263923"/>
            <a:ext cx="10515600" cy="838200"/>
          </a:xfrm>
        </p:spPr>
        <p:txBody>
          <a:bodyPr/>
          <a:lstStyle/>
          <a:p>
            <a:r>
              <a:rPr lang="es-AR" dirty="0"/>
              <a:t>Epílogo</a:t>
            </a:r>
          </a:p>
        </p:txBody>
      </p:sp>
      <p:sp>
        <p:nvSpPr>
          <p:cNvPr id="4" name="CuadroTexto 3">
            <a:extLst>
              <a:ext uri="{FF2B5EF4-FFF2-40B4-BE49-F238E27FC236}">
                <a16:creationId xmlns:a16="http://schemas.microsoft.com/office/drawing/2014/main" id="{A6F169DD-4C44-AF76-4475-27AEF2CDF054}"/>
              </a:ext>
            </a:extLst>
          </p:cNvPr>
          <p:cNvSpPr txBox="1"/>
          <p:nvPr/>
        </p:nvSpPr>
        <p:spPr>
          <a:xfrm>
            <a:off x="628650" y="1049820"/>
            <a:ext cx="11258550" cy="4811445"/>
          </a:xfrm>
          <a:prstGeom prst="rect">
            <a:avLst/>
          </a:prstGeom>
          <a:noFill/>
        </p:spPr>
        <p:txBody>
          <a:bodyPr wrap="square">
            <a:spAutoFit/>
          </a:bodyPr>
          <a:lstStyle/>
          <a:p>
            <a:pPr>
              <a:lnSpc>
                <a:spcPct val="107000"/>
              </a:lnSpc>
              <a:spcAft>
                <a:spcPts val="800"/>
              </a:spcAft>
            </a:pPr>
            <a:r>
              <a:rPr lang="es-AR" sz="3200" dirty="0">
                <a:effectLst/>
                <a:latin typeface="Calibri" panose="020F0502020204030204" pitchFamily="34" charset="0"/>
                <a:ea typeface="Calibri" panose="020F0502020204030204" pitchFamily="34" charset="0"/>
                <a:cs typeface="Times New Roman" panose="02020603050405020304" pitchFamily="18" charset="0"/>
              </a:rPr>
              <a:t>En síntesis, lo que nos propusimos, es </a:t>
            </a:r>
            <a:r>
              <a:rPr lang="es-AR" sz="3200" b="1" dirty="0">
                <a:effectLst/>
                <a:latin typeface="Calibri" panose="020F0502020204030204" pitchFamily="34" charset="0"/>
                <a:ea typeface="Calibri" panose="020F0502020204030204" pitchFamily="34" charset="0"/>
                <a:cs typeface="Times New Roman" panose="02020603050405020304" pitchFamily="18" charset="0"/>
              </a:rPr>
              <a:t>constituir al «Balance Social» como instrumento de análisis y diagnóstico en un «planeamiento responsivo» </a:t>
            </a:r>
            <a:r>
              <a:rPr lang="es-AR" sz="3200" dirty="0">
                <a:effectLst/>
                <a:latin typeface="Calibri" panose="020F0502020204030204" pitchFamily="34" charset="0"/>
                <a:ea typeface="Calibri" panose="020F0502020204030204" pitchFamily="34" charset="0"/>
                <a:cs typeface="Times New Roman" panose="02020603050405020304" pitchFamily="18" charset="0"/>
              </a:rPr>
              <a:t>que permite </a:t>
            </a:r>
            <a:r>
              <a:rPr lang="es-AR" sz="3200" b="1" dirty="0">
                <a:effectLst/>
                <a:latin typeface="Calibri" panose="020F0502020204030204" pitchFamily="34" charset="0"/>
                <a:ea typeface="Calibri" panose="020F0502020204030204" pitchFamily="34" charset="0"/>
                <a:cs typeface="Times New Roman" panose="02020603050405020304" pitchFamily="18" charset="0"/>
              </a:rPr>
              <a:t>tomar decisiones </a:t>
            </a:r>
            <a:r>
              <a:rPr lang="es-AR" sz="3200" dirty="0">
                <a:effectLst/>
                <a:latin typeface="Calibri" panose="020F0502020204030204" pitchFamily="34" charset="0"/>
                <a:ea typeface="Calibri" panose="020F0502020204030204" pitchFamily="34" charset="0"/>
                <a:cs typeface="Times New Roman" panose="02020603050405020304" pitchFamily="18" charset="0"/>
              </a:rPr>
              <a:t>para la «cadena de medios a fines» de una empresa con el fin último de </a:t>
            </a:r>
            <a:r>
              <a:rPr lang="es-AR" sz="3200" b="1" dirty="0">
                <a:effectLst/>
                <a:latin typeface="Calibri" panose="020F0502020204030204" pitchFamily="34" charset="0"/>
                <a:ea typeface="Calibri" panose="020F0502020204030204" pitchFamily="34" charset="0"/>
                <a:cs typeface="Times New Roman" panose="02020603050405020304" pitchFamily="18" charset="0"/>
              </a:rPr>
              <a:t>mejorar la eficiencia, la eficacia, y la efectividad de sus resultados</a:t>
            </a:r>
            <a:r>
              <a:rPr lang="es-AR" sz="3200" dirty="0">
                <a:effectLst/>
                <a:latin typeface="Calibri" panose="020F0502020204030204" pitchFamily="34" charset="0"/>
                <a:ea typeface="Calibri" panose="020F0502020204030204" pitchFamily="34" charset="0"/>
                <a:cs typeface="Times New Roman" panose="02020603050405020304" pitchFamily="18" charset="0"/>
              </a:rPr>
              <a:t>; y que a su vez, para aquellas «empresas en situación de crisis», sea un elemento sustancial que permita superar dicha circunstancia mediante </a:t>
            </a:r>
            <a:r>
              <a:rPr lang="es-AR" sz="3200" b="1" dirty="0">
                <a:effectLst/>
                <a:latin typeface="Calibri" panose="020F0502020204030204" pitchFamily="34" charset="0"/>
                <a:ea typeface="Calibri" panose="020F0502020204030204" pitchFamily="34" charset="0"/>
                <a:cs typeface="Times New Roman" panose="02020603050405020304" pitchFamily="18" charset="0"/>
              </a:rPr>
              <a:t>acciones colaborativas y de integración en cadenas de valor inclusivas</a:t>
            </a:r>
            <a:r>
              <a:rPr lang="es-AR" sz="3200" dirty="0">
                <a:effectLst/>
                <a:latin typeface="Calibri" panose="020F0502020204030204" pitchFamily="34" charset="0"/>
                <a:ea typeface="Calibri" panose="020F0502020204030204" pitchFamily="34" charset="0"/>
                <a:cs typeface="Times New Roman" panose="02020603050405020304" pitchFamily="18" charset="0"/>
              </a:rPr>
              <a:t>.</a:t>
            </a:r>
          </a:p>
        </p:txBody>
      </p:sp>
      <p:pic>
        <p:nvPicPr>
          <p:cNvPr id="3" name="Imagen 2">
            <a:extLst>
              <a:ext uri="{FF2B5EF4-FFF2-40B4-BE49-F238E27FC236}">
                <a16:creationId xmlns:a16="http://schemas.microsoft.com/office/drawing/2014/main" id="{47BD03F0-971F-13F0-AEE1-5B1FEE842BBA}"/>
              </a:ext>
            </a:extLst>
          </p:cNvPr>
          <p:cNvPicPr>
            <a:picLocks noChangeAspect="1"/>
          </p:cNvPicPr>
          <p:nvPr/>
        </p:nvPicPr>
        <p:blipFill>
          <a:blip r:embed="rId2"/>
          <a:stretch>
            <a:fillRect/>
          </a:stretch>
        </p:blipFill>
        <p:spPr>
          <a:xfrm>
            <a:off x="0" y="-4451"/>
            <a:ext cx="12192000" cy="390525"/>
          </a:xfrm>
          <a:prstGeom prst="rect">
            <a:avLst/>
          </a:prstGeom>
        </p:spPr>
      </p:pic>
      <p:pic>
        <p:nvPicPr>
          <p:cNvPr id="5" name="Imagen 4">
            <a:extLst>
              <a:ext uri="{FF2B5EF4-FFF2-40B4-BE49-F238E27FC236}">
                <a16:creationId xmlns:a16="http://schemas.microsoft.com/office/drawing/2014/main" id="{E038675E-D0A0-57D1-959E-C506274C64D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8074" y="6019800"/>
            <a:ext cx="12192000" cy="838200"/>
          </a:xfrm>
          <a:prstGeom prst="rect">
            <a:avLst/>
          </a:prstGeom>
        </p:spPr>
      </p:pic>
    </p:spTree>
    <p:extLst>
      <p:ext uri="{BB962C8B-B14F-4D97-AF65-F5344CB8AC3E}">
        <p14:creationId xmlns:p14="http://schemas.microsoft.com/office/powerpoint/2010/main" val="3965655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01" name="Google Shape;101;p3"/>
          <p:cNvPicPr preferRelativeResize="0"/>
          <p:nvPr/>
        </p:nvPicPr>
        <p:blipFill>
          <a:blip r:embed="rId3">
            <a:alphaModFix/>
          </a:blip>
          <a:stretch>
            <a:fillRect/>
          </a:stretch>
        </p:blipFill>
        <p:spPr>
          <a:xfrm>
            <a:off x="0" y="5"/>
            <a:ext cx="12192045"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AutoShape 15"/>
          <p:cNvSpPr>
            <a:spLocks noChangeArrowheads="1"/>
          </p:cNvSpPr>
          <p:nvPr/>
        </p:nvSpPr>
        <p:spPr bwMode="auto">
          <a:xfrm>
            <a:off x="4754563" y="1789114"/>
            <a:ext cx="1008062" cy="179387"/>
          </a:xfrm>
          <a:prstGeom prst="roundRect">
            <a:avLst>
              <a:gd name="adj" fmla="val 16667"/>
            </a:avLst>
          </a:prstGeom>
          <a:solidFill>
            <a:schemeClr val="bg1">
              <a:lumMod val="95000"/>
            </a:schemeClr>
          </a:solidFill>
          <a:ln w="12700">
            <a:solidFill>
              <a:schemeClr val="bg1">
                <a:lumMod val="85000"/>
              </a:schemeClr>
            </a:solidFill>
            <a:headEnd/>
            <a:tailEnd/>
          </a:ln>
        </p:spPr>
        <p:style>
          <a:lnRef idx="2">
            <a:schemeClr val="dk1"/>
          </a:lnRef>
          <a:fillRef idx="1">
            <a:schemeClr val="lt1"/>
          </a:fillRef>
          <a:effectRef idx="0">
            <a:schemeClr val="dk1"/>
          </a:effectRef>
          <a:fontRef idx="minor">
            <a:schemeClr val="dk1"/>
          </a:fontRef>
        </p:style>
        <p:txBody>
          <a:bodyPr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sz="1000"/>
            </a:pPr>
            <a:r>
              <a:rPr lang="es-ES" sz="800" dirty="0">
                <a:solidFill>
                  <a:srgbClr val="000000"/>
                </a:solidFill>
                <a:latin typeface="Arial" pitchFamily="34" charset="0"/>
                <a:cs typeface="Arial" pitchFamily="34" charset="0"/>
              </a:rPr>
              <a:t>Grupos Locales</a:t>
            </a:r>
          </a:p>
        </p:txBody>
      </p:sp>
      <p:sp>
        <p:nvSpPr>
          <p:cNvPr id="51202" name="Text Box 9"/>
          <p:cNvSpPr txBox="1">
            <a:spLocks noChangeArrowheads="1"/>
          </p:cNvSpPr>
          <p:nvPr/>
        </p:nvSpPr>
        <p:spPr bwMode="auto">
          <a:xfrm>
            <a:off x="5449889" y="560389"/>
            <a:ext cx="1303337" cy="320675"/>
          </a:xfrm>
          <a:prstGeom prst="rect">
            <a:avLst/>
          </a:prstGeom>
          <a:noFill/>
          <a:ln w="9525">
            <a:noFill/>
            <a:prstDash val="sysDot"/>
            <a:miter lim="800000"/>
            <a:headEnd/>
            <a:tailEnd/>
          </a:ln>
        </p:spPr>
        <p:txBody>
          <a:bodyPr anchor="ctr"/>
          <a:lstStyle/>
          <a:p>
            <a:pPr algn="ctr" fontAlgn="base">
              <a:spcBef>
                <a:spcPct val="0"/>
              </a:spcBef>
              <a:spcAft>
                <a:spcPct val="0"/>
              </a:spcAft>
            </a:pPr>
            <a:r>
              <a:rPr lang="es-ES" sz="800">
                <a:solidFill>
                  <a:srgbClr val="000000"/>
                </a:solidFill>
                <a:latin typeface="Arial" charset="0"/>
                <a:cs typeface="Arial" charset="0"/>
              </a:rPr>
              <a:t>Política Exterior</a:t>
            </a:r>
            <a:endParaRPr lang="es-ES" sz="1000">
              <a:solidFill>
                <a:srgbClr val="000000"/>
              </a:solidFill>
              <a:latin typeface="Arial" charset="0"/>
              <a:cs typeface="Arial" charset="0"/>
            </a:endParaRPr>
          </a:p>
        </p:txBody>
      </p:sp>
      <p:cxnSp>
        <p:nvCxnSpPr>
          <p:cNvPr id="69" name="210 Forma"/>
          <p:cNvCxnSpPr>
            <a:stCxn id="94" idx="4"/>
            <a:endCxn id="71" idx="0"/>
          </p:cNvCxnSpPr>
          <p:nvPr/>
        </p:nvCxnSpPr>
        <p:spPr>
          <a:xfrm rot="16200000" flipH="1">
            <a:off x="5716588" y="2352676"/>
            <a:ext cx="817563" cy="49212"/>
          </a:xfrm>
          <a:prstGeom prst="bentConnector3">
            <a:avLst>
              <a:gd name="adj1" fmla="val 50000"/>
            </a:avLst>
          </a:prstGeom>
          <a:ln w="12700">
            <a:solidFill>
              <a:schemeClr val="accent3">
                <a:lumMod val="50000"/>
              </a:schemeClr>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70" name="AutoShape 14"/>
          <p:cNvSpPr>
            <a:spLocks noChangeArrowheads="1"/>
          </p:cNvSpPr>
          <p:nvPr/>
        </p:nvSpPr>
        <p:spPr bwMode="auto">
          <a:xfrm>
            <a:off x="6503988" y="1785939"/>
            <a:ext cx="1092200" cy="142875"/>
          </a:xfrm>
          <a:prstGeom prst="roundRect">
            <a:avLst>
              <a:gd name="adj" fmla="val 16667"/>
            </a:avLst>
          </a:prstGeom>
          <a:solidFill>
            <a:schemeClr val="bg1">
              <a:lumMod val="95000"/>
            </a:schemeClr>
          </a:solidFill>
          <a:ln w="12700">
            <a:solidFill>
              <a:schemeClr val="bg1">
                <a:lumMod val="85000"/>
              </a:schemeClr>
            </a:solidFill>
            <a:headEnd/>
            <a:tailEnd/>
          </a:ln>
        </p:spPr>
        <p:style>
          <a:lnRef idx="2">
            <a:schemeClr val="dk1"/>
          </a:lnRef>
          <a:fillRef idx="1">
            <a:schemeClr val="lt1"/>
          </a:fillRef>
          <a:effectRef idx="0">
            <a:schemeClr val="dk1"/>
          </a:effectRef>
          <a:fontRef idx="minor">
            <a:schemeClr val="dk1"/>
          </a:fontRef>
        </p:style>
        <p:txBody>
          <a:bodyPr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sz="1000"/>
            </a:pPr>
            <a:r>
              <a:rPr lang="es-ES" sz="800" dirty="0">
                <a:solidFill>
                  <a:srgbClr val="000000"/>
                </a:solidFill>
                <a:latin typeface="Arial" pitchFamily="34" charset="0"/>
                <a:cs typeface="Arial" pitchFamily="34" charset="0"/>
              </a:rPr>
              <a:t>Transnacionales</a:t>
            </a:r>
          </a:p>
        </p:txBody>
      </p:sp>
      <p:sp>
        <p:nvSpPr>
          <p:cNvPr id="71" name="AutoShape 14"/>
          <p:cNvSpPr>
            <a:spLocks noChangeArrowheads="1" noTextEdit="1"/>
          </p:cNvSpPr>
          <p:nvPr/>
        </p:nvSpPr>
        <p:spPr bwMode="auto">
          <a:xfrm>
            <a:off x="3809983" y="2786059"/>
            <a:ext cx="4680000" cy="3242317"/>
          </a:xfrm>
          <a:prstGeom prst="rect">
            <a:avLst/>
          </a:prstGeom>
          <a:ln>
            <a:prstDash val="dashDot"/>
          </a:ln>
        </p:spPr>
        <p:style>
          <a:lnRef idx="1">
            <a:schemeClr val="accent3"/>
          </a:lnRef>
          <a:fillRef idx="2">
            <a:schemeClr val="accent3"/>
          </a:fillRef>
          <a:effectRef idx="1">
            <a:schemeClr val="accent3"/>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s-ES" sz="1000" dirty="0">
                <a:solidFill>
                  <a:prstClr val="black"/>
                </a:solidFill>
                <a:latin typeface="Arial" pitchFamily="34" charset="0"/>
                <a:cs typeface="Arial" pitchFamily="34" charset="0"/>
              </a:rPr>
              <a:t>Cadena de Valor Industrial</a:t>
            </a:r>
            <a:endParaRPr lang="es-ES" sz="1000" dirty="0">
              <a:ln>
                <a:solidFill>
                  <a:prstClr val="black"/>
                </a:solidFill>
                <a:prstDash val="lgDash"/>
              </a:ln>
              <a:solidFill>
                <a:prstClr val="black"/>
              </a:solidFill>
              <a:latin typeface="Arial" pitchFamily="34" charset="0"/>
              <a:cs typeface="Arial" pitchFamily="34" charset="0"/>
            </a:endParaRPr>
          </a:p>
        </p:txBody>
      </p:sp>
      <p:sp>
        <p:nvSpPr>
          <p:cNvPr id="72" name="AutoShape 14"/>
          <p:cNvSpPr>
            <a:spLocks noChangeArrowheads="1" noTextEdit="1"/>
          </p:cNvSpPr>
          <p:nvPr/>
        </p:nvSpPr>
        <p:spPr bwMode="auto">
          <a:xfrm>
            <a:off x="3922245" y="3054803"/>
            <a:ext cx="4452938" cy="2330631"/>
          </a:xfrm>
          <a:prstGeom prst="rect">
            <a:avLst/>
          </a:prstGeom>
          <a:ln w="19050">
            <a:prstDash val="sysDash"/>
          </a:ln>
        </p:spPr>
        <p:style>
          <a:lnRef idx="1">
            <a:schemeClr val="accent3"/>
          </a:lnRef>
          <a:fillRef idx="2">
            <a:schemeClr val="accent3"/>
          </a:fillRef>
          <a:effectRef idx="1">
            <a:schemeClr val="accent3"/>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s-ES" sz="1000" dirty="0">
                <a:solidFill>
                  <a:prstClr val="black"/>
                </a:solidFill>
                <a:latin typeface="Arial" pitchFamily="34" charset="0"/>
                <a:cs typeface="Arial" pitchFamily="34" charset="0"/>
              </a:rPr>
              <a:t>Cadena de Valor Agregado</a:t>
            </a:r>
          </a:p>
        </p:txBody>
      </p:sp>
      <p:sp>
        <p:nvSpPr>
          <p:cNvPr id="78" name="Oval 12"/>
          <p:cNvSpPr>
            <a:spLocks noChangeArrowheads="1"/>
          </p:cNvSpPr>
          <p:nvPr/>
        </p:nvSpPr>
        <p:spPr bwMode="auto">
          <a:xfrm>
            <a:off x="3859214" y="2860676"/>
            <a:ext cx="2700337" cy="2339975"/>
          </a:xfrm>
          <a:prstGeom prst="ellipse">
            <a:avLst/>
          </a:prstGeom>
          <a:noFill/>
          <a:ln>
            <a:prstDash val="sysDash"/>
            <a:headEnd/>
            <a:tailEnd/>
          </a:ln>
        </p:spPr>
        <p:style>
          <a:lnRef idx="1">
            <a:schemeClr val="accent3"/>
          </a:lnRef>
          <a:fillRef idx="2">
            <a:schemeClr val="accent3"/>
          </a:fillRef>
          <a:effectRef idx="1">
            <a:schemeClr val="accent3"/>
          </a:effectRef>
          <a:fontRef idx="minor">
            <a:schemeClr val="dk1"/>
          </a:fontRef>
        </p:style>
        <p:txBody>
          <a:bodyP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sz="1000"/>
            </a:pPr>
            <a:r>
              <a:rPr lang="es-ES" sz="800" dirty="0">
                <a:solidFill>
                  <a:srgbClr val="000000"/>
                </a:solidFill>
                <a:latin typeface="Arial" pitchFamily="34" charset="0"/>
                <a:cs typeface="Arial" pitchFamily="34" charset="0"/>
              </a:rPr>
              <a:t>Variables Incontrolables</a:t>
            </a:r>
          </a:p>
        </p:txBody>
      </p:sp>
      <p:sp>
        <p:nvSpPr>
          <p:cNvPr id="73" name="AutoShape 8"/>
          <p:cNvSpPr>
            <a:spLocks noChangeArrowheads="1"/>
          </p:cNvSpPr>
          <p:nvPr/>
        </p:nvSpPr>
        <p:spPr bwMode="auto">
          <a:xfrm>
            <a:off x="3954913" y="4782493"/>
            <a:ext cx="1296000" cy="468000"/>
          </a:xfrm>
          <a:prstGeom prst="chevron">
            <a:avLst>
              <a:gd name="adj" fmla="val 47177"/>
            </a:avLst>
          </a:prstGeom>
          <a:ln>
            <a:headEnd/>
            <a:tailEnd/>
          </a:ln>
        </p:spPr>
        <p:style>
          <a:lnRef idx="1">
            <a:schemeClr val="accent3"/>
          </a:lnRef>
          <a:fillRef idx="2">
            <a:schemeClr val="accent3"/>
          </a:fillRef>
          <a:effectRef idx="1">
            <a:schemeClr val="accent3"/>
          </a:effectRef>
          <a:fontRef idx="minor">
            <a:schemeClr val="dk1"/>
          </a:fontRef>
        </p:style>
        <p:txBody>
          <a:bodyPr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sz="1000"/>
            </a:pPr>
            <a:r>
              <a:rPr lang="es-ES" sz="800" dirty="0">
                <a:solidFill>
                  <a:srgbClr val="000000"/>
                </a:solidFill>
                <a:latin typeface="Arial" pitchFamily="34" charset="0"/>
                <a:cs typeface="Arial" pitchFamily="34" charset="0"/>
              </a:rPr>
              <a:t>Provee</a:t>
            </a:r>
          </a:p>
          <a:p>
            <a:pPr algn="ctr">
              <a:defRPr sz="1000"/>
            </a:pPr>
            <a:r>
              <a:rPr lang="es-ES" sz="800" dirty="0">
                <a:solidFill>
                  <a:srgbClr val="000000"/>
                </a:solidFill>
                <a:latin typeface="Arial" pitchFamily="34" charset="0"/>
                <a:cs typeface="Arial" pitchFamily="34" charset="0"/>
              </a:rPr>
              <a:t>dores</a:t>
            </a:r>
          </a:p>
        </p:txBody>
      </p:sp>
      <p:sp>
        <p:nvSpPr>
          <p:cNvPr id="74" name="AutoShape 8"/>
          <p:cNvSpPr>
            <a:spLocks noChangeArrowheads="1"/>
          </p:cNvSpPr>
          <p:nvPr/>
        </p:nvSpPr>
        <p:spPr bwMode="auto">
          <a:xfrm>
            <a:off x="4989963" y="4782493"/>
            <a:ext cx="1296000" cy="468000"/>
          </a:xfrm>
          <a:prstGeom prst="chevron">
            <a:avLst>
              <a:gd name="adj" fmla="val 47177"/>
            </a:avLst>
          </a:prstGeom>
          <a:ln>
            <a:headEnd/>
            <a:tailEnd/>
          </a:ln>
        </p:spPr>
        <p:style>
          <a:lnRef idx="1">
            <a:schemeClr val="accent3"/>
          </a:lnRef>
          <a:fillRef idx="2">
            <a:schemeClr val="accent3"/>
          </a:fillRef>
          <a:effectRef idx="1">
            <a:schemeClr val="accent3"/>
          </a:effectRef>
          <a:fontRef idx="minor">
            <a:schemeClr val="dk1"/>
          </a:fontRef>
        </p:style>
        <p:txBody>
          <a:bodyPr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sz="1000"/>
            </a:pPr>
            <a:r>
              <a:rPr lang="es-ES" sz="800" dirty="0">
                <a:solidFill>
                  <a:srgbClr val="000000"/>
                </a:solidFill>
                <a:latin typeface="Arial" pitchFamily="34" charset="0"/>
                <a:cs typeface="Arial" pitchFamily="34" charset="0"/>
              </a:rPr>
              <a:t>Unidad de Negocio</a:t>
            </a:r>
          </a:p>
        </p:txBody>
      </p:sp>
      <p:sp>
        <p:nvSpPr>
          <p:cNvPr id="77" name="Oval 12"/>
          <p:cNvSpPr>
            <a:spLocks noChangeArrowheads="1"/>
          </p:cNvSpPr>
          <p:nvPr/>
        </p:nvSpPr>
        <p:spPr bwMode="auto">
          <a:xfrm>
            <a:off x="5721350" y="2857501"/>
            <a:ext cx="2700338" cy="2339975"/>
          </a:xfrm>
          <a:prstGeom prst="ellipse">
            <a:avLst/>
          </a:prstGeom>
          <a:noFill/>
          <a:ln>
            <a:prstDash val="sysDash"/>
            <a:headEnd/>
            <a:tailEnd/>
          </a:ln>
        </p:spPr>
        <p:style>
          <a:lnRef idx="1">
            <a:schemeClr val="accent3"/>
          </a:lnRef>
          <a:fillRef idx="2">
            <a:schemeClr val="accent3"/>
          </a:fillRef>
          <a:effectRef idx="1">
            <a:schemeClr val="accent3"/>
          </a:effectRef>
          <a:fontRef idx="minor">
            <a:schemeClr val="dk1"/>
          </a:fontRef>
        </p:style>
        <p:txBody>
          <a:bodyP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sz="1000"/>
            </a:pPr>
            <a:r>
              <a:rPr lang="es-ES" sz="800" dirty="0">
                <a:solidFill>
                  <a:srgbClr val="000000"/>
                </a:solidFill>
                <a:latin typeface="Arial" pitchFamily="34" charset="0"/>
                <a:cs typeface="Arial" pitchFamily="34" charset="0"/>
              </a:rPr>
              <a:t>Variables Controlables</a:t>
            </a:r>
          </a:p>
        </p:txBody>
      </p:sp>
      <p:sp>
        <p:nvSpPr>
          <p:cNvPr id="75" name="AutoShape 8"/>
          <p:cNvSpPr>
            <a:spLocks noChangeArrowheads="1"/>
          </p:cNvSpPr>
          <p:nvPr/>
        </p:nvSpPr>
        <p:spPr bwMode="auto">
          <a:xfrm>
            <a:off x="6025013" y="4782493"/>
            <a:ext cx="1296000" cy="468000"/>
          </a:xfrm>
          <a:prstGeom prst="chevron">
            <a:avLst>
              <a:gd name="adj" fmla="val 47177"/>
            </a:avLst>
          </a:prstGeom>
          <a:ln>
            <a:headEnd/>
            <a:tailEnd/>
          </a:ln>
        </p:spPr>
        <p:style>
          <a:lnRef idx="1">
            <a:schemeClr val="accent3"/>
          </a:lnRef>
          <a:fillRef idx="2">
            <a:schemeClr val="accent3"/>
          </a:fillRef>
          <a:effectRef idx="1">
            <a:schemeClr val="accent3"/>
          </a:effectRef>
          <a:fontRef idx="minor">
            <a:schemeClr val="dk1"/>
          </a:fontRef>
        </p:style>
        <p:txBody>
          <a:bodyPr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sz="1000"/>
            </a:pPr>
            <a:r>
              <a:rPr lang="es-ES" sz="800" dirty="0">
                <a:solidFill>
                  <a:srgbClr val="000000"/>
                </a:solidFill>
                <a:latin typeface="Arial" pitchFamily="34" charset="0"/>
                <a:cs typeface="Arial" pitchFamily="34" charset="0"/>
              </a:rPr>
              <a:t>Distribución</a:t>
            </a:r>
          </a:p>
        </p:txBody>
      </p:sp>
      <p:sp>
        <p:nvSpPr>
          <p:cNvPr id="76" name="AutoShape 8"/>
          <p:cNvSpPr>
            <a:spLocks noChangeArrowheads="1"/>
          </p:cNvSpPr>
          <p:nvPr/>
        </p:nvSpPr>
        <p:spPr bwMode="auto">
          <a:xfrm>
            <a:off x="7060062" y="4782493"/>
            <a:ext cx="1296000" cy="468000"/>
          </a:xfrm>
          <a:prstGeom prst="chevron">
            <a:avLst>
              <a:gd name="adj" fmla="val 47177"/>
            </a:avLst>
          </a:prstGeom>
          <a:ln>
            <a:headEnd/>
            <a:tailEnd/>
          </a:ln>
        </p:spPr>
        <p:style>
          <a:lnRef idx="1">
            <a:schemeClr val="accent3"/>
          </a:lnRef>
          <a:fillRef idx="2">
            <a:schemeClr val="accent3"/>
          </a:fillRef>
          <a:effectRef idx="1">
            <a:schemeClr val="accent3"/>
          </a:effectRef>
          <a:fontRef idx="minor">
            <a:schemeClr val="dk1"/>
          </a:fontRef>
        </p:style>
        <p:txBody>
          <a:bodyPr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sz="1000"/>
            </a:pPr>
            <a:r>
              <a:rPr lang="es-ES" sz="800" dirty="0">
                <a:solidFill>
                  <a:srgbClr val="000000"/>
                </a:solidFill>
                <a:latin typeface="Arial" pitchFamily="34" charset="0"/>
                <a:cs typeface="Arial" pitchFamily="34" charset="0"/>
              </a:rPr>
              <a:t>Clientes</a:t>
            </a:r>
          </a:p>
        </p:txBody>
      </p:sp>
      <p:sp>
        <p:nvSpPr>
          <p:cNvPr id="79" name="Oval 12"/>
          <p:cNvSpPr>
            <a:spLocks noChangeArrowheads="1"/>
          </p:cNvSpPr>
          <p:nvPr/>
        </p:nvSpPr>
        <p:spPr bwMode="auto">
          <a:xfrm>
            <a:off x="4737056" y="3385169"/>
            <a:ext cx="1224000" cy="1260000"/>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tIns="0" bIns="0"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sz="1000"/>
            </a:pPr>
            <a:r>
              <a:rPr lang="es-ES" sz="800" dirty="0">
                <a:solidFill>
                  <a:srgbClr val="000000"/>
                </a:solidFill>
                <a:latin typeface="Arial" pitchFamily="34" charset="0"/>
                <a:cs typeface="Arial" pitchFamily="34" charset="0"/>
              </a:rPr>
              <a:t>Gestión de la Cadena de Provisión</a:t>
            </a:r>
          </a:p>
        </p:txBody>
      </p:sp>
      <p:sp>
        <p:nvSpPr>
          <p:cNvPr id="80" name="Oval 13"/>
          <p:cNvSpPr>
            <a:spLocks noChangeArrowheads="1"/>
          </p:cNvSpPr>
          <p:nvPr/>
        </p:nvSpPr>
        <p:spPr bwMode="auto">
          <a:xfrm>
            <a:off x="6280486" y="3398776"/>
            <a:ext cx="1224000" cy="1260000"/>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tIns="0"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sz="1000"/>
            </a:pPr>
            <a:r>
              <a:rPr lang="es-ES" sz="800" dirty="0">
                <a:solidFill>
                  <a:srgbClr val="000000"/>
                </a:solidFill>
                <a:latin typeface="Arial" pitchFamily="34" charset="0"/>
                <a:cs typeface="Arial" pitchFamily="34" charset="0"/>
              </a:rPr>
              <a:t>Gestión de Clientes</a:t>
            </a:r>
          </a:p>
          <a:p>
            <a:pPr>
              <a:defRPr sz="1000"/>
            </a:pPr>
            <a:endParaRPr lang="es-ES" sz="1200" dirty="0">
              <a:solidFill>
                <a:srgbClr val="000000"/>
              </a:solidFill>
              <a:latin typeface="Times New Roman"/>
              <a:cs typeface="Times New Roman"/>
            </a:endParaRPr>
          </a:p>
          <a:p>
            <a:pPr>
              <a:defRPr sz="1000"/>
            </a:pPr>
            <a:endParaRPr lang="es-ES" sz="1200" dirty="0">
              <a:solidFill>
                <a:srgbClr val="000000"/>
              </a:solidFill>
              <a:latin typeface="Times New Roman"/>
              <a:cs typeface="Times New Roman"/>
            </a:endParaRPr>
          </a:p>
        </p:txBody>
      </p:sp>
      <p:sp>
        <p:nvSpPr>
          <p:cNvPr id="51229" name="Text Box 8"/>
          <p:cNvSpPr txBox="1">
            <a:spLocks noChangeArrowheads="1"/>
          </p:cNvSpPr>
          <p:nvPr/>
        </p:nvSpPr>
        <p:spPr bwMode="auto">
          <a:xfrm>
            <a:off x="6672263" y="990601"/>
            <a:ext cx="1003300" cy="582613"/>
          </a:xfrm>
          <a:prstGeom prst="rect">
            <a:avLst/>
          </a:prstGeom>
          <a:noFill/>
          <a:ln w="9525">
            <a:noFill/>
            <a:miter lim="800000"/>
            <a:headEnd/>
            <a:tailEnd/>
          </a:ln>
        </p:spPr>
        <p:txBody>
          <a:bodyPr anchor="ctr"/>
          <a:lstStyle/>
          <a:p>
            <a:pPr algn="ctr" fontAlgn="base">
              <a:spcBef>
                <a:spcPct val="0"/>
              </a:spcBef>
              <a:spcAft>
                <a:spcPct val="0"/>
              </a:spcAft>
            </a:pPr>
            <a:r>
              <a:rPr lang="es-ES" sz="800">
                <a:solidFill>
                  <a:srgbClr val="000000"/>
                </a:solidFill>
                <a:latin typeface="Arial" charset="0"/>
                <a:cs typeface="Arial" charset="0"/>
              </a:rPr>
              <a:t>Relaciones</a:t>
            </a:r>
          </a:p>
          <a:p>
            <a:pPr algn="ctr" fontAlgn="base">
              <a:spcBef>
                <a:spcPct val="0"/>
              </a:spcBef>
              <a:spcAft>
                <a:spcPct val="0"/>
              </a:spcAft>
            </a:pPr>
            <a:r>
              <a:rPr lang="es-ES" sz="800">
                <a:solidFill>
                  <a:srgbClr val="000000"/>
                </a:solidFill>
                <a:latin typeface="Arial" charset="0"/>
                <a:cs typeface="Arial" charset="0"/>
              </a:rPr>
              <a:t>Económicas</a:t>
            </a:r>
          </a:p>
          <a:p>
            <a:pPr algn="ctr" fontAlgn="base">
              <a:spcBef>
                <a:spcPct val="0"/>
              </a:spcBef>
              <a:spcAft>
                <a:spcPct val="0"/>
              </a:spcAft>
            </a:pPr>
            <a:r>
              <a:rPr lang="es-ES" sz="800">
                <a:solidFill>
                  <a:srgbClr val="000000"/>
                </a:solidFill>
                <a:latin typeface="Arial" charset="0"/>
                <a:cs typeface="Arial" charset="0"/>
              </a:rPr>
              <a:t>Internacionales</a:t>
            </a:r>
          </a:p>
        </p:txBody>
      </p:sp>
      <p:sp>
        <p:nvSpPr>
          <p:cNvPr id="82" name="AutoShape 11"/>
          <p:cNvSpPr>
            <a:spLocks noChangeArrowheads="1"/>
          </p:cNvSpPr>
          <p:nvPr/>
        </p:nvSpPr>
        <p:spPr bwMode="auto">
          <a:xfrm>
            <a:off x="4209696" y="3524411"/>
            <a:ext cx="3869531" cy="1200666"/>
          </a:xfrm>
          <a:prstGeom prst="flowChartExtract">
            <a:avLst/>
          </a:prstGeom>
          <a:ln>
            <a:headEnd/>
            <a:tailEnd/>
          </a:ln>
        </p:spPr>
        <p:style>
          <a:lnRef idx="1">
            <a:schemeClr val="accent3"/>
          </a:lnRef>
          <a:fillRef idx="2">
            <a:schemeClr val="accent3"/>
          </a:fillRef>
          <a:effectRef idx="1">
            <a:schemeClr val="accent3"/>
          </a:effectRef>
          <a:fontRef idx="minor">
            <a:schemeClr val="dk1"/>
          </a:fontRef>
        </p:style>
      </p:sp>
      <p:sp>
        <p:nvSpPr>
          <p:cNvPr id="51233" name="Text Box 5"/>
          <p:cNvSpPr txBox="1">
            <a:spLocks noChangeArrowheads="1"/>
          </p:cNvSpPr>
          <p:nvPr/>
        </p:nvSpPr>
        <p:spPr bwMode="auto">
          <a:xfrm>
            <a:off x="5667376" y="1603375"/>
            <a:ext cx="868363" cy="419100"/>
          </a:xfrm>
          <a:prstGeom prst="rect">
            <a:avLst/>
          </a:prstGeom>
          <a:noFill/>
          <a:ln w="9525">
            <a:noFill/>
            <a:miter lim="800000"/>
            <a:headEnd/>
            <a:tailEnd/>
          </a:ln>
        </p:spPr>
        <p:txBody>
          <a:bodyPr anchor="ctr"/>
          <a:lstStyle/>
          <a:p>
            <a:pPr algn="ctr" fontAlgn="base">
              <a:spcBef>
                <a:spcPct val="0"/>
              </a:spcBef>
              <a:spcAft>
                <a:spcPct val="0"/>
              </a:spcAft>
            </a:pPr>
            <a:r>
              <a:rPr lang="es-ES" sz="800">
                <a:solidFill>
                  <a:srgbClr val="000000"/>
                </a:solidFill>
                <a:latin typeface="Arial" charset="0"/>
                <a:cs typeface="Arial" charset="0"/>
              </a:rPr>
              <a:t>Política</a:t>
            </a:r>
          </a:p>
          <a:p>
            <a:pPr algn="ctr" fontAlgn="base">
              <a:spcBef>
                <a:spcPct val="0"/>
              </a:spcBef>
              <a:spcAft>
                <a:spcPct val="0"/>
              </a:spcAft>
            </a:pPr>
            <a:r>
              <a:rPr lang="es-ES" sz="800">
                <a:solidFill>
                  <a:srgbClr val="000000"/>
                </a:solidFill>
                <a:latin typeface="Arial" charset="0"/>
                <a:cs typeface="Arial" charset="0"/>
              </a:rPr>
              <a:t>Económica</a:t>
            </a:r>
          </a:p>
        </p:txBody>
      </p:sp>
      <p:sp>
        <p:nvSpPr>
          <p:cNvPr id="84" name="13 CuadroTexto"/>
          <p:cNvSpPr txBox="1"/>
          <p:nvPr/>
        </p:nvSpPr>
        <p:spPr>
          <a:xfrm>
            <a:off x="8736014" y="5715001"/>
            <a:ext cx="935037" cy="233363"/>
          </a:xfrm>
          <a:prstGeom prst="rect">
            <a:avLst/>
          </a:prstGeom>
          <a:solidFill>
            <a:srgbClr val="F7FFEB"/>
          </a:solidFill>
          <a:ln w="3175">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s-ES" sz="800" dirty="0">
                <a:solidFill>
                  <a:prstClr val="black"/>
                </a:solidFill>
                <a:latin typeface="Arial" pitchFamily="34" charset="0"/>
                <a:cs typeface="Arial" pitchFamily="34" charset="0"/>
              </a:rPr>
              <a:t>Prospectiva</a:t>
            </a:r>
          </a:p>
        </p:txBody>
      </p:sp>
      <p:cxnSp>
        <p:nvCxnSpPr>
          <p:cNvPr id="85" name="39 Conector angular"/>
          <p:cNvCxnSpPr>
            <a:stCxn id="97" idx="5"/>
            <a:endCxn id="91" idx="1"/>
          </p:cNvCxnSpPr>
          <p:nvPr/>
        </p:nvCxnSpPr>
        <p:spPr>
          <a:xfrm rot="16200000" flipH="1">
            <a:off x="7137401" y="2025651"/>
            <a:ext cx="349250" cy="282575"/>
          </a:xfrm>
          <a:prstGeom prst="bentConnector2">
            <a:avLst/>
          </a:prstGeom>
          <a:ln w="12700">
            <a:solidFill>
              <a:schemeClr val="bg1">
                <a:lumMod val="75000"/>
              </a:schemeClr>
            </a:solidFill>
            <a:headEnd type="oval"/>
            <a:tailEnd type="arrow"/>
          </a:ln>
        </p:spPr>
        <p:style>
          <a:lnRef idx="1">
            <a:schemeClr val="accent3"/>
          </a:lnRef>
          <a:fillRef idx="0">
            <a:schemeClr val="accent3"/>
          </a:fillRef>
          <a:effectRef idx="0">
            <a:schemeClr val="accent3"/>
          </a:effectRef>
          <a:fontRef idx="minor">
            <a:schemeClr val="tx1"/>
          </a:fontRef>
        </p:style>
      </p:cxnSp>
      <p:cxnSp>
        <p:nvCxnSpPr>
          <p:cNvPr id="86" name="14 Forma"/>
          <p:cNvCxnSpPr>
            <a:stCxn id="93" idx="6"/>
            <a:endCxn id="91" idx="3"/>
          </p:cNvCxnSpPr>
          <p:nvPr/>
        </p:nvCxnSpPr>
        <p:spPr>
          <a:xfrm>
            <a:off x="8332789" y="1482725"/>
            <a:ext cx="307975" cy="858838"/>
          </a:xfrm>
          <a:prstGeom prst="bentConnector3">
            <a:avLst>
              <a:gd name="adj1" fmla="val 174273"/>
            </a:avLst>
          </a:prstGeom>
          <a:ln w="12700">
            <a:solidFill>
              <a:schemeClr val="bg1">
                <a:lumMod val="65000"/>
              </a:schemeClr>
            </a:solidFill>
            <a:headEnd type="oval"/>
            <a:tailEnd type="arrow"/>
          </a:ln>
        </p:spPr>
        <p:style>
          <a:lnRef idx="1">
            <a:schemeClr val="accent3"/>
          </a:lnRef>
          <a:fillRef idx="0">
            <a:schemeClr val="accent3"/>
          </a:fillRef>
          <a:effectRef idx="0">
            <a:schemeClr val="accent3"/>
          </a:effectRef>
          <a:fontRef idx="minor">
            <a:schemeClr val="tx1"/>
          </a:fontRef>
        </p:style>
      </p:cxnSp>
      <p:cxnSp>
        <p:nvCxnSpPr>
          <p:cNvPr id="87" name="5 Conector angular"/>
          <p:cNvCxnSpPr>
            <a:stCxn id="122" idx="3"/>
            <a:endCxn id="91" idx="0"/>
          </p:cNvCxnSpPr>
          <p:nvPr/>
        </p:nvCxnSpPr>
        <p:spPr>
          <a:xfrm>
            <a:off x="6623050" y="1484313"/>
            <a:ext cx="1423988" cy="658812"/>
          </a:xfrm>
          <a:prstGeom prst="bentConnector2">
            <a:avLst/>
          </a:prstGeom>
          <a:ln w="12700">
            <a:solidFill>
              <a:srgbClr val="FFA7A7"/>
            </a:solidFill>
            <a:headEnd type="triangl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88" name="AutoShape 3"/>
          <p:cNvSpPr>
            <a:spLocks noChangeArrowheads="1"/>
          </p:cNvSpPr>
          <p:nvPr/>
        </p:nvSpPr>
        <p:spPr bwMode="auto">
          <a:xfrm>
            <a:off x="6692523" y="4082897"/>
            <a:ext cx="1080000" cy="468000"/>
          </a:xfrm>
          <a:prstGeom prst="chevron">
            <a:avLst>
              <a:gd name="adj" fmla="val 47177"/>
            </a:avLst>
          </a:prstGeom>
          <a:ln>
            <a:headEnd/>
            <a:tailEnd/>
          </a:ln>
        </p:spPr>
        <p:style>
          <a:lnRef idx="1">
            <a:schemeClr val="accent3"/>
          </a:lnRef>
          <a:fillRef idx="2">
            <a:schemeClr val="accent3"/>
          </a:fillRef>
          <a:effectRef idx="1">
            <a:schemeClr val="accent3"/>
          </a:effectRef>
          <a:fontRef idx="minor">
            <a:schemeClr val="dk1"/>
          </a:fontRef>
        </p:style>
        <p:txBody>
          <a:bodyPr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sz="1000"/>
            </a:pPr>
            <a:r>
              <a:rPr lang="es-ES" sz="800" dirty="0">
                <a:solidFill>
                  <a:srgbClr val="000000"/>
                </a:solidFill>
                <a:latin typeface="Arial" pitchFamily="34" charset="0"/>
                <a:cs typeface="Arial" pitchFamily="34" charset="0"/>
              </a:rPr>
              <a:t>Proceso</a:t>
            </a:r>
          </a:p>
          <a:p>
            <a:pPr algn="ctr">
              <a:defRPr sz="1000"/>
            </a:pPr>
            <a:r>
              <a:rPr lang="es-ES" sz="800" dirty="0">
                <a:solidFill>
                  <a:srgbClr val="000000"/>
                </a:solidFill>
                <a:latin typeface="Arial" pitchFamily="34" charset="0"/>
                <a:cs typeface="Arial" pitchFamily="34" charset="0"/>
              </a:rPr>
              <a:t>de </a:t>
            </a:r>
          </a:p>
          <a:p>
            <a:pPr algn="ctr">
              <a:defRPr sz="1000"/>
            </a:pPr>
            <a:r>
              <a:rPr lang="es-ES" sz="800" dirty="0">
                <a:solidFill>
                  <a:srgbClr val="000000"/>
                </a:solidFill>
                <a:latin typeface="Arial" pitchFamily="34" charset="0"/>
                <a:cs typeface="Arial" pitchFamily="34" charset="0"/>
              </a:rPr>
              <a:t>Servicio</a:t>
            </a:r>
          </a:p>
        </p:txBody>
      </p:sp>
      <p:sp>
        <p:nvSpPr>
          <p:cNvPr id="89" name="AutoShape 4"/>
          <p:cNvSpPr>
            <a:spLocks noChangeArrowheads="1"/>
          </p:cNvSpPr>
          <p:nvPr/>
        </p:nvSpPr>
        <p:spPr bwMode="auto">
          <a:xfrm>
            <a:off x="4658368" y="4084598"/>
            <a:ext cx="1080000" cy="468000"/>
          </a:xfrm>
          <a:prstGeom prst="chevron">
            <a:avLst>
              <a:gd name="adj" fmla="val 47177"/>
            </a:avLst>
          </a:prstGeom>
          <a:ln>
            <a:headEnd/>
            <a:tailEnd/>
          </a:ln>
        </p:spPr>
        <p:style>
          <a:lnRef idx="1">
            <a:schemeClr val="accent3"/>
          </a:lnRef>
          <a:fillRef idx="2">
            <a:schemeClr val="accent3"/>
          </a:fillRef>
          <a:effectRef idx="1">
            <a:schemeClr val="accent3"/>
          </a:effectRef>
          <a:fontRef idx="minor">
            <a:schemeClr val="dk1"/>
          </a:fontRef>
        </p:style>
        <p:txBody>
          <a:bodyP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sz="1000"/>
            </a:pPr>
            <a:r>
              <a:rPr lang="es-ES" sz="800" dirty="0">
                <a:solidFill>
                  <a:srgbClr val="000000"/>
                </a:solidFill>
                <a:latin typeface="Arial" pitchFamily="34" charset="0"/>
                <a:cs typeface="Arial" pitchFamily="34" charset="0"/>
              </a:rPr>
              <a:t>Proceso</a:t>
            </a:r>
          </a:p>
          <a:p>
            <a:pPr algn="ctr">
              <a:defRPr sz="1000"/>
            </a:pPr>
            <a:r>
              <a:rPr lang="es-ES" sz="800" dirty="0">
                <a:solidFill>
                  <a:srgbClr val="000000"/>
                </a:solidFill>
                <a:latin typeface="Arial" pitchFamily="34" charset="0"/>
                <a:cs typeface="Arial" pitchFamily="34" charset="0"/>
              </a:rPr>
              <a:t>de </a:t>
            </a:r>
          </a:p>
          <a:p>
            <a:pPr algn="ctr">
              <a:defRPr sz="1000"/>
            </a:pPr>
            <a:r>
              <a:rPr lang="es-ES" sz="800" dirty="0">
                <a:solidFill>
                  <a:srgbClr val="000000"/>
                </a:solidFill>
                <a:latin typeface="Arial" pitchFamily="34" charset="0"/>
                <a:cs typeface="Arial" pitchFamily="34" charset="0"/>
              </a:rPr>
              <a:t>Logística</a:t>
            </a:r>
          </a:p>
        </p:txBody>
      </p:sp>
      <p:sp>
        <p:nvSpPr>
          <p:cNvPr id="90" name="AutoShape 5"/>
          <p:cNvSpPr>
            <a:spLocks noChangeArrowheads="1"/>
          </p:cNvSpPr>
          <p:nvPr/>
        </p:nvSpPr>
        <p:spPr bwMode="auto">
          <a:xfrm>
            <a:off x="5604873" y="4082898"/>
            <a:ext cx="1221147" cy="468000"/>
          </a:xfrm>
          <a:prstGeom prst="chevron">
            <a:avLst>
              <a:gd name="adj" fmla="val 47177"/>
            </a:avLst>
          </a:prstGeom>
          <a:ln>
            <a:headEnd/>
            <a:tailEnd/>
          </a:ln>
        </p:spPr>
        <p:style>
          <a:lnRef idx="1">
            <a:schemeClr val="accent3"/>
          </a:lnRef>
          <a:fillRef idx="2">
            <a:schemeClr val="accent3"/>
          </a:fillRef>
          <a:effectRef idx="1">
            <a:schemeClr val="accent3"/>
          </a:effectRef>
          <a:fontRef idx="minor">
            <a:schemeClr val="dk1"/>
          </a:fontRef>
        </p:style>
        <p:txBody>
          <a:bodyP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sz="1000"/>
            </a:pPr>
            <a:r>
              <a:rPr lang="es-ES" sz="800" dirty="0">
                <a:solidFill>
                  <a:srgbClr val="000000"/>
                </a:solidFill>
                <a:latin typeface="Arial" pitchFamily="34" charset="0"/>
                <a:cs typeface="Arial" pitchFamily="34" charset="0"/>
              </a:rPr>
              <a:t>Proceso</a:t>
            </a:r>
          </a:p>
          <a:p>
            <a:pPr algn="ctr">
              <a:defRPr sz="1000"/>
            </a:pPr>
            <a:r>
              <a:rPr lang="es-ES" sz="800" dirty="0">
                <a:solidFill>
                  <a:srgbClr val="000000"/>
                </a:solidFill>
                <a:latin typeface="Arial" pitchFamily="34" charset="0"/>
                <a:cs typeface="Arial" pitchFamily="34" charset="0"/>
              </a:rPr>
              <a:t>de </a:t>
            </a:r>
          </a:p>
          <a:p>
            <a:pPr algn="ctr">
              <a:defRPr sz="1000"/>
            </a:pPr>
            <a:r>
              <a:rPr lang="es-ES" sz="800" dirty="0">
                <a:solidFill>
                  <a:srgbClr val="000000"/>
                </a:solidFill>
                <a:latin typeface="Arial" pitchFamily="34" charset="0"/>
                <a:cs typeface="Arial" pitchFamily="34" charset="0"/>
              </a:rPr>
              <a:t>Producción</a:t>
            </a:r>
          </a:p>
        </p:txBody>
      </p:sp>
      <p:sp>
        <p:nvSpPr>
          <p:cNvPr id="91" name="29 Elipse"/>
          <p:cNvSpPr/>
          <p:nvPr/>
        </p:nvSpPr>
        <p:spPr>
          <a:xfrm>
            <a:off x="7453313" y="2143125"/>
            <a:ext cx="1187450" cy="395288"/>
          </a:xfrm>
          <a:prstGeom prst="rect">
            <a:avLst/>
          </a:prstGeom>
          <a:solidFill>
            <a:schemeClr val="accent6">
              <a:lumMod val="40000"/>
              <a:lumOff val="60000"/>
              <a:alpha val="23000"/>
            </a:schemeClr>
          </a:solidFill>
          <a:ln w="12700">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s-ES" sz="800" dirty="0">
                <a:solidFill>
                  <a:srgbClr val="F79646"/>
                </a:solidFill>
                <a:latin typeface="Arial" pitchFamily="34" charset="0"/>
                <a:cs typeface="Arial" pitchFamily="34" charset="0"/>
              </a:rPr>
              <a:t>Mapa de </a:t>
            </a:r>
            <a:br>
              <a:rPr lang="es-ES" sz="800" dirty="0">
                <a:solidFill>
                  <a:srgbClr val="F79646"/>
                </a:solidFill>
                <a:latin typeface="Arial" pitchFamily="34" charset="0"/>
                <a:cs typeface="Arial" pitchFamily="34" charset="0"/>
              </a:rPr>
            </a:br>
            <a:r>
              <a:rPr lang="es-ES" sz="800" dirty="0">
                <a:solidFill>
                  <a:srgbClr val="F79646"/>
                </a:solidFill>
                <a:latin typeface="Arial" pitchFamily="34" charset="0"/>
                <a:cs typeface="Arial" pitchFamily="34" charset="0"/>
              </a:rPr>
              <a:t>Economía Social</a:t>
            </a:r>
          </a:p>
        </p:txBody>
      </p:sp>
      <p:sp>
        <p:nvSpPr>
          <p:cNvPr id="92" name="30 Elipse"/>
          <p:cNvSpPr/>
          <p:nvPr/>
        </p:nvSpPr>
        <p:spPr>
          <a:xfrm>
            <a:off x="3810001" y="2786063"/>
            <a:ext cx="1000125" cy="500062"/>
          </a:xfrm>
          <a:prstGeom prst="rect">
            <a:avLst/>
          </a:prstGeom>
          <a:solidFill>
            <a:srgbClr val="00B050">
              <a:alpha val="15000"/>
            </a:srgbClr>
          </a:solidFill>
          <a:ln w="12700">
            <a:noFill/>
          </a:ln>
        </p:spPr>
        <p:style>
          <a:lnRef idx="2">
            <a:schemeClr val="dk1">
              <a:shade val="50000"/>
            </a:schemeClr>
          </a:lnRef>
          <a:fillRef idx="1">
            <a:schemeClr val="dk1"/>
          </a:fillRef>
          <a:effectRef idx="0">
            <a:schemeClr val="dk1"/>
          </a:effectRef>
          <a:fontRef idx="minor">
            <a:schemeClr val="lt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s-ES" sz="1000" dirty="0">
                <a:solidFill>
                  <a:prstClr val="black"/>
                </a:solidFill>
                <a:latin typeface="Arial" pitchFamily="34" charset="0"/>
                <a:cs typeface="Arial" pitchFamily="34" charset="0"/>
              </a:rPr>
              <a:t>Participación Cooperativa</a:t>
            </a:r>
          </a:p>
        </p:txBody>
      </p:sp>
      <p:sp>
        <p:nvSpPr>
          <p:cNvPr id="93" name="Oval 4"/>
          <p:cNvSpPr>
            <a:spLocks noChangeArrowheads="1"/>
          </p:cNvSpPr>
          <p:nvPr/>
        </p:nvSpPr>
        <p:spPr bwMode="auto">
          <a:xfrm>
            <a:off x="3870326" y="619125"/>
            <a:ext cx="4462463" cy="1728788"/>
          </a:xfrm>
          <a:prstGeom prst="ellipse">
            <a:avLst/>
          </a:prstGeom>
          <a:noFill/>
          <a:ln w="9525">
            <a:solidFill>
              <a:schemeClr val="bg1">
                <a:lumMod val="50000"/>
              </a:schemeClr>
            </a:solidFill>
            <a:round/>
            <a:headEnd/>
            <a:tailEnd/>
          </a:ln>
        </p:spPr>
      </p:sp>
      <p:sp>
        <p:nvSpPr>
          <p:cNvPr id="94" name="Oval 6"/>
          <p:cNvSpPr>
            <a:spLocks noChangeArrowheads="1"/>
          </p:cNvSpPr>
          <p:nvPr/>
        </p:nvSpPr>
        <p:spPr bwMode="auto">
          <a:xfrm>
            <a:off x="5345114" y="996950"/>
            <a:ext cx="1512887" cy="971550"/>
          </a:xfrm>
          <a:prstGeom prst="ellipse">
            <a:avLst/>
          </a:prstGeom>
          <a:noFill/>
          <a:ln w="9525">
            <a:solidFill>
              <a:schemeClr val="bg1">
                <a:lumMod val="65000"/>
              </a:schemeClr>
            </a:solidFill>
            <a:round/>
            <a:headEnd/>
            <a:tailEnd/>
          </a:ln>
        </p:spPr>
      </p:sp>
      <p:sp>
        <p:nvSpPr>
          <p:cNvPr id="95" name="AutoShape 18"/>
          <p:cNvSpPr>
            <a:spLocks noChangeArrowheads="1"/>
          </p:cNvSpPr>
          <p:nvPr/>
        </p:nvSpPr>
        <p:spPr bwMode="auto">
          <a:xfrm>
            <a:off x="4754563" y="855664"/>
            <a:ext cx="1008062" cy="180975"/>
          </a:xfrm>
          <a:prstGeom prst="roundRect">
            <a:avLst>
              <a:gd name="adj" fmla="val 16667"/>
            </a:avLst>
          </a:prstGeom>
          <a:solidFill>
            <a:schemeClr val="bg1">
              <a:lumMod val="95000"/>
            </a:schemeClr>
          </a:solidFill>
          <a:ln w="12700">
            <a:solidFill>
              <a:schemeClr val="bg1">
                <a:lumMod val="85000"/>
              </a:schemeClr>
            </a:solidFill>
            <a:headEnd/>
            <a:tailEnd/>
          </a:ln>
        </p:spPr>
        <p:style>
          <a:lnRef idx="2">
            <a:schemeClr val="dk1"/>
          </a:lnRef>
          <a:fillRef idx="1">
            <a:schemeClr val="lt1"/>
          </a:fillRef>
          <a:effectRef idx="0">
            <a:schemeClr val="dk1"/>
          </a:effectRef>
          <a:fontRef idx="minor">
            <a:schemeClr val="dk1"/>
          </a:fontRef>
        </p:style>
        <p:txBody>
          <a:bodyPr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sz="1000"/>
            </a:pPr>
            <a:r>
              <a:rPr lang="es-ES" sz="800" dirty="0">
                <a:solidFill>
                  <a:srgbClr val="000000"/>
                </a:solidFill>
                <a:latin typeface="Arial" pitchFamily="34" charset="0"/>
                <a:cs typeface="Arial" pitchFamily="34" charset="0"/>
              </a:rPr>
              <a:t>Regionalización</a:t>
            </a:r>
          </a:p>
        </p:txBody>
      </p:sp>
      <p:sp>
        <p:nvSpPr>
          <p:cNvPr id="96" name="AutoShape 17"/>
          <p:cNvSpPr>
            <a:spLocks noChangeArrowheads="1"/>
          </p:cNvSpPr>
          <p:nvPr/>
        </p:nvSpPr>
        <p:spPr bwMode="auto">
          <a:xfrm>
            <a:off x="6503988" y="855664"/>
            <a:ext cx="1008062" cy="180975"/>
          </a:xfrm>
          <a:prstGeom prst="roundRect">
            <a:avLst>
              <a:gd name="adj" fmla="val 16667"/>
            </a:avLst>
          </a:prstGeom>
          <a:solidFill>
            <a:schemeClr val="bg1">
              <a:lumMod val="95000"/>
            </a:schemeClr>
          </a:solidFill>
          <a:ln w="12700">
            <a:solidFill>
              <a:schemeClr val="bg1">
                <a:lumMod val="85000"/>
              </a:schemeClr>
            </a:solidFill>
            <a:headEnd/>
            <a:tailEnd/>
          </a:ln>
        </p:spPr>
        <p:style>
          <a:lnRef idx="2">
            <a:schemeClr val="dk1"/>
          </a:lnRef>
          <a:fillRef idx="1">
            <a:schemeClr val="lt1"/>
          </a:fillRef>
          <a:effectRef idx="0">
            <a:schemeClr val="dk1"/>
          </a:effectRef>
          <a:fontRef idx="minor">
            <a:schemeClr val="dk1"/>
          </a:fontRef>
        </p:style>
        <p:txBody>
          <a:bodyPr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sz="1000"/>
            </a:pPr>
            <a:r>
              <a:rPr lang="es-ES" sz="800" dirty="0">
                <a:solidFill>
                  <a:srgbClr val="000000"/>
                </a:solidFill>
                <a:latin typeface="Arial" pitchFamily="34" charset="0"/>
                <a:cs typeface="Arial" pitchFamily="34" charset="0"/>
              </a:rPr>
              <a:t>Globalización</a:t>
            </a:r>
          </a:p>
        </p:txBody>
      </p:sp>
      <p:sp>
        <p:nvSpPr>
          <p:cNvPr id="97" name="Oval 7"/>
          <p:cNvSpPr>
            <a:spLocks noChangeArrowheads="1"/>
          </p:cNvSpPr>
          <p:nvPr/>
        </p:nvSpPr>
        <p:spPr bwMode="auto">
          <a:xfrm>
            <a:off x="4589464" y="763588"/>
            <a:ext cx="3024187" cy="1439862"/>
          </a:xfrm>
          <a:prstGeom prst="ellipse">
            <a:avLst/>
          </a:prstGeom>
          <a:noFill/>
          <a:ln w="9525">
            <a:solidFill>
              <a:schemeClr val="bg1">
                <a:lumMod val="65000"/>
              </a:schemeClr>
            </a:solidFill>
            <a:round/>
            <a:headEnd/>
            <a:tailEnd/>
          </a:ln>
        </p:spPr>
      </p:sp>
      <p:cxnSp>
        <p:nvCxnSpPr>
          <p:cNvPr id="98" name="42 Forma"/>
          <p:cNvCxnSpPr>
            <a:stCxn id="122" idx="0"/>
            <a:endCxn id="95" idx="3"/>
          </p:cNvCxnSpPr>
          <p:nvPr/>
        </p:nvCxnSpPr>
        <p:spPr>
          <a:xfrm rot="16200000" flipV="1">
            <a:off x="5761832" y="946944"/>
            <a:ext cx="339725" cy="338138"/>
          </a:xfrm>
          <a:prstGeom prst="bentConnector2">
            <a:avLst/>
          </a:prstGeom>
          <a:ln>
            <a:headEnd type="oval"/>
            <a:tailEnd type="arrow"/>
          </a:ln>
        </p:spPr>
        <p:style>
          <a:lnRef idx="1">
            <a:schemeClr val="accent3"/>
          </a:lnRef>
          <a:fillRef idx="0">
            <a:schemeClr val="accent3"/>
          </a:fillRef>
          <a:effectRef idx="0">
            <a:schemeClr val="accent3"/>
          </a:effectRef>
          <a:fontRef idx="minor">
            <a:schemeClr val="tx1"/>
          </a:fontRef>
        </p:style>
      </p:cxnSp>
      <p:cxnSp>
        <p:nvCxnSpPr>
          <p:cNvPr id="99" name="43 Forma"/>
          <p:cNvCxnSpPr>
            <a:stCxn id="122" idx="0"/>
            <a:endCxn id="96" idx="1"/>
          </p:cNvCxnSpPr>
          <p:nvPr/>
        </p:nvCxnSpPr>
        <p:spPr>
          <a:xfrm rot="5400000" flipH="1" flipV="1">
            <a:off x="6132514" y="914401"/>
            <a:ext cx="339725" cy="403225"/>
          </a:xfrm>
          <a:prstGeom prst="bentConnector2">
            <a:avLst/>
          </a:prstGeom>
          <a:ln>
            <a:tailEnd type="arrow"/>
          </a:ln>
        </p:spPr>
        <p:style>
          <a:lnRef idx="1">
            <a:schemeClr val="accent3"/>
          </a:lnRef>
          <a:fillRef idx="0">
            <a:schemeClr val="accent3"/>
          </a:fillRef>
          <a:effectRef idx="0">
            <a:schemeClr val="accent3"/>
          </a:effectRef>
          <a:fontRef idx="minor">
            <a:schemeClr val="tx1"/>
          </a:fontRef>
        </p:style>
      </p:cxnSp>
      <p:cxnSp>
        <p:nvCxnSpPr>
          <p:cNvPr id="100" name="44 Forma"/>
          <p:cNvCxnSpPr>
            <a:stCxn id="122" idx="1"/>
            <a:endCxn id="67" idx="0"/>
          </p:cNvCxnSpPr>
          <p:nvPr/>
        </p:nvCxnSpPr>
        <p:spPr>
          <a:xfrm rot="10800000" flipV="1">
            <a:off x="5259389" y="1484313"/>
            <a:ext cx="320675" cy="304800"/>
          </a:xfrm>
          <a:prstGeom prst="bentConnector2">
            <a:avLst/>
          </a:prstGeom>
          <a:ln w="12700">
            <a:headEnd type="oval"/>
            <a:tailEnd type="arrow"/>
          </a:ln>
        </p:spPr>
        <p:style>
          <a:lnRef idx="1">
            <a:schemeClr val="accent3"/>
          </a:lnRef>
          <a:fillRef idx="0">
            <a:schemeClr val="accent3"/>
          </a:fillRef>
          <a:effectRef idx="0">
            <a:schemeClr val="accent3"/>
          </a:effectRef>
          <a:fontRef idx="minor">
            <a:schemeClr val="tx1"/>
          </a:fontRef>
        </p:style>
      </p:cxnSp>
      <p:cxnSp>
        <p:nvCxnSpPr>
          <p:cNvPr id="101" name="219 Conector angular"/>
          <p:cNvCxnSpPr>
            <a:cxnSpLocks/>
            <a:stCxn id="107" idx="0"/>
            <a:endCxn id="91" idx="2"/>
          </p:cNvCxnSpPr>
          <p:nvPr/>
        </p:nvCxnSpPr>
        <p:spPr>
          <a:xfrm rot="16200000" flipV="1">
            <a:off x="8084345" y="2501107"/>
            <a:ext cx="247651" cy="322264"/>
          </a:xfrm>
          <a:prstGeom prst="bentConnector3">
            <a:avLst>
              <a:gd name="adj1" fmla="val 50000"/>
            </a:avLst>
          </a:prstGeom>
          <a:ln w="12700">
            <a:solidFill>
              <a:schemeClr val="accent3">
                <a:lumMod val="5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2" name="42 Conector angular"/>
          <p:cNvCxnSpPr>
            <a:stCxn id="71" idx="2"/>
            <a:endCxn id="104" idx="1"/>
          </p:cNvCxnSpPr>
          <p:nvPr/>
        </p:nvCxnSpPr>
        <p:spPr>
          <a:xfrm rot="16200000" flipH="1">
            <a:off x="6282532" y="5895182"/>
            <a:ext cx="187325" cy="452438"/>
          </a:xfrm>
          <a:prstGeom prst="bentConnector3">
            <a:avLst>
              <a:gd name="adj1" fmla="val 50000"/>
            </a:avLst>
          </a:prstGeom>
          <a:ln w="19050">
            <a:solidFill>
              <a:schemeClr val="accent3">
                <a:lumMod val="75000"/>
              </a:schemeClr>
            </a:solidFill>
            <a:headEnd type="diamond" w="med" len="med"/>
            <a:tailEnd type="triangle" w="med" len="med"/>
          </a:ln>
        </p:spPr>
        <p:style>
          <a:lnRef idx="1">
            <a:schemeClr val="accent3"/>
          </a:lnRef>
          <a:fillRef idx="0">
            <a:schemeClr val="accent3"/>
          </a:fillRef>
          <a:effectRef idx="0">
            <a:schemeClr val="accent3"/>
          </a:effectRef>
          <a:fontRef idx="minor">
            <a:schemeClr val="tx1"/>
          </a:fontRef>
        </p:style>
      </p:cxnSp>
      <p:sp>
        <p:nvSpPr>
          <p:cNvPr id="103" name="47 Proceso predefinido"/>
          <p:cNvSpPr/>
          <p:nvPr/>
        </p:nvSpPr>
        <p:spPr>
          <a:xfrm>
            <a:off x="8736014" y="6429376"/>
            <a:ext cx="935037" cy="233363"/>
          </a:xfrm>
          <a:prstGeom prst="rect">
            <a:avLst/>
          </a:prstGeom>
          <a:solidFill>
            <a:srgbClr val="F7FFEB"/>
          </a:solidFill>
          <a:ln w="3175">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s-ES" sz="800" dirty="0">
                <a:solidFill>
                  <a:prstClr val="black"/>
                </a:solidFill>
                <a:latin typeface="Arial" pitchFamily="34" charset="0"/>
                <a:cs typeface="Arial" pitchFamily="34" charset="0"/>
              </a:rPr>
              <a:t>Diagnóstico</a:t>
            </a:r>
          </a:p>
        </p:txBody>
      </p:sp>
      <p:sp>
        <p:nvSpPr>
          <p:cNvPr id="104" name="48 Disco magnético"/>
          <p:cNvSpPr/>
          <p:nvPr/>
        </p:nvSpPr>
        <p:spPr>
          <a:xfrm>
            <a:off x="5953126" y="6215063"/>
            <a:ext cx="1300163" cy="500062"/>
          </a:xfrm>
          <a:prstGeom prst="flowChartMagneticDisk">
            <a:avLst/>
          </a:prstGeom>
          <a:solidFill>
            <a:srgbClr val="F7FFEB"/>
          </a:solidFill>
          <a:ln w="3175">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s-ES" sz="800" dirty="0">
                <a:solidFill>
                  <a:prstClr val="black"/>
                </a:solidFill>
                <a:latin typeface="Arial" pitchFamily="34" charset="0"/>
                <a:cs typeface="Arial" pitchFamily="34" charset="0"/>
              </a:rPr>
              <a:t>Central de Información Contable</a:t>
            </a:r>
          </a:p>
        </p:txBody>
      </p:sp>
      <p:sp>
        <p:nvSpPr>
          <p:cNvPr id="105" name="49 Preparación"/>
          <p:cNvSpPr/>
          <p:nvPr/>
        </p:nvSpPr>
        <p:spPr>
          <a:xfrm>
            <a:off x="7524751" y="6143626"/>
            <a:ext cx="900113" cy="385763"/>
          </a:xfrm>
          <a:prstGeom prst="flowChartProcess">
            <a:avLst/>
          </a:prstGeom>
          <a:solidFill>
            <a:srgbClr val="F7FFEB"/>
          </a:solidFill>
          <a:ln w="3175">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s-ES" sz="800" dirty="0">
                <a:solidFill>
                  <a:prstClr val="black"/>
                </a:solidFill>
                <a:latin typeface="Arial" pitchFamily="34" charset="0"/>
                <a:cs typeface="Arial" pitchFamily="34" charset="0"/>
              </a:rPr>
              <a:t>Conocimiento</a:t>
            </a:r>
          </a:p>
        </p:txBody>
      </p:sp>
      <p:cxnSp>
        <p:nvCxnSpPr>
          <p:cNvPr id="106" name="53 Conector angular"/>
          <p:cNvCxnSpPr>
            <a:stCxn id="92" idx="1"/>
            <a:endCxn id="128" idx="1"/>
          </p:cNvCxnSpPr>
          <p:nvPr/>
        </p:nvCxnSpPr>
        <p:spPr>
          <a:xfrm rot="10800000" flipV="1">
            <a:off x="3095626" y="3035301"/>
            <a:ext cx="714375" cy="2663825"/>
          </a:xfrm>
          <a:prstGeom prst="bentConnector3">
            <a:avLst>
              <a:gd name="adj1" fmla="val 132000"/>
            </a:avLst>
          </a:prstGeom>
          <a:ln>
            <a:solidFill>
              <a:schemeClr val="accent3">
                <a:lumMod val="50000"/>
              </a:schemeClr>
            </a:solidFill>
            <a:headEnd type="oval" w="med" len="med"/>
            <a:tailEnd type="triangle" w="med" len="med"/>
          </a:ln>
        </p:spPr>
        <p:style>
          <a:lnRef idx="1">
            <a:schemeClr val="accent3"/>
          </a:lnRef>
          <a:fillRef idx="0">
            <a:schemeClr val="accent3"/>
          </a:fillRef>
          <a:effectRef idx="0">
            <a:schemeClr val="accent3"/>
          </a:effectRef>
          <a:fontRef idx="minor">
            <a:schemeClr val="tx1"/>
          </a:fontRef>
        </p:style>
      </p:cxnSp>
      <p:sp>
        <p:nvSpPr>
          <p:cNvPr id="107" name="51 Proceso"/>
          <p:cNvSpPr/>
          <p:nvPr/>
        </p:nvSpPr>
        <p:spPr>
          <a:xfrm>
            <a:off x="7739064" y="2786064"/>
            <a:ext cx="1260475" cy="1180946"/>
          </a:xfrm>
          <a:prstGeom prst="flowChartProcess">
            <a:avLst/>
          </a:prstGeom>
          <a:solidFill>
            <a:srgbClr val="DAFDA7">
              <a:alpha val="29804"/>
            </a:srgbClr>
          </a:solidFill>
          <a:ln>
            <a:prstDash val="lgDashDotDot"/>
          </a:ln>
          <a:effectLst>
            <a:outerShdw blurRad="40000" dist="20000" dir="5400000" rotWithShape="0">
              <a:srgbClr val="000000">
                <a:alpha val="0"/>
              </a:srgbClr>
            </a:outerShdw>
          </a:effectLst>
        </p:spPr>
        <p:style>
          <a:lnRef idx="1">
            <a:schemeClr val="accent3"/>
          </a:lnRef>
          <a:fillRef idx="2">
            <a:schemeClr val="accent3"/>
          </a:fillRef>
          <a:effectRef idx="1">
            <a:schemeClr val="accent3"/>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s-ES" sz="1000" dirty="0">
                <a:solidFill>
                  <a:prstClr val="black"/>
                </a:solidFill>
                <a:latin typeface="Arial" pitchFamily="34" charset="0"/>
                <a:cs typeface="Arial" pitchFamily="34" charset="0"/>
              </a:rPr>
              <a:t>Plan Estratégico de Reconversión de la</a:t>
            </a:r>
          </a:p>
          <a:p>
            <a:pPr algn="ctr">
              <a:defRPr/>
            </a:pPr>
            <a:r>
              <a:rPr lang="es-ES" sz="1000" dirty="0">
                <a:solidFill>
                  <a:prstClr val="black"/>
                </a:solidFill>
                <a:latin typeface="Arial" pitchFamily="34" charset="0"/>
                <a:cs typeface="Arial" pitchFamily="34" charset="0"/>
              </a:rPr>
              <a:t>Micro Pequeña y Mediana Industria y la Micro  Pequeña y Mediana Empresa</a:t>
            </a:r>
            <a:endParaRPr lang="es-ES" dirty="0">
              <a:solidFill>
                <a:prstClr val="black"/>
              </a:solidFill>
              <a:latin typeface="Arial" pitchFamily="34" charset="0"/>
              <a:cs typeface="Arial" pitchFamily="34" charset="0"/>
            </a:endParaRPr>
          </a:p>
        </p:txBody>
      </p:sp>
      <p:sp>
        <p:nvSpPr>
          <p:cNvPr id="108" name="10 Forma libre"/>
          <p:cNvSpPr>
            <a:spLocks noChangeArrowheads="1"/>
          </p:cNvSpPr>
          <p:nvPr/>
        </p:nvSpPr>
        <p:spPr bwMode="auto">
          <a:xfrm>
            <a:off x="3738564" y="6072189"/>
            <a:ext cx="1512887" cy="642937"/>
          </a:xfrm>
          <a:custGeom>
            <a:avLst/>
            <a:gdLst>
              <a:gd name="T0" fmla="*/ 136586 w 43200"/>
              <a:gd name="T1" fmla="*/ 484820 h 43200"/>
              <a:gd name="T2" fmla="*/ 62865 w 43200"/>
              <a:gd name="T3" fmla="*/ 470059 h 43200"/>
              <a:gd name="T4" fmla="*/ 201634 w 43200"/>
              <a:gd name="T5" fmla="*/ 646359 h 43200"/>
              <a:gd name="T6" fmla="*/ 169386 w 43200"/>
              <a:gd name="T7" fmla="*/ 653415 h 43200"/>
              <a:gd name="T8" fmla="*/ 479579 w 43200"/>
              <a:gd name="T9" fmla="*/ 723979 h 43200"/>
              <a:gd name="T10" fmla="*/ 460137 w 43200"/>
              <a:gd name="T11" fmla="*/ 691753 h 43200"/>
              <a:gd name="T12" fmla="*/ 838986 w 43200"/>
              <a:gd name="T13" fmla="*/ 643618 h 43200"/>
              <a:gd name="T14" fmla="*/ 831215 w 43200"/>
              <a:gd name="T15" fmla="*/ 678974 h 43200"/>
              <a:gd name="T16" fmla="*/ 993296 w 43200"/>
              <a:gd name="T17" fmla="*/ 425127 h 43200"/>
              <a:gd name="T18" fmla="*/ 1087914 w 43200"/>
              <a:gd name="T19" fmla="*/ 557292 h 43200"/>
              <a:gd name="T20" fmla="*/ 1216496 w 43200"/>
              <a:gd name="T21" fmla="*/ 284369 h 43200"/>
              <a:gd name="T22" fmla="*/ 1174353 w 43200"/>
              <a:gd name="T23" fmla="*/ 333931 h 43200"/>
              <a:gd name="T24" fmla="*/ 1115388 w 43200"/>
              <a:gd name="T25" fmla="*/ 100494 h 43200"/>
              <a:gd name="T26" fmla="*/ 1117600 w 43200"/>
              <a:gd name="T27" fmla="*/ 123904 h 43200"/>
              <a:gd name="T28" fmla="*/ 846291 w 43200"/>
              <a:gd name="T29" fmla="*/ 73194 h 43200"/>
              <a:gd name="T30" fmla="*/ 867886 w 43200"/>
              <a:gd name="T31" fmla="*/ 43339 h 43200"/>
              <a:gd name="T32" fmla="*/ 644395 w 43200"/>
              <a:gd name="T33" fmla="*/ 87418 h 43200"/>
              <a:gd name="T34" fmla="*/ 654844 w 43200"/>
              <a:gd name="T35" fmla="*/ 61674 h 43200"/>
              <a:gd name="T36" fmla="*/ 407458 w 43200"/>
              <a:gd name="T37" fmla="*/ 96160 h 43200"/>
              <a:gd name="T38" fmla="*/ 445294 w 43200"/>
              <a:gd name="T39" fmla="*/ 121126 h 43200"/>
              <a:gd name="T40" fmla="*/ 120113 w 43200"/>
              <a:gd name="T41" fmla="*/ 292425 h 43200"/>
              <a:gd name="T42" fmla="*/ 113506 w 43200"/>
              <a:gd name="T43" fmla="*/ 266144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200"/>
              <a:gd name="T67" fmla="*/ 0 h 43200"/>
              <a:gd name="T68" fmla="*/ 43200 w 43200"/>
              <a:gd name="T69" fmla="*/ 43200 h 43200"/>
              <a:gd name="connsiteX0" fmla="*/ 4113 w 43733"/>
              <a:gd name="connsiteY0" fmla="*/ 14830 h 44465"/>
              <a:gd name="connsiteX1" fmla="*/ 5836 w 43733"/>
              <a:gd name="connsiteY1" fmla="*/ 7367 h 44465"/>
              <a:gd name="connsiteX2" fmla="*/ 14218 w 43733"/>
              <a:gd name="connsiteY2" fmla="*/ 5662 h 44465"/>
              <a:gd name="connsiteX3" fmla="*/ 22669 w 43733"/>
              <a:gd name="connsiteY3" fmla="*/ 3892 h 44465"/>
              <a:gd name="connsiteX4" fmla="*/ 25962 w 43733"/>
              <a:gd name="connsiteY4" fmla="*/ 660 h 44465"/>
              <a:gd name="connsiteX5" fmla="*/ 30046 w 43733"/>
              <a:gd name="connsiteY5" fmla="*/ 2941 h 44465"/>
              <a:gd name="connsiteX6" fmla="*/ 35676 w 43733"/>
              <a:gd name="connsiteY6" fmla="*/ 1150 h 44465"/>
              <a:gd name="connsiteX7" fmla="*/ 38531 w 43733"/>
              <a:gd name="connsiteY7" fmla="*/ 6036 h 44465"/>
              <a:gd name="connsiteX8" fmla="*/ 42195 w 43733"/>
              <a:gd name="connsiteY8" fmla="*/ 10778 h 44465"/>
              <a:gd name="connsiteX9" fmla="*/ 42031 w 43733"/>
              <a:gd name="connsiteY9" fmla="*/ 15920 h 44465"/>
              <a:gd name="connsiteX10" fmla="*/ 43229 w 43733"/>
              <a:gd name="connsiteY10" fmla="*/ 23782 h 44465"/>
              <a:gd name="connsiteX11" fmla="*/ 37617 w 43733"/>
              <a:gd name="connsiteY11" fmla="*/ 30664 h 44465"/>
              <a:gd name="connsiteX12" fmla="*/ 35608 w 43733"/>
              <a:gd name="connsiteY12" fmla="*/ 36561 h 44465"/>
              <a:gd name="connsiteX13" fmla="*/ 28768 w 43733"/>
              <a:gd name="connsiteY13" fmla="*/ 37275 h 44465"/>
              <a:gd name="connsiteX14" fmla="*/ 23880 w 43733"/>
              <a:gd name="connsiteY14" fmla="*/ 43566 h 44465"/>
              <a:gd name="connsiteX15" fmla="*/ 16693 w 43733"/>
              <a:gd name="connsiteY15" fmla="*/ 39726 h 44465"/>
              <a:gd name="connsiteX16" fmla="*/ 6017 w 43733"/>
              <a:gd name="connsiteY16" fmla="*/ 35932 h 44465"/>
              <a:gd name="connsiteX17" fmla="*/ 1323 w 43733"/>
              <a:gd name="connsiteY17" fmla="*/ 31710 h 44465"/>
              <a:gd name="connsiteX18" fmla="*/ 2326 w 43733"/>
              <a:gd name="connsiteY18" fmla="*/ 26011 h 44465"/>
              <a:gd name="connsiteX19" fmla="*/ 208 w 43733"/>
              <a:gd name="connsiteY19" fmla="*/ 20164 h 44465"/>
              <a:gd name="connsiteX20" fmla="*/ 4076 w 43733"/>
              <a:gd name="connsiteY20" fmla="*/ 14967 h 44465"/>
              <a:gd name="connsiteX21" fmla="*/ 4113 w 43733"/>
              <a:gd name="connsiteY21" fmla="*/ 14830 h 44465"/>
              <a:gd name="connsiteX0" fmla="*/ 4906 w 43733"/>
              <a:gd name="connsiteY0" fmla="*/ 26637 h 44465"/>
              <a:gd name="connsiteX1" fmla="*/ 2373 w 43733"/>
              <a:gd name="connsiteY1" fmla="*/ 25840 h 44465"/>
              <a:gd name="connsiteX2" fmla="*/ 7141 w 43733"/>
              <a:gd name="connsiteY2" fmla="*/ 35359 h 44465"/>
              <a:gd name="connsiteX3" fmla="*/ 6033 w 43733"/>
              <a:gd name="connsiteY3" fmla="*/ 35740 h 44465"/>
              <a:gd name="connsiteX4" fmla="*/ 16691 w 43733"/>
              <a:gd name="connsiteY4" fmla="*/ 39550 h 44465"/>
              <a:gd name="connsiteX5" fmla="*/ 16023 w 43733"/>
              <a:gd name="connsiteY5" fmla="*/ 37810 h 44465"/>
              <a:gd name="connsiteX6" fmla="*/ 29040 w 43733"/>
              <a:gd name="connsiteY6" fmla="*/ 35211 h 44465"/>
              <a:gd name="connsiteX7" fmla="*/ 28773 w 43733"/>
              <a:gd name="connsiteY7" fmla="*/ 37120 h 44465"/>
              <a:gd name="connsiteX8" fmla="*/ 34342 w 43733"/>
              <a:gd name="connsiteY8" fmla="*/ 23414 h 44465"/>
              <a:gd name="connsiteX9" fmla="*/ 37593 w 43733"/>
              <a:gd name="connsiteY9" fmla="*/ 30550 h 44465"/>
              <a:gd name="connsiteX10" fmla="*/ 42011 w 43733"/>
              <a:gd name="connsiteY10" fmla="*/ 15814 h 44465"/>
              <a:gd name="connsiteX11" fmla="*/ 40563 w 43733"/>
              <a:gd name="connsiteY11" fmla="*/ 18490 h 44465"/>
              <a:gd name="connsiteX12" fmla="*/ 38537 w 43733"/>
              <a:gd name="connsiteY12" fmla="*/ 5886 h 44465"/>
              <a:gd name="connsiteX13" fmla="*/ 38613 w 43733"/>
              <a:gd name="connsiteY13" fmla="*/ 7150 h 44465"/>
              <a:gd name="connsiteX14" fmla="*/ 29291 w 43733"/>
              <a:gd name="connsiteY14" fmla="*/ 4412 h 44465"/>
              <a:gd name="connsiteX15" fmla="*/ 30033 w 43733"/>
              <a:gd name="connsiteY15" fmla="*/ 2800 h 44465"/>
              <a:gd name="connsiteX16" fmla="*/ 22354 w 43733"/>
              <a:gd name="connsiteY16" fmla="*/ 5180 h 44465"/>
              <a:gd name="connsiteX17" fmla="*/ 22713 w 43733"/>
              <a:gd name="connsiteY17" fmla="*/ 3790 h 44465"/>
              <a:gd name="connsiteX18" fmla="*/ 14213 w 43733"/>
              <a:gd name="connsiteY18" fmla="*/ 5652 h 44465"/>
              <a:gd name="connsiteX19" fmla="*/ 15513 w 43733"/>
              <a:gd name="connsiteY19" fmla="*/ 7000 h 44465"/>
              <a:gd name="connsiteX20" fmla="*/ 4340 w 43733"/>
              <a:gd name="connsiteY20" fmla="*/ 16249 h 44465"/>
              <a:gd name="connsiteX21" fmla="*/ 4113 w 43733"/>
              <a:gd name="connsiteY21" fmla="*/ 14830 h 4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733" h="44465">
                <a:moveTo>
                  <a:pt x="4113" y="14830"/>
                </a:moveTo>
                <a:cubicBezTo>
                  <a:pt x="3842" y="12117"/>
                  <a:pt x="4474" y="9381"/>
                  <a:pt x="5836" y="7367"/>
                </a:cubicBezTo>
                <a:cubicBezTo>
                  <a:pt x="7988" y="4186"/>
                  <a:pt x="11477" y="3477"/>
                  <a:pt x="14218" y="5662"/>
                </a:cubicBezTo>
                <a:cubicBezTo>
                  <a:pt x="15891" y="1369"/>
                  <a:pt x="20127" y="482"/>
                  <a:pt x="22669" y="3892"/>
                </a:cubicBezTo>
                <a:cubicBezTo>
                  <a:pt x="23310" y="2143"/>
                  <a:pt x="24541" y="934"/>
                  <a:pt x="25962" y="660"/>
                </a:cubicBezTo>
                <a:cubicBezTo>
                  <a:pt x="27526" y="358"/>
                  <a:pt x="29088" y="1230"/>
                  <a:pt x="30046" y="2941"/>
                </a:cubicBezTo>
                <a:cubicBezTo>
                  <a:pt x="31428" y="727"/>
                  <a:pt x="33714" y="0"/>
                  <a:pt x="35676" y="1150"/>
                </a:cubicBezTo>
                <a:cubicBezTo>
                  <a:pt x="37171" y="2026"/>
                  <a:pt x="38243" y="3860"/>
                  <a:pt x="38531" y="6036"/>
                </a:cubicBezTo>
                <a:cubicBezTo>
                  <a:pt x="40259" y="6678"/>
                  <a:pt x="41635" y="8458"/>
                  <a:pt x="42195" y="10778"/>
                </a:cubicBezTo>
                <a:cubicBezTo>
                  <a:pt x="42602" y="12462"/>
                  <a:pt x="42544" y="14291"/>
                  <a:pt x="42031" y="15920"/>
                </a:cubicBezTo>
                <a:cubicBezTo>
                  <a:pt x="43292" y="18154"/>
                  <a:pt x="43733" y="21050"/>
                  <a:pt x="43229" y="23782"/>
                </a:cubicBezTo>
                <a:cubicBezTo>
                  <a:pt x="42559" y="27414"/>
                  <a:pt x="40341" y="30134"/>
                  <a:pt x="37617" y="30664"/>
                </a:cubicBezTo>
                <a:cubicBezTo>
                  <a:pt x="37604" y="32931"/>
                  <a:pt x="36871" y="35081"/>
                  <a:pt x="35608" y="36561"/>
                </a:cubicBezTo>
                <a:cubicBezTo>
                  <a:pt x="33689" y="38810"/>
                  <a:pt x="30917" y="39099"/>
                  <a:pt x="28768" y="37275"/>
                </a:cubicBezTo>
                <a:cubicBezTo>
                  <a:pt x="28073" y="40408"/>
                  <a:pt x="26212" y="42803"/>
                  <a:pt x="23880" y="43566"/>
                </a:cubicBezTo>
                <a:cubicBezTo>
                  <a:pt x="21132" y="44465"/>
                  <a:pt x="18264" y="42933"/>
                  <a:pt x="16693" y="39726"/>
                </a:cubicBezTo>
                <a:cubicBezTo>
                  <a:pt x="12985" y="42770"/>
                  <a:pt x="8169" y="41059"/>
                  <a:pt x="6017" y="35932"/>
                </a:cubicBezTo>
                <a:cubicBezTo>
                  <a:pt x="3903" y="36269"/>
                  <a:pt x="1918" y="34484"/>
                  <a:pt x="1323" y="31710"/>
                </a:cubicBezTo>
                <a:cubicBezTo>
                  <a:pt x="892" y="29703"/>
                  <a:pt x="1273" y="27537"/>
                  <a:pt x="2326" y="26011"/>
                </a:cubicBezTo>
                <a:cubicBezTo>
                  <a:pt x="832" y="24814"/>
                  <a:pt x="0" y="22517"/>
                  <a:pt x="208" y="20164"/>
                </a:cubicBezTo>
                <a:cubicBezTo>
                  <a:pt x="452" y="17409"/>
                  <a:pt x="2058" y="15251"/>
                  <a:pt x="4076" y="14967"/>
                </a:cubicBezTo>
                <a:cubicBezTo>
                  <a:pt x="4088" y="14921"/>
                  <a:pt x="4101" y="14876"/>
                  <a:pt x="4113" y="14830"/>
                </a:cubicBezTo>
                <a:close/>
              </a:path>
              <a:path w="43733" h="44465" fill="none">
                <a:moveTo>
                  <a:pt x="4906" y="26637"/>
                </a:moveTo>
                <a:cubicBezTo>
                  <a:pt x="4022" y="26731"/>
                  <a:pt x="3138" y="26453"/>
                  <a:pt x="2373" y="25840"/>
                </a:cubicBezTo>
                <a:moveTo>
                  <a:pt x="7141" y="35359"/>
                </a:moveTo>
                <a:cubicBezTo>
                  <a:pt x="6786" y="35552"/>
                  <a:pt x="6413" y="35680"/>
                  <a:pt x="6033" y="35740"/>
                </a:cubicBezTo>
                <a:moveTo>
                  <a:pt x="16691" y="39550"/>
                </a:moveTo>
                <a:cubicBezTo>
                  <a:pt x="16424" y="39004"/>
                  <a:pt x="16200" y="38421"/>
                  <a:pt x="16023" y="37810"/>
                </a:cubicBezTo>
                <a:moveTo>
                  <a:pt x="29040" y="35211"/>
                </a:moveTo>
                <a:cubicBezTo>
                  <a:pt x="29001" y="35858"/>
                  <a:pt x="28911" y="36498"/>
                  <a:pt x="28773" y="37120"/>
                </a:cubicBezTo>
                <a:moveTo>
                  <a:pt x="34342" y="23414"/>
                </a:moveTo>
                <a:cubicBezTo>
                  <a:pt x="36346" y="24742"/>
                  <a:pt x="37611" y="27518"/>
                  <a:pt x="37593" y="30550"/>
                </a:cubicBezTo>
                <a:moveTo>
                  <a:pt x="42011" y="15814"/>
                </a:moveTo>
                <a:cubicBezTo>
                  <a:pt x="41686" y="16846"/>
                  <a:pt x="41191" y="17762"/>
                  <a:pt x="40563" y="18490"/>
                </a:cubicBezTo>
                <a:moveTo>
                  <a:pt x="38537" y="5886"/>
                </a:moveTo>
                <a:cubicBezTo>
                  <a:pt x="38592" y="6303"/>
                  <a:pt x="38618" y="6726"/>
                  <a:pt x="38613" y="7150"/>
                </a:cubicBezTo>
                <a:moveTo>
                  <a:pt x="29291" y="4412"/>
                </a:moveTo>
                <a:cubicBezTo>
                  <a:pt x="29480" y="3829"/>
                  <a:pt x="29729" y="3286"/>
                  <a:pt x="30033" y="2800"/>
                </a:cubicBezTo>
                <a:moveTo>
                  <a:pt x="22354" y="5180"/>
                </a:moveTo>
                <a:cubicBezTo>
                  <a:pt x="22431" y="4698"/>
                  <a:pt x="22552" y="4231"/>
                  <a:pt x="22713" y="3790"/>
                </a:cubicBezTo>
                <a:moveTo>
                  <a:pt x="14213" y="5652"/>
                </a:moveTo>
                <a:cubicBezTo>
                  <a:pt x="14685" y="6028"/>
                  <a:pt x="15121" y="6481"/>
                  <a:pt x="15513" y="7000"/>
                </a:cubicBezTo>
                <a:moveTo>
                  <a:pt x="4340" y="16249"/>
                </a:moveTo>
                <a:cubicBezTo>
                  <a:pt x="4237" y="15785"/>
                  <a:pt x="4161" y="15311"/>
                  <a:pt x="4113" y="14830"/>
                </a:cubicBezTo>
              </a:path>
            </a:pathLst>
          </a:custGeom>
          <a:solidFill>
            <a:srgbClr val="F7FFEB"/>
          </a:solidFill>
          <a:ln w="3175" algn="ctr">
            <a:solidFill>
              <a:schemeClr val="accent3">
                <a:lumMod val="75000"/>
              </a:schemeClr>
            </a:solidFill>
            <a:miter lim="800000"/>
            <a:headEnd/>
            <a:tailEnd/>
          </a:ln>
        </p:spPr>
        <p:txBody>
          <a:bodyP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defRPr sz="1000"/>
            </a:pPr>
            <a:r>
              <a:rPr lang="es-ES" sz="800" dirty="0">
                <a:solidFill>
                  <a:srgbClr val="000000"/>
                </a:solidFill>
                <a:latin typeface="Arial" pitchFamily="34" charset="0"/>
                <a:cs typeface="Arial" pitchFamily="34" charset="0"/>
              </a:rPr>
              <a:t>Internet</a:t>
            </a:r>
          </a:p>
        </p:txBody>
      </p:sp>
      <p:sp>
        <p:nvSpPr>
          <p:cNvPr id="109" name="63 Datos almacenados"/>
          <p:cNvSpPr/>
          <p:nvPr/>
        </p:nvSpPr>
        <p:spPr>
          <a:xfrm>
            <a:off x="3957638" y="6246813"/>
            <a:ext cx="514350" cy="144462"/>
          </a:xfrm>
          <a:prstGeom prst="flowChartOnlineStorage">
            <a:avLst/>
          </a:prstGeom>
          <a:noFill/>
          <a:ln w="3175">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s-ES" sz="800" dirty="0">
                <a:solidFill>
                  <a:prstClr val="black"/>
                </a:solidFill>
                <a:latin typeface="Calibri"/>
              </a:rPr>
              <a:t>XLS</a:t>
            </a:r>
          </a:p>
        </p:txBody>
      </p:sp>
      <p:sp>
        <p:nvSpPr>
          <p:cNvPr id="110" name="65 Datos almacenados"/>
          <p:cNvSpPr/>
          <p:nvPr/>
        </p:nvSpPr>
        <p:spPr>
          <a:xfrm>
            <a:off x="3952876" y="6429376"/>
            <a:ext cx="523875" cy="144463"/>
          </a:xfrm>
          <a:prstGeom prst="flowChartOnlineStorage">
            <a:avLst/>
          </a:prstGeom>
          <a:noFill/>
          <a:ln w="3175">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defRPr sz="1000"/>
            </a:pPr>
            <a:r>
              <a:rPr lang="es-ES" sz="800" dirty="0">
                <a:solidFill>
                  <a:srgbClr val="000000"/>
                </a:solidFill>
                <a:latin typeface="Calibri"/>
              </a:rPr>
              <a:t>TXT</a:t>
            </a:r>
          </a:p>
        </p:txBody>
      </p:sp>
      <p:sp>
        <p:nvSpPr>
          <p:cNvPr id="111" name="66 Datos almacenados"/>
          <p:cNvSpPr/>
          <p:nvPr/>
        </p:nvSpPr>
        <p:spPr>
          <a:xfrm>
            <a:off x="4595813" y="6318251"/>
            <a:ext cx="571500" cy="144463"/>
          </a:xfrm>
          <a:prstGeom prst="flowChartOnlineStorage">
            <a:avLst/>
          </a:prstGeom>
          <a:noFill/>
          <a:ln w="3175">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defRPr sz="1000"/>
            </a:pPr>
            <a:r>
              <a:rPr lang="es-ES" sz="800" dirty="0">
                <a:solidFill>
                  <a:srgbClr val="000000"/>
                </a:solidFill>
                <a:latin typeface="Calibri"/>
              </a:rPr>
              <a:t>XML</a:t>
            </a:r>
          </a:p>
        </p:txBody>
      </p:sp>
      <p:cxnSp>
        <p:nvCxnSpPr>
          <p:cNvPr id="112" name="55 Conector angular"/>
          <p:cNvCxnSpPr>
            <a:stCxn id="104" idx="4"/>
            <a:endCxn id="105" idx="1"/>
          </p:cNvCxnSpPr>
          <p:nvPr/>
        </p:nvCxnSpPr>
        <p:spPr>
          <a:xfrm flipV="1">
            <a:off x="7253288" y="6335714"/>
            <a:ext cx="271462" cy="130175"/>
          </a:xfrm>
          <a:prstGeom prst="bentConnector3">
            <a:avLst>
              <a:gd name="adj1" fmla="val 50000"/>
            </a:avLst>
          </a:prstGeom>
          <a:ln>
            <a:solidFill>
              <a:schemeClr val="accent3">
                <a:lumMod val="75000"/>
              </a:schemeClr>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113" name="56 Conector angular"/>
          <p:cNvCxnSpPr>
            <a:stCxn id="105" idx="3"/>
            <a:endCxn id="84" idx="1"/>
          </p:cNvCxnSpPr>
          <p:nvPr/>
        </p:nvCxnSpPr>
        <p:spPr>
          <a:xfrm flipV="1">
            <a:off x="8424863" y="5830889"/>
            <a:ext cx="311150" cy="504825"/>
          </a:xfrm>
          <a:prstGeom prst="bentConnector3">
            <a:avLst>
              <a:gd name="adj1" fmla="val 50000"/>
            </a:avLst>
          </a:prstGeom>
          <a:ln>
            <a:solidFill>
              <a:schemeClr val="accent3">
                <a:lumMod val="75000"/>
              </a:schemeClr>
            </a:solidFill>
            <a:headEnd type="none" w="med" len="med"/>
            <a:tailEnd type="arrow" w="med" len="med"/>
          </a:ln>
        </p:spPr>
        <p:style>
          <a:lnRef idx="1">
            <a:schemeClr val="accent3"/>
          </a:lnRef>
          <a:fillRef idx="0">
            <a:schemeClr val="accent3"/>
          </a:fillRef>
          <a:effectRef idx="0">
            <a:schemeClr val="accent3"/>
          </a:effectRef>
          <a:fontRef idx="minor">
            <a:schemeClr val="tx1"/>
          </a:fontRef>
        </p:style>
      </p:cxnSp>
      <p:cxnSp>
        <p:nvCxnSpPr>
          <p:cNvPr id="114" name="346 Conector angular"/>
          <p:cNvCxnSpPr>
            <a:stCxn id="105" idx="3"/>
          </p:cNvCxnSpPr>
          <p:nvPr/>
        </p:nvCxnSpPr>
        <p:spPr>
          <a:xfrm>
            <a:off x="8424863" y="6335713"/>
            <a:ext cx="311150" cy="254000"/>
          </a:xfrm>
          <a:prstGeom prst="bentConnector3">
            <a:avLst>
              <a:gd name="adj1" fmla="val 50000"/>
            </a:avLst>
          </a:prstGeom>
          <a:ln>
            <a:solidFill>
              <a:schemeClr val="accent3">
                <a:lumMod val="75000"/>
              </a:schemeClr>
            </a:solidFill>
            <a:headEnd type="none" w="med" len="med"/>
            <a:tailEnd type="arrow" w="med" len="med"/>
          </a:ln>
        </p:spPr>
        <p:style>
          <a:lnRef idx="1">
            <a:schemeClr val="accent3"/>
          </a:lnRef>
          <a:fillRef idx="0">
            <a:schemeClr val="accent3"/>
          </a:fillRef>
          <a:effectRef idx="0">
            <a:schemeClr val="accent3"/>
          </a:effectRef>
          <a:fontRef idx="minor">
            <a:schemeClr val="tx1"/>
          </a:fontRef>
        </p:style>
      </p:cxnSp>
      <p:sp>
        <p:nvSpPr>
          <p:cNvPr id="115" name="AutoShape 8"/>
          <p:cNvSpPr>
            <a:spLocks noChangeArrowheads="1"/>
          </p:cNvSpPr>
          <p:nvPr/>
        </p:nvSpPr>
        <p:spPr bwMode="auto">
          <a:xfrm>
            <a:off x="4962166" y="5442836"/>
            <a:ext cx="1296000" cy="468000"/>
          </a:xfrm>
          <a:prstGeom prst="chevron">
            <a:avLst>
              <a:gd name="adj" fmla="val 47177"/>
            </a:avLst>
          </a:prstGeom>
          <a:ln>
            <a:headEnd/>
            <a:tailEnd/>
          </a:ln>
        </p:spPr>
        <p:style>
          <a:lnRef idx="1">
            <a:schemeClr val="accent3"/>
          </a:lnRef>
          <a:fillRef idx="2">
            <a:schemeClr val="accent3"/>
          </a:fillRef>
          <a:effectRef idx="1">
            <a:schemeClr val="accent3"/>
          </a:effectRef>
          <a:fontRef idx="minor">
            <a:schemeClr val="dk1"/>
          </a:fontRef>
        </p:style>
        <p:txBody>
          <a:bodyP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sz="1000"/>
            </a:pPr>
            <a:r>
              <a:rPr lang="es-ES" sz="800" i="1" dirty="0">
                <a:solidFill>
                  <a:srgbClr val="000000"/>
                </a:solidFill>
                <a:latin typeface="Arial" pitchFamily="34" charset="0"/>
                <a:cs typeface="Arial" pitchFamily="34" charset="0"/>
              </a:rPr>
              <a:t>Cooperativa</a:t>
            </a:r>
            <a:br>
              <a:rPr lang="es-ES" sz="800" i="1" dirty="0">
                <a:solidFill>
                  <a:srgbClr val="000000"/>
                </a:solidFill>
                <a:latin typeface="Arial" pitchFamily="34" charset="0"/>
                <a:cs typeface="Arial" pitchFamily="34" charset="0"/>
              </a:rPr>
            </a:br>
            <a:r>
              <a:rPr lang="es-ES" sz="800" i="1" dirty="0">
                <a:solidFill>
                  <a:srgbClr val="000000"/>
                </a:solidFill>
                <a:latin typeface="Arial" pitchFamily="34" charset="0"/>
                <a:cs typeface="Arial" pitchFamily="34" charset="0"/>
              </a:rPr>
              <a:t>de</a:t>
            </a:r>
            <a:br>
              <a:rPr lang="es-ES" sz="800" i="1" dirty="0">
                <a:solidFill>
                  <a:srgbClr val="000000"/>
                </a:solidFill>
                <a:latin typeface="Arial" pitchFamily="34" charset="0"/>
                <a:cs typeface="Arial" pitchFamily="34" charset="0"/>
              </a:rPr>
            </a:br>
            <a:r>
              <a:rPr lang="es-ES" sz="800" i="1" dirty="0">
                <a:solidFill>
                  <a:srgbClr val="000000"/>
                </a:solidFill>
                <a:latin typeface="Arial" pitchFamily="34" charset="0"/>
                <a:cs typeface="Arial" pitchFamily="34" charset="0"/>
              </a:rPr>
              <a:t> Trabajo</a:t>
            </a:r>
          </a:p>
        </p:txBody>
      </p:sp>
      <p:sp>
        <p:nvSpPr>
          <p:cNvPr id="116" name="AutoShape 8"/>
          <p:cNvSpPr>
            <a:spLocks noChangeArrowheads="1"/>
          </p:cNvSpPr>
          <p:nvPr/>
        </p:nvSpPr>
        <p:spPr bwMode="auto">
          <a:xfrm>
            <a:off x="3871555" y="5442836"/>
            <a:ext cx="1296000" cy="468000"/>
          </a:xfrm>
          <a:prstGeom prst="chevron">
            <a:avLst>
              <a:gd name="adj" fmla="val 47177"/>
            </a:avLst>
          </a:prstGeom>
          <a:ln>
            <a:headEnd/>
            <a:tailEnd/>
          </a:ln>
        </p:spPr>
        <p:style>
          <a:lnRef idx="1">
            <a:schemeClr val="accent3"/>
          </a:lnRef>
          <a:fillRef idx="2">
            <a:schemeClr val="accent3"/>
          </a:fillRef>
          <a:effectRef idx="1">
            <a:schemeClr val="accent3"/>
          </a:effectRef>
          <a:fontRef idx="minor">
            <a:schemeClr val="dk1"/>
          </a:fontRef>
        </p:style>
        <p:txBody>
          <a:bodyP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sz="1000"/>
            </a:pPr>
            <a:r>
              <a:rPr lang="es-ES" sz="800" i="1" dirty="0">
                <a:solidFill>
                  <a:srgbClr val="000000"/>
                </a:solidFill>
                <a:latin typeface="Arial" pitchFamily="34" charset="0"/>
                <a:cs typeface="Arial" pitchFamily="34" charset="0"/>
              </a:rPr>
              <a:t>Cooperativa de</a:t>
            </a:r>
            <a:br>
              <a:rPr lang="es-ES" sz="800" i="1" dirty="0">
                <a:solidFill>
                  <a:srgbClr val="000000"/>
                </a:solidFill>
                <a:latin typeface="Arial" pitchFamily="34" charset="0"/>
                <a:cs typeface="Arial" pitchFamily="34" charset="0"/>
              </a:rPr>
            </a:br>
            <a:r>
              <a:rPr lang="es-ES" sz="800" i="1" dirty="0">
                <a:solidFill>
                  <a:srgbClr val="000000"/>
                </a:solidFill>
                <a:latin typeface="Arial" pitchFamily="34" charset="0"/>
                <a:cs typeface="Arial" pitchFamily="34" charset="0"/>
              </a:rPr>
              <a:t> Venta</a:t>
            </a:r>
          </a:p>
        </p:txBody>
      </p:sp>
      <p:sp>
        <p:nvSpPr>
          <p:cNvPr id="117" name="AutoShape 8"/>
          <p:cNvSpPr>
            <a:spLocks noChangeArrowheads="1"/>
          </p:cNvSpPr>
          <p:nvPr/>
        </p:nvSpPr>
        <p:spPr bwMode="auto">
          <a:xfrm>
            <a:off x="6052777" y="5442836"/>
            <a:ext cx="1296000" cy="468000"/>
          </a:xfrm>
          <a:prstGeom prst="chevron">
            <a:avLst>
              <a:gd name="adj" fmla="val 47177"/>
            </a:avLst>
          </a:prstGeom>
          <a:ln>
            <a:headEnd/>
            <a:tailEnd/>
          </a:ln>
        </p:spPr>
        <p:style>
          <a:lnRef idx="1">
            <a:schemeClr val="accent3"/>
          </a:lnRef>
          <a:fillRef idx="2">
            <a:schemeClr val="accent3"/>
          </a:fillRef>
          <a:effectRef idx="1">
            <a:schemeClr val="accent3"/>
          </a:effectRef>
          <a:fontRef idx="minor">
            <a:schemeClr val="dk1"/>
          </a:fontRef>
        </p:style>
        <p:txBody>
          <a:bodyP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sz="1000"/>
            </a:pPr>
            <a:r>
              <a:rPr lang="es-ES" sz="800" i="1" dirty="0">
                <a:solidFill>
                  <a:srgbClr val="000000"/>
                </a:solidFill>
                <a:latin typeface="Arial" pitchFamily="34" charset="0"/>
                <a:cs typeface="Arial" pitchFamily="34" charset="0"/>
              </a:rPr>
              <a:t>Cooperativa</a:t>
            </a:r>
            <a:br>
              <a:rPr lang="es-ES" sz="800" i="1" dirty="0">
                <a:solidFill>
                  <a:srgbClr val="000000"/>
                </a:solidFill>
                <a:latin typeface="Arial" pitchFamily="34" charset="0"/>
                <a:cs typeface="Arial" pitchFamily="34" charset="0"/>
              </a:rPr>
            </a:br>
            <a:r>
              <a:rPr lang="es-ES" sz="800" i="1" dirty="0">
                <a:solidFill>
                  <a:srgbClr val="000000"/>
                </a:solidFill>
                <a:latin typeface="Arial" pitchFamily="34" charset="0"/>
                <a:cs typeface="Arial" pitchFamily="34" charset="0"/>
              </a:rPr>
              <a:t>de </a:t>
            </a:r>
            <a:br>
              <a:rPr lang="es-ES" sz="800" i="1" dirty="0">
                <a:solidFill>
                  <a:srgbClr val="000000"/>
                </a:solidFill>
                <a:latin typeface="Arial" pitchFamily="34" charset="0"/>
                <a:cs typeface="Arial" pitchFamily="34" charset="0"/>
              </a:rPr>
            </a:br>
            <a:r>
              <a:rPr lang="es-ES" sz="800" i="1" dirty="0">
                <a:solidFill>
                  <a:srgbClr val="000000"/>
                </a:solidFill>
                <a:latin typeface="Arial" pitchFamily="34" charset="0"/>
                <a:cs typeface="Arial" pitchFamily="34" charset="0"/>
              </a:rPr>
              <a:t>Venta</a:t>
            </a:r>
          </a:p>
        </p:txBody>
      </p:sp>
      <p:sp>
        <p:nvSpPr>
          <p:cNvPr id="118" name="AutoShape 8"/>
          <p:cNvSpPr>
            <a:spLocks noChangeArrowheads="1"/>
          </p:cNvSpPr>
          <p:nvPr/>
        </p:nvSpPr>
        <p:spPr bwMode="auto">
          <a:xfrm>
            <a:off x="7143387" y="5442836"/>
            <a:ext cx="1296000" cy="468000"/>
          </a:xfrm>
          <a:prstGeom prst="chevron">
            <a:avLst>
              <a:gd name="adj" fmla="val 47177"/>
            </a:avLst>
          </a:prstGeom>
          <a:ln>
            <a:headEnd/>
            <a:tailEnd/>
          </a:ln>
        </p:spPr>
        <p:style>
          <a:lnRef idx="1">
            <a:schemeClr val="accent3"/>
          </a:lnRef>
          <a:fillRef idx="2">
            <a:schemeClr val="accent3"/>
          </a:fillRef>
          <a:effectRef idx="1">
            <a:schemeClr val="accent3"/>
          </a:effectRef>
          <a:fontRef idx="minor">
            <a:schemeClr val="dk1"/>
          </a:fontRef>
        </p:style>
        <p:txBody>
          <a:bodyP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sz="1000"/>
            </a:pPr>
            <a:r>
              <a:rPr lang="es-ES" sz="800" i="1" dirty="0">
                <a:solidFill>
                  <a:srgbClr val="000000"/>
                </a:solidFill>
                <a:latin typeface="Arial" pitchFamily="34" charset="0"/>
                <a:cs typeface="Arial" pitchFamily="34" charset="0"/>
              </a:rPr>
              <a:t>Cooperativa</a:t>
            </a:r>
            <a:br>
              <a:rPr lang="es-ES" sz="800" i="1" dirty="0">
                <a:solidFill>
                  <a:srgbClr val="000000"/>
                </a:solidFill>
                <a:latin typeface="Arial" pitchFamily="34" charset="0"/>
                <a:cs typeface="Arial" pitchFamily="34" charset="0"/>
              </a:rPr>
            </a:br>
            <a:r>
              <a:rPr lang="es-ES" sz="800" i="1" dirty="0">
                <a:solidFill>
                  <a:srgbClr val="000000"/>
                </a:solidFill>
                <a:latin typeface="Arial" pitchFamily="34" charset="0"/>
                <a:cs typeface="Arial" pitchFamily="34" charset="0"/>
              </a:rPr>
              <a:t>de</a:t>
            </a:r>
            <a:br>
              <a:rPr lang="es-ES" sz="800" i="1" dirty="0">
                <a:solidFill>
                  <a:srgbClr val="000000"/>
                </a:solidFill>
                <a:latin typeface="Arial" pitchFamily="34" charset="0"/>
                <a:cs typeface="Arial" pitchFamily="34" charset="0"/>
              </a:rPr>
            </a:br>
            <a:r>
              <a:rPr lang="es-ES" sz="800" i="1" dirty="0">
                <a:solidFill>
                  <a:srgbClr val="000000"/>
                </a:solidFill>
                <a:latin typeface="Arial" pitchFamily="34" charset="0"/>
                <a:cs typeface="Arial" pitchFamily="34" charset="0"/>
              </a:rPr>
              <a:t> Compra</a:t>
            </a:r>
          </a:p>
        </p:txBody>
      </p:sp>
      <p:cxnSp>
        <p:nvCxnSpPr>
          <p:cNvPr id="119" name="118 Conector angular"/>
          <p:cNvCxnSpPr>
            <a:stCxn id="109" idx="3"/>
            <a:endCxn id="111" idx="1"/>
          </p:cNvCxnSpPr>
          <p:nvPr/>
        </p:nvCxnSpPr>
        <p:spPr>
          <a:xfrm>
            <a:off x="4386263" y="6319839"/>
            <a:ext cx="209550" cy="71437"/>
          </a:xfrm>
          <a:prstGeom prst="bentConnector3">
            <a:avLst>
              <a:gd name="adj1" fmla="val 50000"/>
            </a:avLst>
          </a:prstGeom>
          <a:ln>
            <a:solidFill>
              <a:schemeClr val="accent3">
                <a:lumMod val="75000"/>
              </a:schemeClr>
            </a:solidFill>
            <a:headEnd type="none" w="med" len="med"/>
            <a:tailEnd type="arrow" w="med" len="med"/>
          </a:ln>
        </p:spPr>
        <p:style>
          <a:lnRef idx="1">
            <a:schemeClr val="accent3"/>
          </a:lnRef>
          <a:fillRef idx="0">
            <a:schemeClr val="accent3"/>
          </a:fillRef>
          <a:effectRef idx="0">
            <a:schemeClr val="accent3"/>
          </a:effectRef>
          <a:fontRef idx="minor">
            <a:schemeClr val="tx1"/>
          </a:fontRef>
        </p:style>
      </p:cxnSp>
      <p:cxnSp>
        <p:nvCxnSpPr>
          <p:cNvPr id="120" name="119 Conector angular"/>
          <p:cNvCxnSpPr>
            <a:stCxn id="110" idx="3"/>
            <a:endCxn id="111" idx="1"/>
          </p:cNvCxnSpPr>
          <p:nvPr/>
        </p:nvCxnSpPr>
        <p:spPr>
          <a:xfrm flipV="1">
            <a:off x="4389439" y="6391275"/>
            <a:ext cx="206375" cy="109538"/>
          </a:xfrm>
          <a:prstGeom prst="bentConnector3">
            <a:avLst>
              <a:gd name="adj1" fmla="val 50000"/>
            </a:avLst>
          </a:prstGeom>
          <a:ln>
            <a:solidFill>
              <a:schemeClr val="accent3">
                <a:lumMod val="75000"/>
              </a:schemeClr>
            </a:solidFill>
            <a:headEnd type="none" w="med" len="med"/>
            <a:tailEnd type="arrow" w="med" len="med"/>
          </a:ln>
        </p:spPr>
        <p:style>
          <a:lnRef idx="1">
            <a:schemeClr val="accent3"/>
          </a:lnRef>
          <a:fillRef idx="0">
            <a:schemeClr val="accent3"/>
          </a:fillRef>
          <a:effectRef idx="0">
            <a:schemeClr val="accent3"/>
          </a:effectRef>
          <a:fontRef idx="minor">
            <a:schemeClr val="tx1"/>
          </a:fontRef>
        </p:style>
      </p:cxnSp>
      <p:cxnSp>
        <p:nvCxnSpPr>
          <p:cNvPr id="121" name="51 Forma"/>
          <p:cNvCxnSpPr>
            <a:stCxn id="67" idx="2"/>
            <a:endCxn id="92" idx="0"/>
          </p:cNvCxnSpPr>
          <p:nvPr/>
        </p:nvCxnSpPr>
        <p:spPr>
          <a:xfrm rot="5400000">
            <a:off x="4375945" y="1902620"/>
            <a:ext cx="817563" cy="949325"/>
          </a:xfrm>
          <a:prstGeom prst="bentConnector3">
            <a:avLst>
              <a:gd name="adj1" fmla="val 50000"/>
            </a:avLst>
          </a:prstGeom>
          <a:ln w="12700">
            <a:headEnd type="oval"/>
            <a:tailEnd type="arrow"/>
          </a:ln>
        </p:spPr>
        <p:style>
          <a:lnRef idx="1">
            <a:schemeClr val="accent3"/>
          </a:lnRef>
          <a:fillRef idx="0">
            <a:schemeClr val="accent3"/>
          </a:fillRef>
          <a:effectRef idx="0">
            <a:schemeClr val="accent3"/>
          </a:effectRef>
          <a:fontRef idx="minor">
            <a:schemeClr val="tx1"/>
          </a:fontRef>
        </p:style>
      </p:cxnSp>
      <p:sp>
        <p:nvSpPr>
          <p:cNvPr id="122" name="121 Rectángulo redondeado"/>
          <p:cNvSpPr/>
          <p:nvPr/>
        </p:nvSpPr>
        <p:spPr>
          <a:xfrm>
            <a:off x="5580064" y="1285875"/>
            <a:ext cx="1042987" cy="395288"/>
          </a:xfrm>
          <a:prstGeom prst="roundRect">
            <a:avLst/>
          </a:prstGeom>
          <a:solidFill>
            <a:schemeClr val="accent6">
              <a:lumMod val="40000"/>
              <a:lumOff val="60000"/>
              <a:alpha val="23000"/>
            </a:schemeClr>
          </a:solidFill>
          <a:ln w="12700">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ES" sz="800" dirty="0">
                <a:solidFill>
                  <a:srgbClr val="F79646"/>
                </a:solidFill>
                <a:latin typeface="Arial" pitchFamily="34" charset="0"/>
                <a:cs typeface="Arial" pitchFamily="34" charset="0"/>
              </a:rPr>
              <a:t>Desarrollo</a:t>
            </a:r>
          </a:p>
          <a:p>
            <a:pPr algn="ctr">
              <a:defRPr/>
            </a:pPr>
            <a:r>
              <a:rPr lang="es-ES" sz="800" dirty="0">
                <a:solidFill>
                  <a:srgbClr val="F79646"/>
                </a:solidFill>
                <a:latin typeface="Arial" pitchFamily="34" charset="0"/>
                <a:cs typeface="Arial" pitchFamily="34" charset="0"/>
              </a:rPr>
              <a:t>Socioeconómico</a:t>
            </a:r>
          </a:p>
          <a:p>
            <a:pPr algn="ctr">
              <a:defRPr/>
            </a:pPr>
            <a:r>
              <a:rPr lang="es-ES" sz="800" dirty="0">
                <a:solidFill>
                  <a:srgbClr val="F79646"/>
                </a:solidFill>
                <a:latin typeface="Arial" pitchFamily="34" charset="0"/>
                <a:cs typeface="Arial" pitchFamily="34" charset="0"/>
              </a:rPr>
              <a:t>Regional</a:t>
            </a:r>
          </a:p>
        </p:txBody>
      </p:sp>
      <p:cxnSp>
        <p:nvCxnSpPr>
          <p:cNvPr id="123" name="42 Conector angular"/>
          <p:cNvCxnSpPr>
            <a:stCxn id="108" idx="9"/>
            <a:endCxn id="104" idx="2"/>
          </p:cNvCxnSpPr>
          <p:nvPr/>
        </p:nvCxnSpPr>
        <p:spPr>
          <a:xfrm flipV="1">
            <a:off x="5038725" y="6465889"/>
            <a:ext cx="914400" cy="47625"/>
          </a:xfrm>
          <a:prstGeom prst="bentConnector3">
            <a:avLst>
              <a:gd name="adj1" fmla="val 50000"/>
            </a:avLst>
          </a:prstGeom>
          <a:ln>
            <a:solidFill>
              <a:schemeClr val="accent3">
                <a:lumMod val="75000"/>
              </a:schemeClr>
            </a:solidFill>
            <a:headEnd type="oval"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124" name="215 Conector angular"/>
          <p:cNvCxnSpPr>
            <a:stCxn id="71" idx="2"/>
            <a:endCxn id="108" idx="13"/>
          </p:cNvCxnSpPr>
          <p:nvPr/>
        </p:nvCxnSpPr>
        <p:spPr>
          <a:xfrm rot="5400000">
            <a:off x="5537995" y="5563395"/>
            <a:ext cx="147637" cy="1076325"/>
          </a:xfrm>
          <a:prstGeom prst="bentConnector2">
            <a:avLst/>
          </a:prstGeom>
          <a:ln>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5" name="124 Cerrar llave"/>
          <p:cNvSpPr/>
          <p:nvPr/>
        </p:nvSpPr>
        <p:spPr>
          <a:xfrm rot="16200000">
            <a:off x="9024939" y="5000626"/>
            <a:ext cx="357187" cy="1071563"/>
          </a:xfrm>
          <a:prstGeom prst="rightBrace">
            <a:avLst>
              <a:gd name="adj1" fmla="val 8333"/>
              <a:gd name="adj2" fmla="val 50000"/>
            </a:avLst>
          </a:prstGeom>
          <a:ln>
            <a:solidFill>
              <a:schemeClr val="accent3">
                <a:lumMod val="75000"/>
              </a:schemeClr>
            </a:solidFill>
          </a:ln>
        </p:spPr>
        <p:style>
          <a:lnRef idx="1">
            <a:schemeClr val="accent3"/>
          </a:lnRef>
          <a:fillRef idx="0">
            <a:schemeClr val="accent3"/>
          </a:fillRef>
          <a:effectRef idx="0">
            <a:schemeClr val="accent3"/>
          </a:effectRef>
          <a:fontRef idx="minor">
            <a:schemeClr val="tx1"/>
          </a:fontRef>
        </p:style>
        <p:txBody>
          <a:bodyPr anchor="ctr"/>
          <a:lstStyle/>
          <a:p>
            <a:pPr algn="ctr">
              <a:defRPr/>
            </a:pPr>
            <a:endParaRPr lang="es-ES">
              <a:solidFill>
                <a:prstClr val="black"/>
              </a:solidFill>
              <a:latin typeface="Calibri"/>
            </a:endParaRPr>
          </a:p>
        </p:txBody>
      </p:sp>
      <p:cxnSp>
        <p:nvCxnSpPr>
          <p:cNvPr id="126" name="68 Conector angular"/>
          <p:cNvCxnSpPr>
            <a:cxnSpLocks/>
            <a:stCxn id="107" idx="3"/>
            <a:endCxn id="125" idx="1"/>
          </p:cNvCxnSpPr>
          <p:nvPr/>
        </p:nvCxnSpPr>
        <p:spPr>
          <a:xfrm>
            <a:off x="8999539" y="3376537"/>
            <a:ext cx="203994" cy="1981277"/>
          </a:xfrm>
          <a:prstGeom prst="bentConnector4">
            <a:avLst>
              <a:gd name="adj1" fmla="val 157941"/>
              <a:gd name="adj2" fmla="val 63256"/>
            </a:avLst>
          </a:prstGeom>
          <a:ln>
            <a:solidFill>
              <a:schemeClr val="accent3">
                <a:lumMod val="75000"/>
              </a:schemeClr>
            </a:solidFill>
            <a:headEnd type="triangl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127" name="44 Forma"/>
          <p:cNvCxnSpPr>
            <a:stCxn id="122" idx="3"/>
            <a:endCxn id="70" idx="0"/>
          </p:cNvCxnSpPr>
          <p:nvPr/>
        </p:nvCxnSpPr>
        <p:spPr>
          <a:xfrm>
            <a:off x="6623050" y="1484314"/>
            <a:ext cx="427038" cy="301625"/>
          </a:xfrm>
          <a:prstGeom prst="bentConnector2">
            <a:avLst/>
          </a:prstGeom>
          <a:ln w="12700">
            <a:headEnd type="oval"/>
            <a:tailEnd type="arrow"/>
          </a:ln>
        </p:spPr>
        <p:style>
          <a:lnRef idx="1">
            <a:schemeClr val="accent3"/>
          </a:lnRef>
          <a:fillRef idx="0">
            <a:schemeClr val="accent3"/>
          </a:fillRef>
          <a:effectRef idx="0">
            <a:schemeClr val="accent3"/>
          </a:effectRef>
          <a:fontRef idx="minor">
            <a:schemeClr val="tx1"/>
          </a:fontRef>
        </p:style>
      </p:cxnSp>
      <p:sp>
        <p:nvSpPr>
          <p:cNvPr id="128" name="30 Elipse"/>
          <p:cNvSpPr/>
          <p:nvPr/>
        </p:nvSpPr>
        <p:spPr>
          <a:xfrm>
            <a:off x="3095625" y="5429250"/>
            <a:ext cx="5500688" cy="539750"/>
          </a:xfrm>
          <a:prstGeom prst="homePlate">
            <a:avLst/>
          </a:prstGeom>
          <a:solidFill>
            <a:srgbClr val="00B050">
              <a:alpha val="15000"/>
            </a:srgbClr>
          </a:solidFill>
          <a:ln w="12700">
            <a:noFill/>
          </a:ln>
        </p:spPr>
        <p:style>
          <a:lnRef idx="2">
            <a:schemeClr val="dk1">
              <a:shade val="50000"/>
            </a:schemeClr>
          </a:lnRef>
          <a:fillRef idx="1">
            <a:schemeClr val="dk1"/>
          </a:fillRef>
          <a:effectRef idx="0">
            <a:schemeClr val="dk1"/>
          </a:effectRef>
          <a:fontRef idx="minor">
            <a:schemeClr val="lt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s-ES" sz="800" dirty="0">
                <a:solidFill>
                  <a:srgbClr val="9BBB59">
                    <a:lumMod val="50000"/>
                  </a:srgbClr>
                </a:solidFill>
                <a:latin typeface="Arial" pitchFamily="34" charset="0"/>
                <a:cs typeface="Arial" pitchFamily="34" charset="0"/>
              </a:rPr>
              <a:t>Cadena</a:t>
            </a:r>
          </a:p>
          <a:p>
            <a:pPr>
              <a:defRPr/>
            </a:pPr>
            <a:r>
              <a:rPr lang="es-ES" sz="800" dirty="0">
                <a:solidFill>
                  <a:srgbClr val="9BBB59">
                    <a:lumMod val="50000"/>
                  </a:srgbClr>
                </a:solidFill>
                <a:latin typeface="Arial" pitchFamily="34" charset="0"/>
                <a:cs typeface="Arial" pitchFamily="34" charset="0"/>
              </a:rPr>
              <a:t>Cooperativa</a:t>
            </a:r>
          </a:p>
          <a:p>
            <a:pPr>
              <a:defRPr/>
            </a:pPr>
            <a:r>
              <a:rPr lang="es-ES" sz="800" dirty="0">
                <a:solidFill>
                  <a:srgbClr val="9BBB59">
                    <a:lumMod val="50000"/>
                  </a:srgbClr>
                </a:solidFill>
                <a:latin typeface="Arial" pitchFamily="34" charset="0"/>
                <a:cs typeface="Arial" pitchFamily="34" charset="0"/>
              </a:rPr>
              <a:t>de Valor</a:t>
            </a:r>
          </a:p>
        </p:txBody>
      </p:sp>
      <p:sp>
        <p:nvSpPr>
          <p:cNvPr id="81" name="80 CuadroTexto"/>
          <p:cNvSpPr txBox="1"/>
          <p:nvPr/>
        </p:nvSpPr>
        <p:spPr>
          <a:xfrm>
            <a:off x="8141020" y="547887"/>
            <a:ext cx="1197251" cy="307777"/>
          </a:xfrm>
          <a:prstGeom prst="rect">
            <a:avLst/>
          </a:prstGeom>
          <a:noFill/>
        </p:spPr>
        <p:txBody>
          <a:bodyPr wrap="none">
            <a:spAutoFit/>
          </a:bodyPr>
          <a:lstStyle/>
          <a:p>
            <a:pPr fontAlgn="base">
              <a:spcBef>
                <a:spcPct val="0"/>
              </a:spcBef>
              <a:spcAft>
                <a:spcPct val="0"/>
              </a:spcAft>
              <a:defRPr/>
            </a:pPr>
            <a:r>
              <a:rPr lang="es-ES" sz="1400" dirty="0">
                <a:solidFill>
                  <a:prstClr val="white">
                    <a:lumMod val="65000"/>
                  </a:prstClr>
                </a:solidFill>
                <a:latin typeface="Arial" charset="0"/>
              </a:rPr>
              <a:t>Hugo </a:t>
            </a:r>
            <a:r>
              <a:rPr lang="es-ES" sz="1400" dirty="0" err="1">
                <a:solidFill>
                  <a:prstClr val="white">
                    <a:lumMod val="65000"/>
                  </a:prstClr>
                </a:solidFill>
                <a:latin typeface="Arial" charset="0"/>
              </a:rPr>
              <a:t>Varsky</a:t>
            </a:r>
            <a:endParaRPr lang="es-ES" sz="1400" dirty="0">
              <a:solidFill>
                <a:prstClr val="white">
                  <a:lumMod val="65000"/>
                </a:prstClr>
              </a:solidFill>
              <a:latin typeface="Arial" charset="0"/>
            </a:endParaRPr>
          </a:p>
        </p:txBody>
      </p:sp>
      <p:sp>
        <p:nvSpPr>
          <p:cNvPr id="129" name="128 CuadroTexto"/>
          <p:cNvSpPr txBox="1"/>
          <p:nvPr/>
        </p:nvSpPr>
        <p:spPr>
          <a:xfrm>
            <a:off x="9783622" y="5694883"/>
            <a:ext cx="1418978" cy="307777"/>
          </a:xfrm>
          <a:prstGeom prst="rect">
            <a:avLst/>
          </a:prstGeom>
          <a:noFill/>
        </p:spPr>
        <p:txBody>
          <a:bodyPr wrap="none">
            <a:spAutoFit/>
          </a:bodyPr>
          <a:lstStyle/>
          <a:p>
            <a:pPr fontAlgn="base">
              <a:spcBef>
                <a:spcPct val="0"/>
              </a:spcBef>
              <a:spcAft>
                <a:spcPct val="0"/>
              </a:spcAft>
              <a:defRPr/>
            </a:pPr>
            <a:r>
              <a:rPr lang="es-ES" sz="1400" dirty="0">
                <a:solidFill>
                  <a:prstClr val="white">
                    <a:lumMod val="65000"/>
                  </a:prstClr>
                </a:solidFill>
                <a:latin typeface="Arial" charset="0"/>
              </a:rPr>
              <a:t>Jorge </a:t>
            </a:r>
            <a:r>
              <a:rPr lang="es-ES" sz="1400" dirty="0" err="1">
                <a:solidFill>
                  <a:prstClr val="white">
                    <a:lumMod val="65000"/>
                  </a:prstClr>
                </a:solidFill>
                <a:latin typeface="Arial" charset="0"/>
              </a:rPr>
              <a:t>Beinstein</a:t>
            </a:r>
            <a:endParaRPr lang="es-ES" sz="1400" dirty="0">
              <a:solidFill>
                <a:prstClr val="white">
                  <a:lumMod val="65000"/>
                </a:prstClr>
              </a:solidFill>
              <a:latin typeface="Arial" charset="0"/>
            </a:endParaRPr>
          </a:p>
        </p:txBody>
      </p:sp>
      <p:sp>
        <p:nvSpPr>
          <p:cNvPr id="132" name="131 CuadroTexto"/>
          <p:cNvSpPr txBox="1"/>
          <p:nvPr/>
        </p:nvSpPr>
        <p:spPr>
          <a:xfrm>
            <a:off x="9865831" y="6418473"/>
            <a:ext cx="1390124" cy="307777"/>
          </a:xfrm>
          <a:prstGeom prst="rect">
            <a:avLst/>
          </a:prstGeom>
          <a:noFill/>
        </p:spPr>
        <p:txBody>
          <a:bodyPr wrap="none">
            <a:spAutoFit/>
          </a:bodyPr>
          <a:lstStyle/>
          <a:p>
            <a:pPr fontAlgn="base">
              <a:spcBef>
                <a:spcPct val="0"/>
              </a:spcBef>
              <a:spcAft>
                <a:spcPct val="0"/>
              </a:spcAft>
              <a:defRPr/>
            </a:pPr>
            <a:r>
              <a:rPr lang="es-ES" sz="1400" dirty="0" err="1">
                <a:solidFill>
                  <a:prstClr val="white">
                    <a:lumMod val="65000"/>
                  </a:prstClr>
                </a:solidFill>
                <a:latin typeface="Arial" charset="0"/>
              </a:rPr>
              <a:t>Jose</a:t>
            </a:r>
            <a:r>
              <a:rPr lang="es-ES" sz="1400" dirty="0">
                <a:solidFill>
                  <a:prstClr val="white">
                    <a:lumMod val="65000"/>
                  </a:prstClr>
                </a:solidFill>
                <a:latin typeface="Arial" charset="0"/>
              </a:rPr>
              <a:t> </a:t>
            </a:r>
            <a:r>
              <a:rPr lang="es-ES" sz="1400" dirty="0" err="1">
                <a:solidFill>
                  <a:prstClr val="white">
                    <a:lumMod val="65000"/>
                  </a:prstClr>
                </a:solidFill>
                <a:latin typeface="Arial" charset="0"/>
              </a:rPr>
              <a:t>Escandell</a:t>
            </a:r>
            <a:endParaRPr lang="es-ES" sz="1400" dirty="0">
              <a:solidFill>
                <a:prstClr val="white">
                  <a:lumMod val="65000"/>
                </a:prstClr>
              </a:solidFill>
              <a:latin typeface="Arial" charset="0"/>
            </a:endParaRPr>
          </a:p>
        </p:txBody>
      </p:sp>
      <p:sp>
        <p:nvSpPr>
          <p:cNvPr id="135" name="134 CuadroTexto"/>
          <p:cNvSpPr txBox="1"/>
          <p:nvPr/>
        </p:nvSpPr>
        <p:spPr>
          <a:xfrm>
            <a:off x="1497181" y="2786063"/>
            <a:ext cx="2066591" cy="246221"/>
          </a:xfrm>
          <a:prstGeom prst="rect">
            <a:avLst/>
          </a:prstGeom>
          <a:noFill/>
        </p:spPr>
        <p:txBody>
          <a:bodyPr wrap="none">
            <a:spAutoFit/>
          </a:bodyPr>
          <a:lstStyle/>
          <a:p>
            <a:pPr algn="ctr" fontAlgn="base">
              <a:spcBef>
                <a:spcPct val="0"/>
              </a:spcBef>
              <a:spcAft>
                <a:spcPct val="0"/>
              </a:spcAft>
              <a:defRPr/>
            </a:pPr>
            <a:r>
              <a:rPr lang="es-ES" sz="1000" dirty="0">
                <a:solidFill>
                  <a:prstClr val="white">
                    <a:lumMod val="65000"/>
                  </a:prstClr>
                </a:solidFill>
                <a:latin typeface="Arial" charset="0"/>
              </a:rPr>
              <a:t>Programa </a:t>
            </a:r>
            <a:r>
              <a:rPr lang="es-ES" sz="1000" dirty="0" err="1">
                <a:solidFill>
                  <a:prstClr val="white">
                    <a:lumMod val="65000"/>
                  </a:prstClr>
                </a:solidFill>
                <a:latin typeface="Arial" charset="0"/>
              </a:rPr>
              <a:t>Amertya</a:t>
            </a:r>
            <a:r>
              <a:rPr lang="es-ES" sz="1000" dirty="0">
                <a:solidFill>
                  <a:prstClr val="white">
                    <a:lumMod val="65000"/>
                  </a:prstClr>
                </a:solidFill>
                <a:latin typeface="Arial" charset="0"/>
              </a:rPr>
              <a:t> Sen - UNLaM</a:t>
            </a:r>
          </a:p>
        </p:txBody>
      </p:sp>
      <p:sp>
        <p:nvSpPr>
          <p:cNvPr id="52322" name="135 CuadroTexto"/>
          <p:cNvSpPr txBox="1">
            <a:spLocks noChangeArrowheads="1"/>
          </p:cNvSpPr>
          <p:nvPr/>
        </p:nvSpPr>
        <p:spPr bwMode="auto">
          <a:xfrm>
            <a:off x="7030110" y="6570911"/>
            <a:ext cx="1309975" cy="307777"/>
          </a:xfrm>
          <a:prstGeom prst="rect">
            <a:avLst/>
          </a:prstGeom>
          <a:noFill/>
        </p:spPr>
        <p:txBody>
          <a:bodyPr wrap="none">
            <a:spAutoFit/>
          </a:bodyPr>
          <a:lstStyle/>
          <a:p>
            <a:pPr algn="ctr" fontAlgn="base">
              <a:spcBef>
                <a:spcPct val="0"/>
              </a:spcBef>
              <a:spcAft>
                <a:spcPct val="0"/>
              </a:spcAft>
              <a:defRPr/>
            </a:pPr>
            <a:r>
              <a:rPr lang="es-ES" sz="1400" dirty="0" err="1">
                <a:solidFill>
                  <a:prstClr val="white">
                    <a:lumMod val="65000"/>
                  </a:prstClr>
                </a:solidFill>
                <a:latin typeface="Arial" charset="0"/>
              </a:rPr>
              <a:t>NéstorBursesi</a:t>
            </a:r>
            <a:endParaRPr lang="es-ES" sz="1200" dirty="0">
              <a:solidFill>
                <a:prstClr val="white">
                  <a:lumMod val="65000"/>
                </a:prstClr>
              </a:solidFill>
              <a:latin typeface="Arial" charset="0"/>
            </a:endParaRPr>
          </a:p>
        </p:txBody>
      </p:sp>
      <p:sp>
        <p:nvSpPr>
          <p:cNvPr id="51306" name="Rectangle 106"/>
          <p:cNvSpPr>
            <a:spLocks noChangeArrowheads="1"/>
          </p:cNvSpPr>
          <p:nvPr/>
        </p:nvSpPr>
        <p:spPr bwMode="auto">
          <a:xfrm>
            <a:off x="1308291" y="533933"/>
            <a:ext cx="2801986" cy="491160"/>
          </a:xfrm>
          <a:prstGeom prst="rect">
            <a:avLst/>
          </a:prstGeom>
          <a:noFill/>
          <a:ln w="9525">
            <a:noFill/>
            <a:miter lim="800000"/>
            <a:headEnd/>
            <a:tailEnd/>
          </a:ln>
          <a:effectLst/>
        </p:spPr>
        <p:txBody>
          <a:bodyPr wrap="none">
            <a:spAutoFit/>
          </a:bodyPr>
          <a:lstStyle/>
          <a:p>
            <a:pPr algn="ctr" fontAlgn="base">
              <a:lnSpc>
                <a:spcPct val="80000"/>
              </a:lnSpc>
              <a:spcBef>
                <a:spcPct val="20000"/>
              </a:spcBef>
              <a:spcAft>
                <a:spcPct val="0"/>
              </a:spcAft>
            </a:pPr>
            <a:r>
              <a:rPr lang="es-ES" sz="1600" dirty="0">
                <a:solidFill>
                  <a:prstClr val="black"/>
                </a:solidFill>
                <a:latin typeface="Calibri"/>
              </a:rPr>
              <a:t>Diferenciar las </a:t>
            </a:r>
            <a:r>
              <a:rPr lang="es-ES" sz="1600" b="1" i="1" dirty="0">
                <a:solidFill>
                  <a:prstClr val="black"/>
                </a:solidFill>
                <a:latin typeface="Calibri"/>
              </a:rPr>
              <a:t>dimensiones</a:t>
            </a:r>
            <a:r>
              <a:rPr lang="es-ES" sz="1600" i="1" dirty="0">
                <a:solidFill>
                  <a:prstClr val="black"/>
                </a:solidFill>
                <a:latin typeface="Calibri"/>
              </a:rPr>
              <a:t>,</a:t>
            </a:r>
            <a:br>
              <a:rPr lang="es-ES" sz="1600" i="1" dirty="0">
                <a:solidFill>
                  <a:prstClr val="black"/>
                </a:solidFill>
                <a:latin typeface="Calibri"/>
              </a:rPr>
            </a:br>
            <a:r>
              <a:rPr lang="es-ES" sz="1600" i="1" dirty="0">
                <a:solidFill>
                  <a:prstClr val="black"/>
                </a:solidFill>
                <a:latin typeface="Calibri"/>
              </a:rPr>
              <a:t> </a:t>
            </a:r>
            <a:r>
              <a:rPr lang="es-ES" sz="1600" dirty="0">
                <a:solidFill>
                  <a:prstClr val="black"/>
                </a:solidFill>
                <a:latin typeface="Calibri"/>
              </a:rPr>
              <a:t>del Desarrollo Socioeconómico</a:t>
            </a:r>
          </a:p>
        </p:txBody>
      </p:sp>
      <p:sp>
        <p:nvSpPr>
          <p:cNvPr id="3" name="69 Rectángulo">
            <a:extLst>
              <a:ext uri="{FF2B5EF4-FFF2-40B4-BE49-F238E27FC236}">
                <a16:creationId xmlns:a16="http://schemas.microsoft.com/office/drawing/2014/main" id="{8A649FAE-5692-DA77-14A9-08BE95DA7176}"/>
              </a:ext>
            </a:extLst>
          </p:cNvPr>
          <p:cNvSpPr/>
          <p:nvPr/>
        </p:nvSpPr>
        <p:spPr>
          <a:xfrm>
            <a:off x="1560321" y="5442836"/>
            <a:ext cx="1300163" cy="304800"/>
          </a:xfrm>
          <a:prstGeom prst="rect">
            <a:avLst/>
          </a:prstGeom>
        </p:spPr>
        <p:txBody>
          <a:bodyPr wrap="none">
            <a:spAutoFit/>
          </a:bodyPr>
          <a:lstStyle/>
          <a:p>
            <a:pPr>
              <a:defRPr/>
            </a:pPr>
            <a:r>
              <a:rPr lang="es-ES" sz="1400" i="1" dirty="0" err="1">
                <a:solidFill>
                  <a:schemeClr val="bg1">
                    <a:lumMod val="65000"/>
                  </a:schemeClr>
                </a:solidFill>
              </a:rPr>
              <a:t>Dieter</a:t>
            </a:r>
            <a:r>
              <a:rPr lang="es-ES" sz="1400" i="1" dirty="0">
                <a:solidFill>
                  <a:schemeClr val="bg1">
                    <a:lumMod val="65000"/>
                  </a:schemeClr>
                </a:solidFill>
              </a:rPr>
              <a:t> </a:t>
            </a:r>
            <a:r>
              <a:rPr lang="es-ES" sz="1400" i="1" dirty="0" err="1">
                <a:solidFill>
                  <a:schemeClr val="bg1">
                    <a:lumMod val="65000"/>
                  </a:schemeClr>
                </a:solidFill>
              </a:rPr>
              <a:t>Benecke</a:t>
            </a:r>
            <a:r>
              <a:rPr lang="es-ES" sz="1400" i="1" dirty="0">
                <a:solidFill>
                  <a:schemeClr val="bg1">
                    <a:lumMod val="65000"/>
                  </a:schemeClr>
                </a:solidFill>
              </a:rPr>
              <a:t> </a:t>
            </a:r>
          </a:p>
        </p:txBody>
      </p:sp>
      <p:sp>
        <p:nvSpPr>
          <p:cNvPr id="4" name="72 Rectángulo">
            <a:extLst>
              <a:ext uri="{FF2B5EF4-FFF2-40B4-BE49-F238E27FC236}">
                <a16:creationId xmlns:a16="http://schemas.microsoft.com/office/drawing/2014/main" id="{FF13151B-93E6-58D0-7594-E4EED2856EA5}"/>
              </a:ext>
            </a:extLst>
          </p:cNvPr>
          <p:cNvSpPr/>
          <p:nvPr/>
        </p:nvSpPr>
        <p:spPr>
          <a:xfrm>
            <a:off x="2324976" y="6253597"/>
            <a:ext cx="1518364" cy="338554"/>
          </a:xfrm>
          <a:prstGeom prst="rect">
            <a:avLst/>
          </a:prstGeom>
        </p:spPr>
        <p:txBody>
          <a:bodyPr wrap="none">
            <a:spAutoFit/>
          </a:bodyPr>
          <a:lstStyle/>
          <a:p>
            <a:pPr>
              <a:defRPr/>
            </a:pPr>
            <a:r>
              <a:rPr lang="es-ES" sz="1600" i="1" dirty="0">
                <a:solidFill>
                  <a:schemeClr val="bg1">
                    <a:lumMod val="65000"/>
                  </a:schemeClr>
                </a:solidFill>
              </a:rPr>
              <a:t>Tim Berners-Lee</a:t>
            </a:r>
          </a:p>
        </p:txBody>
      </p:sp>
      <p:sp>
        <p:nvSpPr>
          <p:cNvPr id="5" name="73 Rectángulo">
            <a:extLst>
              <a:ext uri="{FF2B5EF4-FFF2-40B4-BE49-F238E27FC236}">
                <a16:creationId xmlns:a16="http://schemas.microsoft.com/office/drawing/2014/main" id="{E5C9C07D-26FD-15F8-3C17-A59A6DA93D9E}"/>
              </a:ext>
            </a:extLst>
          </p:cNvPr>
          <p:cNvSpPr/>
          <p:nvPr/>
        </p:nvSpPr>
        <p:spPr>
          <a:xfrm>
            <a:off x="4530727" y="6554788"/>
            <a:ext cx="1878335" cy="338554"/>
          </a:xfrm>
          <a:prstGeom prst="rect">
            <a:avLst/>
          </a:prstGeom>
        </p:spPr>
        <p:txBody>
          <a:bodyPr wrap="none">
            <a:spAutoFit/>
          </a:bodyPr>
          <a:lstStyle/>
          <a:p>
            <a:pPr>
              <a:defRPr/>
            </a:pPr>
            <a:r>
              <a:rPr lang="es-ES" sz="1600" i="1" dirty="0" err="1">
                <a:solidFill>
                  <a:schemeClr val="bg1">
                    <a:lumMod val="65000"/>
                  </a:schemeClr>
                </a:solidFill>
              </a:rPr>
              <a:t>Richaard</a:t>
            </a:r>
            <a:r>
              <a:rPr lang="es-ES" sz="1600" i="1" dirty="0">
                <a:solidFill>
                  <a:schemeClr val="bg1">
                    <a:lumMod val="65000"/>
                  </a:schemeClr>
                </a:solidFill>
              </a:rPr>
              <a:t> </a:t>
            </a:r>
            <a:r>
              <a:rPr lang="es-ES" sz="1600" i="1" dirty="0" err="1">
                <a:solidFill>
                  <a:schemeClr val="bg1">
                    <a:lumMod val="65000"/>
                  </a:schemeClr>
                </a:solidFill>
              </a:rPr>
              <a:t>Mattessich</a:t>
            </a:r>
            <a:endParaRPr lang="es-ES" sz="1600" i="1" dirty="0">
              <a:solidFill>
                <a:schemeClr val="bg1">
                  <a:lumMod val="65000"/>
                </a:schemeClr>
              </a:solidFill>
            </a:endParaRPr>
          </a:p>
        </p:txBody>
      </p:sp>
      <p:sp>
        <p:nvSpPr>
          <p:cNvPr id="6" name="CuadroTexto 5">
            <a:extLst>
              <a:ext uri="{FF2B5EF4-FFF2-40B4-BE49-F238E27FC236}">
                <a16:creationId xmlns:a16="http://schemas.microsoft.com/office/drawing/2014/main" id="{7979AC83-E679-272D-6C5C-CD23FECB3893}"/>
              </a:ext>
            </a:extLst>
          </p:cNvPr>
          <p:cNvSpPr txBox="1"/>
          <p:nvPr/>
        </p:nvSpPr>
        <p:spPr>
          <a:xfrm>
            <a:off x="142091" y="400961"/>
            <a:ext cx="806631" cy="461665"/>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es-AR" sz="2400" b="1" dirty="0">
                <a:ln/>
                <a:solidFill>
                  <a:schemeClr val="accent3"/>
                </a:solidFill>
              </a:rPr>
              <a:t>2008</a:t>
            </a:r>
          </a:p>
        </p:txBody>
      </p:sp>
      <p:sp>
        <p:nvSpPr>
          <p:cNvPr id="7" name="71 Rectángulo">
            <a:extLst>
              <a:ext uri="{FF2B5EF4-FFF2-40B4-BE49-F238E27FC236}">
                <a16:creationId xmlns:a16="http://schemas.microsoft.com/office/drawing/2014/main" id="{F0D5CBA5-1991-A580-092A-481067AB263B}"/>
              </a:ext>
            </a:extLst>
          </p:cNvPr>
          <p:cNvSpPr/>
          <p:nvPr/>
        </p:nvSpPr>
        <p:spPr>
          <a:xfrm>
            <a:off x="9317039" y="3786189"/>
            <a:ext cx="1279525" cy="307975"/>
          </a:xfrm>
          <a:prstGeom prst="rect">
            <a:avLst/>
          </a:prstGeom>
        </p:spPr>
        <p:txBody>
          <a:bodyPr wrap="none">
            <a:spAutoFit/>
          </a:bodyPr>
          <a:lstStyle/>
          <a:p>
            <a:pPr>
              <a:defRPr/>
            </a:pPr>
            <a:r>
              <a:rPr lang="en-US" sz="1400" i="1" dirty="0" err="1">
                <a:solidFill>
                  <a:schemeClr val="bg1">
                    <a:lumMod val="65000"/>
                  </a:schemeClr>
                </a:solidFill>
              </a:rPr>
              <a:t>Talcott</a:t>
            </a:r>
            <a:r>
              <a:rPr lang="en-US" sz="1400" i="1" dirty="0">
                <a:solidFill>
                  <a:schemeClr val="bg1">
                    <a:lumMod val="65000"/>
                  </a:schemeClr>
                </a:solidFill>
              </a:rPr>
              <a:t> Parsons</a:t>
            </a:r>
            <a:endParaRPr lang="es-ES" sz="1400" i="1" dirty="0">
              <a:solidFill>
                <a:schemeClr val="bg1">
                  <a:lumMod val="65000"/>
                </a:schemeClr>
              </a:solidFill>
            </a:endParaRPr>
          </a:p>
        </p:txBody>
      </p:sp>
      <p:sp>
        <p:nvSpPr>
          <p:cNvPr id="8" name="102 Rectángulo">
            <a:extLst>
              <a:ext uri="{FF2B5EF4-FFF2-40B4-BE49-F238E27FC236}">
                <a16:creationId xmlns:a16="http://schemas.microsoft.com/office/drawing/2014/main" id="{1C4B1E7B-E02A-386F-2214-EAE8AF3F5F80}"/>
              </a:ext>
            </a:extLst>
          </p:cNvPr>
          <p:cNvSpPr/>
          <p:nvPr/>
        </p:nvSpPr>
        <p:spPr>
          <a:xfrm>
            <a:off x="9338841" y="6008236"/>
            <a:ext cx="1353769" cy="338554"/>
          </a:xfrm>
          <a:prstGeom prst="rect">
            <a:avLst/>
          </a:prstGeom>
        </p:spPr>
        <p:txBody>
          <a:bodyPr wrap="none">
            <a:spAutoFit/>
          </a:bodyPr>
          <a:lstStyle/>
          <a:p>
            <a:pPr>
              <a:defRPr/>
            </a:pPr>
            <a:r>
              <a:rPr lang="en-US" sz="1600" i="1" dirty="0" err="1">
                <a:solidFill>
                  <a:schemeClr val="bg1">
                    <a:lumMod val="65000"/>
                  </a:schemeClr>
                </a:solidFill>
              </a:rPr>
              <a:t>Rusell</a:t>
            </a:r>
            <a:r>
              <a:rPr lang="en-US" sz="1600" i="1" dirty="0">
                <a:solidFill>
                  <a:schemeClr val="bg1">
                    <a:lumMod val="65000"/>
                  </a:schemeClr>
                </a:solidFill>
              </a:rPr>
              <a:t> </a:t>
            </a:r>
            <a:r>
              <a:rPr lang="en-US" sz="1600" i="1" dirty="0" err="1">
                <a:solidFill>
                  <a:schemeClr val="bg1">
                    <a:lumMod val="65000"/>
                  </a:schemeClr>
                </a:solidFill>
              </a:rPr>
              <a:t>Ackhoff</a:t>
            </a:r>
            <a:endParaRPr lang="es-ES" sz="1600" i="1" dirty="0">
              <a:solidFill>
                <a:schemeClr val="bg1">
                  <a:lumMod val="65000"/>
                </a:schemeClr>
              </a:solidFill>
            </a:endParaRPr>
          </a:p>
        </p:txBody>
      </p:sp>
      <p:pic>
        <p:nvPicPr>
          <p:cNvPr id="10" name="Imagen 9">
            <a:extLst>
              <a:ext uri="{FF2B5EF4-FFF2-40B4-BE49-F238E27FC236}">
                <a16:creationId xmlns:a16="http://schemas.microsoft.com/office/drawing/2014/main" id="{34C3202A-1E85-67ED-3943-E00A526012D3}"/>
              </a:ext>
            </a:extLst>
          </p:cNvPr>
          <p:cNvPicPr>
            <a:picLocks noChangeAspect="1"/>
          </p:cNvPicPr>
          <p:nvPr/>
        </p:nvPicPr>
        <p:blipFill>
          <a:blip r:embed="rId3"/>
          <a:stretch>
            <a:fillRect/>
          </a:stretch>
        </p:blipFill>
        <p:spPr>
          <a:xfrm>
            <a:off x="0" y="-4451"/>
            <a:ext cx="12192000" cy="390525"/>
          </a:xfrm>
          <a:prstGeom prst="rect">
            <a:avLst/>
          </a:prstGeom>
        </p:spPr>
      </p:pic>
      <p:sp>
        <p:nvSpPr>
          <p:cNvPr id="9" name="CuadroTexto 8">
            <a:extLst>
              <a:ext uri="{FF2B5EF4-FFF2-40B4-BE49-F238E27FC236}">
                <a16:creationId xmlns:a16="http://schemas.microsoft.com/office/drawing/2014/main" id="{4C228785-5862-8D2D-C28F-4F7EE72D921E}"/>
              </a:ext>
            </a:extLst>
          </p:cNvPr>
          <p:cNvSpPr txBox="1"/>
          <p:nvPr/>
        </p:nvSpPr>
        <p:spPr>
          <a:xfrm>
            <a:off x="5004639" y="6075484"/>
            <a:ext cx="1554912" cy="369332"/>
          </a:xfrm>
          <a:prstGeom prst="rect">
            <a:avLst/>
          </a:prstGeom>
          <a:noFill/>
        </p:spPr>
        <p:txBody>
          <a:bodyPr wrap="square">
            <a:spAutoFit/>
          </a:bodyPr>
          <a:lstStyle/>
          <a:p>
            <a:r>
              <a:rPr lang="es-AR" sz="1800" i="1" dirty="0">
                <a:solidFill>
                  <a:schemeClr val="bg1">
                    <a:lumMod val="65000"/>
                  </a:schemeClr>
                </a:solidFill>
              </a:rPr>
              <a:t>García Casella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2" name="15 Rectángulo"/>
          <p:cNvSpPr>
            <a:spLocks noChangeArrowheads="1"/>
          </p:cNvSpPr>
          <p:nvPr/>
        </p:nvSpPr>
        <p:spPr bwMode="auto">
          <a:xfrm>
            <a:off x="396551" y="53147"/>
            <a:ext cx="9458680" cy="369332"/>
          </a:xfrm>
          <a:prstGeom prst="rect">
            <a:avLst/>
          </a:prstGeom>
          <a:noFill/>
          <a:ln w="9525">
            <a:noFill/>
            <a:miter lim="800000"/>
            <a:headEnd/>
            <a:tailEnd/>
          </a:ln>
        </p:spPr>
        <p:txBody>
          <a:bodyPr wrap="none">
            <a:spAutoFit/>
          </a:bodyPr>
          <a:lstStyle/>
          <a:p>
            <a:pPr marL="742950" indent="-742950" eaLnBrk="0" fontAlgn="base" hangingPunct="0">
              <a:spcBef>
                <a:spcPct val="0"/>
              </a:spcBef>
              <a:spcAft>
                <a:spcPct val="0"/>
              </a:spcAft>
            </a:pPr>
            <a:r>
              <a:rPr lang="es-ES" b="1" dirty="0">
                <a:solidFill>
                  <a:prstClr val="black"/>
                </a:solidFill>
                <a:latin typeface="Arial" charset="0"/>
                <a:ea typeface="Times New Roman" pitchFamily="18" charset="0"/>
                <a:cs typeface="Arial" charset="0"/>
              </a:rPr>
              <a:t>Propuesta de Innovación Tecnológica: </a:t>
            </a:r>
            <a:r>
              <a:rPr lang="es-ES" b="1" dirty="0"/>
              <a:t>El escrito económico en la gestión de la información </a:t>
            </a:r>
          </a:p>
        </p:txBody>
      </p:sp>
      <p:sp>
        <p:nvSpPr>
          <p:cNvPr id="15362"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s-ES">
              <a:solidFill>
                <a:prstClr val="black"/>
              </a:solidFill>
              <a:latin typeface="Arial" charset="0"/>
            </a:endParaRPr>
          </a:p>
        </p:txBody>
      </p:sp>
      <p:pic>
        <p:nvPicPr>
          <p:cNvPr id="15370" name="Picture 10"/>
          <p:cNvPicPr>
            <a:picLocks noChangeAspect="1" noChangeArrowheads="1"/>
          </p:cNvPicPr>
          <p:nvPr/>
        </p:nvPicPr>
        <p:blipFill>
          <a:blip r:embed="rId3" cstate="print"/>
          <a:srcRect/>
          <a:stretch>
            <a:fillRect/>
          </a:stretch>
        </p:blipFill>
        <p:spPr bwMode="auto">
          <a:xfrm>
            <a:off x="3309918" y="286848"/>
            <a:ext cx="7358082" cy="6695137"/>
          </a:xfrm>
          <a:prstGeom prst="rect">
            <a:avLst/>
          </a:prstGeom>
          <a:noFill/>
          <a:ln w="9525">
            <a:noFill/>
            <a:miter lim="800000"/>
            <a:headEnd/>
            <a:tailEnd/>
          </a:ln>
          <a:effectLst/>
        </p:spPr>
      </p:pic>
      <p:sp>
        <p:nvSpPr>
          <p:cNvPr id="3" name="CuadroTexto 2">
            <a:extLst>
              <a:ext uri="{FF2B5EF4-FFF2-40B4-BE49-F238E27FC236}">
                <a16:creationId xmlns:a16="http://schemas.microsoft.com/office/drawing/2014/main" id="{4B8951B2-FD50-8932-E3CE-5C848210A762}"/>
              </a:ext>
            </a:extLst>
          </p:cNvPr>
          <p:cNvSpPr txBox="1"/>
          <p:nvPr/>
        </p:nvSpPr>
        <p:spPr>
          <a:xfrm>
            <a:off x="159682" y="427701"/>
            <a:ext cx="2913367" cy="3268652"/>
          </a:xfrm>
          <a:prstGeom prst="rect">
            <a:avLst/>
          </a:prstGeom>
          <a:noFill/>
        </p:spPr>
        <p:txBody>
          <a:bodyPr wrap="square">
            <a:spAutoFit/>
          </a:bodyPr>
          <a:lstStyle/>
          <a:p>
            <a:pPr marL="449580">
              <a:lnSpc>
                <a:spcPct val="150000"/>
              </a:lnSpc>
              <a:spcBef>
                <a:spcPts val="600"/>
              </a:spcBef>
              <a:spcAft>
                <a:spcPts val="600"/>
              </a:spcAft>
            </a:pPr>
            <a:r>
              <a:rPr lang="es-ES" sz="2000" i="1" dirty="0">
                <a:effectLst/>
                <a:latin typeface="Times New Roman" panose="02020603050405020304" pitchFamily="18" charset="0"/>
                <a:ea typeface="Times New Roman" panose="02020603050405020304" pitchFamily="18" charset="0"/>
              </a:rPr>
              <a:t>la información contable desempeña un papel integrador tan importante como el de las fuerzas productivas propiamente dichas</a:t>
            </a:r>
            <a:r>
              <a:rPr lang="es-ES" sz="2000" dirty="0">
                <a:effectLst/>
                <a:latin typeface="Times New Roman" panose="02020603050405020304" pitchFamily="18" charset="0"/>
                <a:ea typeface="Times New Roman" panose="02020603050405020304" pitchFamily="18" charset="0"/>
              </a:rPr>
              <a:t>. </a:t>
            </a:r>
            <a:endParaRPr lang="es-AR" sz="2000" dirty="0">
              <a:effectLst/>
              <a:latin typeface="Times New Roman" panose="02020603050405020304" pitchFamily="18" charset="0"/>
              <a:ea typeface="Times New Roman" panose="02020603050405020304" pitchFamily="18" charset="0"/>
            </a:endParaRPr>
          </a:p>
        </p:txBody>
      </p:sp>
      <p:pic>
        <p:nvPicPr>
          <p:cNvPr id="6" name="Imagen 5">
            <a:extLst>
              <a:ext uri="{FF2B5EF4-FFF2-40B4-BE49-F238E27FC236}">
                <a16:creationId xmlns:a16="http://schemas.microsoft.com/office/drawing/2014/main" id="{3734C488-8BFF-33CC-8988-0DBF645ACAB2}"/>
              </a:ext>
            </a:extLst>
          </p:cNvPr>
          <p:cNvPicPr>
            <a:picLocks noChangeAspect="1"/>
          </p:cNvPicPr>
          <p:nvPr/>
        </p:nvPicPr>
        <p:blipFill>
          <a:blip r:embed="rId4"/>
          <a:stretch>
            <a:fillRect/>
          </a:stretch>
        </p:blipFill>
        <p:spPr>
          <a:xfrm>
            <a:off x="0" y="0"/>
            <a:ext cx="396551" cy="6858000"/>
          </a:xfrm>
          <a:prstGeom prst="rect">
            <a:avLst/>
          </a:prstGeom>
        </p:spPr>
      </p:pic>
      <p:sp>
        <p:nvSpPr>
          <p:cNvPr id="7" name="CuadroTexto 6">
            <a:extLst>
              <a:ext uri="{FF2B5EF4-FFF2-40B4-BE49-F238E27FC236}">
                <a16:creationId xmlns:a16="http://schemas.microsoft.com/office/drawing/2014/main" id="{BAC186D3-41C0-F3AA-BBC9-036E097C7B3F}"/>
              </a:ext>
            </a:extLst>
          </p:cNvPr>
          <p:cNvSpPr txBox="1"/>
          <p:nvPr/>
        </p:nvSpPr>
        <p:spPr>
          <a:xfrm>
            <a:off x="9526985" y="6509926"/>
            <a:ext cx="2719754" cy="319446"/>
          </a:xfrm>
          <a:prstGeom prst="rect">
            <a:avLst/>
          </a:prstGeom>
          <a:noFill/>
        </p:spPr>
        <p:txBody>
          <a:bodyPr wrap="square">
            <a:spAutoFit/>
          </a:bodyPr>
          <a:lstStyle/>
          <a:p>
            <a:pPr algn="just">
              <a:lnSpc>
                <a:spcPct val="80000"/>
              </a:lnSpc>
            </a:pPr>
            <a:r>
              <a:rPr lang="es-ES" dirty="0"/>
              <a:t>Perspectiva hermenéutica</a:t>
            </a:r>
            <a:endParaRPr lang="es-ES" sz="1200" dirty="0"/>
          </a:p>
        </p:txBody>
      </p:sp>
      <p:sp>
        <p:nvSpPr>
          <p:cNvPr id="8" name="CuadroTexto 7">
            <a:extLst>
              <a:ext uri="{FF2B5EF4-FFF2-40B4-BE49-F238E27FC236}">
                <a16:creationId xmlns:a16="http://schemas.microsoft.com/office/drawing/2014/main" id="{1CB5AC1E-7CF1-9833-4F2A-81C85E7E26EE}"/>
              </a:ext>
            </a:extLst>
          </p:cNvPr>
          <p:cNvSpPr txBox="1"/>
          <p:nvPr/>
        </p:nvSpPr>
        <p:spPr>
          <a:xfrm>
            <a:off x="10558070" y="77318"/>
            <a:ext cx="1523174" cy="461665"/>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es-AR" sz="2400" b="1" dirty="0">
                <a:ln/>
                <a:solidFill>
                  <a:schemeClr val="accent3"/>
                </a:solidFill>
              </a:rPr>
              <a:t>2008-2009</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2 Imagen"/>
          <p:cNvPicPr>
            <a:picLocks noChangeAspect="1" noChangeArrowheads="1"/>
          </p:cNvPicPr>
          <p:nvPr/>
        </p:nvPicPr>
        <p:blipFill>
          <a:blip r:embed="rId3" cstate="print"/>
          <a:srcRect/>
          <a:stretch>
            <a:fillRect/>
          </a:stretch>
        </p:blipFill>
        <p:spPr bwMode="auto">
          <a:xfrm>
            <a:off x="3667943" y="576088"/>
            <a:ext cx="4892651" cy="2664000"/>
          </a:xfrm>
          <a:prstGeom prst="rect">
            <a:avLst/>
          </a:prstGeom>
          <a:noFill/>
          <a:ln w="9525">
            <a:noFill/>
            <a:miter lim="800000"/>
            <a:headEnd/>
            <a:tailEnd/>
          </a:ln>
        </p:spPr>
      </p:pic>
      <p:pic>
        <p:nvPicPr>
          <p:cNvPr id="67587" name="4 Imagen"/>
          <p:cNvPicPr>
            <a:picLocks noChangeAspect="1" noChangeArrowheads="1"/>
          </p:cNvPicPr>
          <p:nvPr/>
        </p:nvPicPr>
        <p:blipFill>
          <a:blip r:embed="rId4" cstate="print"/>
          <a:srcRect t="12363" r="40398" b="8168"/>
          <a:stretch>
            <a:fillRect/>
          </a:stretch>
        </p:blipFill>
        <p:spPr bwMode="auto">
          <a:xfrm>
            <a:off x="6738938" y="3312939"/>
            <a:ext cx="3643312" cy="3429000"/>
          </a:xfrm>
          <a:prstGeom prst="rect">
            <a:avLst/>
          </a:prstGeom>
          <a:noFill/>
          <a:ln w="9525">
            <a:noFill/>
            <a:miter lim="800000"/>
            <a:headEnd/>
            <a:tailEnd/>
          </a:ln>
        </p:spPr>
      </p:pic>
      <p:pic>
        <p:nvPicPr>
          <p:cNvPr id="67588" name="Picture 2"/>
          <p:cNvPicPr>
            <a:picLocks noChangeAspect="1" noChangeArrowheads="1"/>
          </p:cNvPicPr>
          <p:nvPr/>
        </p:nvPicPr>
        <p:blipFill>
          <a:blip r:embed="rId5" cstate="print"/>
          <a:srcRect l="1250" t="21249" r="31250" b="17500"/>
          <a:stretch>
            <a:fillRect/>
          </a:stretch>
        </p:blipFill>
        <p:spPr bwMode="auto">
          <a:xfrm>
            <a:off x="1524000" y="3312940"/>
            <a:ext cx="5143500" cy="3500437"/>
          </a:xfrm>
          <a:prstGeom prst="rect">
            <a:avLst/>
          </a:prstGeom>
          <a:noFill/>
          <a:ln w="9525">
            <a:noFill/>
            <a:miter lim="800000"/>
            <a:headEnd/>
            <a:tailEnd/>
          </a:ln>
        </p:spPr>
      </p:pic>
      <p:sp>
        <p:nvSpPr>
          <p:cNvPr id="8" name="Freeform 4"/>
          <p:cNvSpPr>
            <a:spLocks noEditPoints="1"/>
          </p:cNvSpPr>
          <p:nvPr/>
        </p:nvSpPr>
        <p:spPr bwMode="auto">
          <a:xfrm>
            <a:off x="1524000" y="0"/>
            <a:ext cx="503238" cy="503238"/>
          </a:xfrm>
          <a:custGeom>
            <a:avLst/>
            <a:gdLst>
              <a:gd name="T0" fmla="*/ 2147483647 w 1482"/>
              <a:gd name="T1" fmla="*/ 2147483647 h 1479"/>
              <a:gd name="T2" fmla="*/ 2147483647 w 1482"/>
              <a:gd name="T3" fmla="*/ 2147483647 h 1479"/>
              <a:gd name="T4" fmla="*/ 2147483647 w 1482"/>
              <a:gd name="T5" fmla="*/ 2147483647 h 1479"/>
              <a:gd name="T6" fmla="*/ 2147483647 w 1482"/>
              <a:gd name="T7" fmla="*/ 2147483647 h 1479"/>
              <a:gd name="T8" fmla="*/ 2147483647 w 1482"/>
              <a:gd name="T9" fmla="*/ 2147483647 h 1479"/>
              <a:gd name="T10" fmla="*/ 2147483647 w 1482"/>
              <a:gd name="T11" fmla="*/ 2147483647 h 1479"/>
              <a:gd name="T12" fmla="*/ 2147483647 w 1482"/>
              <a:gd name="T13" fmla="*/ 2147483647 h 1479"/>
              <a:gd name="T14" fmla="*/ 2147483647 w 1482"/>
              <a:gd name="T15" fmla="*/ 2147483647 h 1479"/>
              <a:gd name="T16" fmla="*/ 2147483647 w 1482"/>
              <a:gd name="T17" fmla="*/ 2147483647 h 1479"/>
              <a:gd name="T18" fmla="*/ 2147483647 w 1482"/>
              <a:gd name="T19" fmla="*/ 2147483647 h 1479"/>
              <a:gd name="T20" fmla="*/ 2147483647 w 1482"/>
              <a:gd name="T21" fmla="*/ 2147483647 h 1479"/>
              <a:gd name="T22" fmla="*/ 2147483647 w 1482"/>
              <a:gd name="T23" fmla="*/ 2147483647 h 1479"/>
              <a:gd name="T24" fmla="*/ 2147483647 w 1482"/>
              <a:gd name="T25" fmla="*/ 2147483647 h 1479"/>
              <a:gd name="T26" fmla="*/ 2147483647 w 1482"/>
              <a:gd name="T27" fmla="*/ 2147483647 h 1479"/>
              <a:gd name="T28" fmla="*/ 2147483647 w 1482"/>
              <a:gd name="T29" fmla="*/ 2147483647 h 1479"/>
              <a:gd name="T30" fmla="*/ 2147483647 w 1482"/>
              <a:gd name="T31" fmla="*/ 2147483647 h 1479"/>
              <a:gd name="T32" fmla="*/ 2147483647 w 1482"/>
              <a:gd name="T33" fmla="*/ 2147483647 h 1479"/>
              <a:gd name="T34" fmla="*/ 2147483647 w 1482"/>
              <a:gd name="T35" fmla="*/ 2147483647 h 1479"/>
              <a:gd name="T36" fmla="*/ 2147483647 w 1482"/>
              <a:gd name="T37" fmla="*/ 2147483647 h 1479"/>
              <a:gd name="T38" fmla="*/ 2147483647 w 1482"/>
              <a:gd name="T39" fmla="*/ 2147483647 h 1479"/>
              <a:gd name="T40" fmla="*/ 2147483647 w 1482"/>
              <a:gd name="T41" fmla="*/ 2147483647 h 1479"/>
              <a:gd name="T42" fmla="*/ 2147483647 w 1482"/>
              <a:gd name="T43" fmla="*/ 2147483647 h 1479"/>
              <a:gd name="T44" fmla="*/ 2147483647 w 1482"/>
              <a:gd name="T45" fmla="*/ 2147483647 h 1479"/>
              <a:gd name="T46" fmla="*/ 2147483647 w 1482"/>
              <a:gd name="T47" fmla="*/ 2147483647 h 1479"/>
              <a:gd name="T48" fmla="*/ 2147483647 w 1482"/>
              <a:gd name="T49" fmla="*/ 2147483647 h 1479"/>
              <a:gd name="T50" fmla="*/ 2147483647 w 1482"/>
              <a:gd name="T51" fmla="*/ 2147483647 h 1479"/>
              <a:gd name="T52" fmla="*/ 2147483647 w 1482"/>
              <a:gd name="T53" fmla="*/ 2147483647 h 1479"/>
              <a:gd name="T54" fmla="*/ 2147483647 w 1482"/>
              <a:gd name="T55" fmla="*/ 2147483647 h 1479"/>
              <a:gd name="T56" fmla="*/ 2147483647 w 1482"/>
              <a:gd name="T57" fmla="*/ 2147483647 h 1479"/>
              <a:gd name="T58" fmla="*/ 2147483647 w 1482"/>
              <a:gd name="T59" fmla="*/ 2147483647 h 1479"/>
              <a:gd name="T60" fmla="*/ 2147483647 w 1482"/>
              <a:gd name="T61" fmla="*/ 2147483647 h 1479"/>
              <a:gd name="T62" fmla="*/ 2147483647 w 1482"/>
              <a:gd name="T63" fmla="*/ 2147483647 h 1479"/>
              <a:gd name="T64" fmla="*/ 2147483647 w 1482"/>
              <a:gd name="T65" fmla="*/ 2147483647 h 1479"/>
              <a:gd name="T66" fmla="*/ 2147483647 w 1482"/>
              <a:gd name="T67" fmla="*/ 2147483647 h 1479"/>
              <a:gd name="T68" fmla="*/ 2147483647 w 1482"/>
              <a:gd name="T69" fmla="*/ 2147483647 h 1479"/>
              <a:gd name="T70" fmla="*/ 2147483647 w 1482"/>
              <a:gd name="T71" fmla="*/ 2147483647 h 1479"/>
              <a:gd name="T72" fmla="*/ 2147483647 w 1482"/>
              <a:gd name="T73" fmla="*/ 2147483647 h 1479"/>
              <a:gd name="T74" fmla="*/ 2147483647 w 1482"/>
              <a:gd name="T75" fmla="*/ 2147483647 h 1479"/>
              <a:gd name="T76" fmla="*/ 2147483647 w 1482"/>
              <a:gd name="T77" fmla="*/ 2147483647 h 1479"/>
              <a:gd name="T78" fmla="*/ 2147483647 w 1482"/>
              <a:gd name="T79" fmla="*/ 2147483647 h 1479"/>
              <a:gd name="T80" fmla="*/ 2147483647 w 1482"/>
              <a:gd name="T81" fmla="*/ 2147483647 h 1479"/>
              <a:gd name="T82" fmla="*/ 2147483647 w 1482"/>
              <a:gd name="T83" fmla="*/ 2147483647 h 1479"/>
              <a:gd name="T84" fmla="*/ 2147483647 w 1482"/>
              <a:gd name="T85" fmla="*/ 2147483647 h 1479"/>
              <a:gd name="T86" fmla="*/ 2147483647 w 1482"/>
              <a:gd name="T87" fmla="*/ 2147483647 h 1479"/>
              <a:gd name="T88" fmla="*/ 2147483647 w 1482"/>
              <a:gd name="T89" fmla="*/ 2147483647 h 1479"/>
              <a:gd name="T90" fmla="*/ 2147483647 w 1482"/>
              <a:gd name="T91" fmla="*/ 2147483647 h 1479"/>
              <a:gd name="T92" fmla="*/ 2147483647 w 1482"/>
              <a:gd name="T93" fmla="*/ 2147483647 h 1479"/>
              <a:gd name="T94" fmla="*/ 2147483647 w 1482"/>
              <a:gd name="T95" fmla="*/ 2147483647 h 1479"/>
              <a:gd name="T96" fmla="*/ 2147483647 w 1482"/>
              <a:gd name="T97" fmla="*/ 2147483647 h 1479"/>
              <a:gd name="T98" fmla="*/ 2147483647 w 1482"/>
              <a:gd name="T99" fmla="*/ 2147483647 h 1479"/>
              <a:gd name="T100" fmla="*/ 2147483647 w 1482"/>
              <a:gd name="T101" fmla="*/ 2147483647 h 1479"/>
              <a:gd name="T102" fmla="*/ 2147483647 w 1482"/>
              <a:gd name="T103" fmla="*/ 2147483647 h 1479"/>
              <a:gd name="T104" fmla="*/ 2147483647 w 1482"/>
              <a:gd name="T105" fmla="*/ 2147483647 h 1479"/>
              <a:gd name="T106" fmla="*/ 2147483647 w 1482"/>
              <a:gd name="T107" fmla="*/ 2147483647 h 1479"/>
              <a:gd name="T108" fmla="*/ 2147483647 w 1482"/>
              <a:gd name="T109" fmla="*/ 2147483647 h 147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82"/>
              <a:gd name="T166" fmla="*/ 0 h 1479"/>
              <a:gd name="T167" fmla="*/ 1482 w 1482"/>
              <a:gd name="T168" fmla="*/ 1479 h 147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82" h="1479">
                <a:moveTo>
                  <a:pt x="741" y="1479"/>
                </a:moveTo>
                <a:lnTo>
                  <a:pt x="664" y="1474"/>
                </a:lnTo>
                <a:lnTo>
                  <a:pt x="592" y="1460"/>
                </a:lnTo>
                <a:lnTo>
                  <a:pt x="520" y="1445"/>
                </a:lnTo>
                <a:lnTo>
                  <a:pt x="452" y="1416"/>
                </a:lnTo>
                <a:lnTo>
                  <a:pt x="390" y="1388"/>
                </a:lnTo>
                <a:lnTo>
                  <a:pt x="327" y="1349"/>
                </a:lnTo>
                <a:lnTo>
                  <a:pt x="270" y="1306"/>
                </a:lnTo>
                <a:lnTo>
                  <a:pt x="222" y="1258"/>
                </a:lnTo>
                <a:lnTo>
                  <a:pt x="173" y="1210"/>
                </a:lnTo>
                <a:lnTo>
                  <a:pt x="130" y="1152"/>
                </a:lnTo>
                <a:lnTo>
                  <a:pt x="92" y="1090"/>
                </a:lnTo>
                <a:lnTo>
                  <a:pt x="63" y="1028"/>
                </a:lnTo>
                <a:lnTo>
                  <a:pt x="34" y="960"/>
                </a:lnTo>
                <a:lnTo>
                  <a:pt x="19" y="888"/>
                </a:lnTo>
                <a:lnTo>
                  <a:pt x="5" y="816"/>
                </a:lnTo>
                <a:lnTo>
                  <a:pt x="0" y="740"/>
                </a:lnTo>
                <a:lnTo>
                  <a:pt x="5" y="663"/>
                </a:lnTo>
                <a:lnTo>
                  <a:pt x="19" y="591"/>
                </a:lnTo>
                <a:lnTo>
                  <a:pt x="34" y="519"/>
                </a:lnTo>
                <a:lnTo>
                  <a:pt x="63" y="451"/>
                </a:lnTo>
                <a:lnTo>
                  <a:pt x="92" y="389"/>
                </a:lnTo>
                <a:lnTo>
                  <a:pt x="130" y="327"/>
                </a:lnTo>
                <a:lnTo>
                  <a:pt x="173" y="269"/>
                </a:lnTo>
                <a:lnTo>
                  <a:pt x="222" y="221"/>
                </a:lnTo>
                <a:lnTo>
                  <a:pt x="270" y="173"/>
                </a:lnTo>
                <a:lnTo>
                  <a:pt x="327" y="130"/>
                </a:lnTo>
                <a:lnTo>
                  <a:pt x="390" y="91"/>
                </a:lnTo>
                <a:lnTo>
                  <a:pt x="452" y="63"/>
                </a:lnTo>
                <a:lnTo>
                  <a:pt x="520" y="34"/>
                </a:lnTo>
                <a:lnTo>
                  <a:pt x="592" y="19"/>
                </a:lnTo>
                <a:lnTo>
                  <a:pt x="664" y="5"/>
                </a:lnTo>
                <a:lnTo>
                  <a:pt x="741" y="0"/>
                </a:lnTo>
                <a:lnTo>
                  <a:pt x="818" y="5"/>
                </a:lnTo>
                <a:lnTo>
                  <a:pt x="890" y="19"/>
                </a:lnTo>
                <a:lnTo>
                  <a:pt x="962" y="34"/>
                </a:lnTo>
                <a:lnTo>
                  <a:pt x="1030" y="63"/>
                </a:lnTo>
                <a:lnTo>
                  <a:pt x="1092" y="91"/>
                </a:lnTo>
                <a:lnTo>
                  <a:pt x="1155" y="130"/>
                </a:lnTo>
                <a:lnTo>
                  <a:pt x="1212" y="173"/>
                </a:lnTo>
                <a:lnTo>
                  <a:pt x="1260" y="221"/>
                </a:lnTo>
                <a:lnTo>
                  <a:pt x="1309" y="269"/>
                </a:lnTo>
                <a:lnTo>
                  <a:pt x="1352" y="327"/>
                </a:lnTo>
                <a:lnTo>
                  <a:pt x="1390" y="389"/>
                </a:lnTo>
                <a:lnTo>
                  <a:pt x="1419" y="451"/>
                </a:lnTo>
                <a:lnTo>
                  <a:pt x="1448" y="519"/>
                </a:lnTo>
                <a:lnTo>
                  <a:pt x="1463" y="591"/>
                </a:lnTo>
                <a:lnTo>
                  <a:pt x="1477" y="663"/>
                </a:lnTo>
                <a:lnTo>
                  <a:pt x="1482" y="740"/>
                </a:lnTo>
                <a:lnTo>
                  <a:pt x="1477" y="816"/>
                </a:lnTo>
                <a:lnTo>
                  <a:pt x="1463" y="888"/>
                </a:lnTo>
                <a:lnTo>
                  <a:pt x="1448" y="960"/>
                </a:lnTo>
                <a:lnTo>
                  <a:pt x="1419" y="1028"/>
                </a:lnTo>
                <a:lnTo>
                  <a:pt x="1390" y="1090"/>
                </a:lnTo>
                <a:lnTo>
                  <a:pt x="1352" y="1152"/>
                </a:lnTo>
                <a:lnTo>
                  <a:pt x="1309" y="1210"/>
                </a:lnTo>
                <a:lnTo>
                  <a:pt x="1260" y="1258"/>
                </a:lnTo>
                <a:lnTo>
                  <a:pt x="1212" y="1306"/>
                </a:lnTo>
                <a:lnTo>
                  <a:pt x="1155" y="1349"/>
                </a:lnTo>
                <a:lnTo>
                  <a:pt x="1092" y="1388"/>
                </a:lnTo>
                <a:lnTo>
                  <a:pt x="1030" y="1416"/>
                </a:lnTo>
                <a:lnTo>
                  <a:pt x="962" y="1445"/>
                </a:lnTo>
                <a:lnTo>
                  <a:pt x="890" y="1460"/>
                </a:lnTo>
                <a:lnTo>
                  <a:pt x="818" y="1474"/>
                </a:lnTo>
                <a:lnTo>
                  <a:pt x="741" y="1479"/>
                </a:lnTo>
                <a:close/>
                <a:moveTo>
                  <a:pt x="818" y="740"/>
                </a:moveTo>
                <a:lnTo>
                  <a:pt x="813" y="701"/>
                </a:lnTo>
                <a:lnTo>
                  <a:pt x="808" y="663"/>
                </a:lnTo>
                <a:lnTo>
                  <a:pt x="799" y="629"/>
                </a:lnTo>
                <a:lnTo>
                  <a:pt x="789" y="591"/>
                </a:lnTo>
                <a:lnTo>
                  <a:pt x="770" y="557"/>
                </a:lnTo>
                <a:lnTo>
                  <a:pt x="751" y="528"/>
                </a:lnTo>
                <a:lnTo>
                  <a:pt x="731" y="499"/>
                </a:lnTo>
                <a:lnTo>
                  <a:pt x="707" y="471"/>
                </a:lnTo>
                <a:lnTo>
                  <a:pt x="678" y="447"/>
                </a:lnTo>
                <a:lnTo>
                  <a:pt x="650" y="427"/>
                </a:lnTo>
                <a:lnTo>
                  <a:pt x="621" y="408"/>
                </a:lnTo>
                <a:lnTo>
                  <a:pt x="587" y="389"/>
                </a:lnTo>
                <a:lnTo>
                  <a:pt x="553" y="379"/>
                </a:lnTo>
                <a:lnTo>
                  <a:pt x="520" y="370"/>
                </a:lnTo>
                <a:lnTo>
                  <a:pt x="481" y="360"/>
                </a:lnTo>
                <a:lnTo>
                  <a:pt x="443" y="360"/>
                </a:lnTo>
                <a:lnTo>
                  <a:pt x="404" y="360"/>
                </a:lnTo>
                <a:lnTo>
                  <a:pt x="366" y="370"/>
                </a:lnTo>
                <a:lnTo>
                  <a:pt x="332" y="379"/>
                </a:lnTo>
                <a:lnTo>
                  <a:pt x="298" y="389"/>
                </a:lnTo>
                <a:lnTo>
                  <a:pt x="265" y="408"/>
                </a:lnTo>
                <a:lnTo>
                  <a:pt x="231" y="427"/>
                </a:lnTo>
                <a:lnTo>
                  <a:pt x="202" y="447"/>
                </a:lnTo>
                <a:lnTo>
                  <a:pt x="178" y="471"/>
                </a:lnTo>
                <a:lnTo>
                  <a:pt x="154" y="499"/>
                </a:lnTo>
                <a:lnTo>
                  <a:pt x="130" y="528"/>
                </a:lnTo>
                <a:lnTo>
                  <a:pt x="111" y="557"/>
                </a:lnTo>
                <a:lnTo>
                  <a:pt x="96" y="591"/>
                </a:lnTo>
                <a:lnTo>
                  <a:pt x="82" y="629"/>
                </a:lnTo>
                <a:lnTo>
                  <a:pt x="72" y="663"/>
                </a:lnTo>
                <a:lnTo>
                  <a:pt x="68" y="701"/>
                </a:lnTo>
                <a:lnTo>
                  <a:pt x="68" y="740"/>
                </a:lnTo>
                <a:lnTo>
                  <a:pt x="164" y="740"/>
                </a:lnTo>
                <a:lnTo>
                  <a:pt x="169" y="802"/>
                </a:lnTo>
                <a:lnTo>
                  <a:pt x="178" y="864"/>
                </a:lnTo>
                <a:lnTo>
                  <a:pt x="193" y="922"/>
                </a:lnTo>
                <a:lnTo>
                  <a:pt x="217" y="980"/>
                </a:lnTo>
                <a:lnTo>
                  <a:pt x="246" y="1032"/>
                </a:lnTo>
                <a:lnTo>
                  <a:pt x="274" y="1085"/>
                </a:lnTo>
                <a:lnTo>
                  <a:pt x="313" y="1133"/>
                </a:lnTo>
                <a:lnTo>
                  <a:pt x="351" y="1176"/>
                </a:lnTo>
                <a:lnTo>
                  <a:pt x="399" y="1215"/>
                </a:lnTo>
                <a:lnTo>
                  <a:pt x="448" y="1253"/>
                </a:lnTo>
                <a:lnTo>
                  <a:pt x="500" y="1282"/>
                </a:lnTo>
                <a:lnTo>
                  <a:pt x="553" y="1306"/>
                </a:lnTo>
                <a:lnTo>
                  <a:pt x="611" y="1330"/>
                </a:lnTo>
                <a:lnTo>
                  <a:pt x="674" y="1344"/>
                </a:lnTo>
                <a:lnTo>
                  <a:pt x="731" y="1354"/>
                </a:lnTo>
                <a:lnTo>
                  <a:pt x="799" y="1354"/>
                </a:lnTo>
                <a:lnTo>
                  <a:pt x="842" y="1354"/>
                </a:lnTo>
                <a:lnTo>
                  <a:pt x="895" y="1349"/>
                </a:lnTo>
                <a:lnTo>
                  <a:pt x="953" y="1335"/>
                </a:lnTo>
                <a:lnTo>
                  <a:pt x="1015" y="1316"/>
                </a:lnTo>
                <a:lnTo>
                  <a:pt x="1078" y="1292"/>
                </a:lnTo>
                <a:lnTo>
                  <a:pt x="1135" y="1258"/>
                </a:lnTo>
                <a:lnTo>
                  <a:pt x="1159" y="1239"/>
                </a:lnTo>
                <a:lnTo>
                  <a:pt x="1184" y="1220"/>
                </a:lnTo>
                <a:lnTo>
                  <a:pt x="1208" y="1196"/>
                </a:lnTo>
                <a:lnTo>
                  <a:pt x="1227" y="1172"/>
                </a:lnTo>
                <a:lnTo>
                  <a:pt x="1159" y="1196"/>
                </a:lnTo>
                <a:lnTo>
                  <a:pt x="1097" y="1210"/>
                </a:lnTo>
                <a:lnTo>
                  <a:pt x="1034" y="1220"/>
                </a:lnTo>
                <a:lnTo>
                  <a:pt x="972" y="1220"/>
                </a:lnTo>
                <a:lnTo>
                  <a:pt x="929" y="1215"/>
                </a:lnTo>
                <a:lnTo>
                  <a:pt x="880" y="1210"/>
                </a:lnTo>
                <a:lnTo>
                  <a:pt x="837" y="1196"/>
                </a:lnTo>
                <a:lnTo>
                  <a:pt x="794" y="1181"/>
                </a:lnTo>
                <a:lnTo>
                  <a:pt x="755" y="1162"/>
                </a:lnTo>
                <a:lnTo>
                  <a:pt x="717" y="1138"/>
                </a:lnTo>
                <a:lnTo>
                  <a:pt x="683" y="1114"/>
                </a:lnTo>
                <a:lnTo>
                  <a:pt x="650" y="1085"/>
                </a:lnTo>
                <a:lnTo>
                  <a:pt x="621" y="1052"/>
                </a:lnTo>
                <a:lnTo>
                  <a:pt x="597" y="1013"/>
                </a:lnTo>
                <a:lnTo>
                  <a:pt x="573" y="980"/>
                </a:lnTo>
                <a:lnTo>
                  <a:pt x="553" y="936"/>
                </a:lnTo>
                <a:lnTo>
                  <a:pt x="539" y="893"/>
                </a:lnTo>
                <a:lnTo>
                  <a:pt x="529" y="850"/>
                </a:lnTo>
                <a:lnTo>
                  <a:pt x="520" y="807"/>
                </a:lnTo>
                <a:lnTo>
                  <a:pt x="520" y="759"/>
                </a:lnTo>
                <a:lnTo>
                  <a:pt x="520" y="749"/>
                </a:lnTo>
                <a:lnTo>
                  <a:pt x="520" y="740"/>
                </a:lnTo>
                <a:lnTo>
                  <a:pt x="678" y="740"/>
                </a:lnTo>
                <a:lnTo>
                  <a:pt x="683" y="778"/>
                </a:lnTo>
                <a:lnTo>
                  <a:pt x="688" y="816"/>
                </a:lnTo>
                <a:lnTo>
                  <a:pt x="698" y="850"/>
                </a:lnTo>
                <a:lnTo>
                  <a:pt x="707" y="888"/>
                </a:lnTo>
                <a:lnTo>
                  <a:pt x="727" y="917"/>
                </a:lnTo>
                <a:lnTo>
                  <a:pt x="746" y="951"/>
                </a:lnTo>
                <a:lnTo>
                  <a:pt x="765" y="980"/>
                </a:lnTo>
                <a:lnTo>
                  <a:pt x="789" y="1008"/>
                </a:lnTo>
                <a:lnTo>
                  <a:pt x="818" y="1032"/>
                </a:lnTo>
                <a:lnTo>
                  <a:pt x="847" y="1052"/>
                </a:lnTo>
                <a:lnTo>
                  <a:pt x="876" y="1071"/>
                </a:lnTo>
                <a:lnTo>
                  <a:pt x="909" y="1090"/>
                </a:lnTo>
                <a:lnTo>
                  <a:pt x="943" y="1100"/>
                </a:lnTo>
                <a:lnTo>
                  <a:pt x="977" y="1109"/>
                </a:lnTo>
                <a:lnTo>
                  <a:pt x="1015" y="1114"/>
                </a:lnTo>
                <a:lnTo>
                  <a:pt x="1054" y="1119"/>
                </a:lnTo>
                <a:lnTo>
                  <a:pt x="1092" y="1114"/>
                </a:lnTo>
                <a:lnTo>
                  <a:pt x="1131" y="1109"/>
                </a:lnTo>
                <a:lnTo>
                  <a:pt x="1164" y="1100"/>
                </a:lnTo>
                <a:lnTo>
                  <a:pt x="1198" y="1090"/>
                </a:lnTo>
                <a:lnTo>
                  <a:pt x="1232" y="1071"/>
                </a:lnTo>
                <a:lnTo>
                  <a:pt x="1265" y="1052"/>
                </a:lnTo>
                <a:lnTo>
                  <a:pt x="1294" y="1032"/>
                </a:lnTo>
                <a:lnTo>
                  <a:pt x="1318" y="1008"/>
                </a:lnTo>
                <a:lnTo>
                  <a:pt x="1342" y="980"/>
                </a:lnTo>
                <a:lnTo>
                  <a:pt x="1366" y="951"/>
                </a:lnTo>
                <a:lnTo>
                  <a:pt x="1386" y="917"/>
                </a:lnTo>
                <a:lnTo>
                  <a:pt x="1400" y="888"/>
                </a:lnTo>
                <a:lnTo>
                  <a:pt x="1414" y="850"/>
                </a:lnTo>
                <a:lnTo>
                  <a:pt x="1424" y="816"/>
                </a:lnTo>
                <a:lnTo>
                  <a:pt x="1429" y="778"/>
                </a:lnTo>
                <a:lnTo>
                  <a:pt x="1429" y="740"/>
                </a:lnTo>
                <a:lnTo>
                  <a:pt x="1318" y="740"/>
                </a:lnTo>
                <a:lnTo>
                  <a:pt x="1318" y="682"/>
                </a:lnTo>
                <a:lnTo>
                  <a:pt x="1309" y="624"/>
                </a:lnTo>
                <a:lnTo>
                  <a:pt x="1299" y="571"/>
                </a:lnTo>
                <a:lnTo>
                  <a:pt x="1285" y="523"/>
                </a:lnTo>
                <a:lnTo>
                  <a:pt x="1265" y="475"/>
                </a:lnTo>
                <a:lnTo>
                  <a:pt x="1241" y="432"/>
                </a:lnTo>
                <a:lnTo>
                  <a:pt x="1217" y="389"/>
                </a:lnTo>
                <a:lnTo>
                  <a:pt x="1188" y="351"/>
                </a:lnTo>
                <a:lnTo>
                  <a:pt x="1159" y="312"/>
                </a:lnTo>
                <a:lnTo>
                  <a:pt x="1131" y="279"/>
                </a:lnTo>
                <a:lnTo>
                  <a:pt x="1097" y="250"/>
                </a:lnTo>
                <a:lnTo>
                  <a:pt x="1063" y="221"/>
                </a:lnTo>
                <a:lnTo>
                  <a:pt x="1030" y="192"/>
                </a:lnTo>
                <a:lnTo>
                  <a:pt x="996" y="173"/>
                </a:lnTo>
                <a:lnTo>
                  <a:pt x="957" y="154"/>
                </a:lnTo>
                <a:lnTo>
                  <a:pt x="924" y="135"/>
                </a:lnTo>
                <a:lnTo>
                  <a:pt x="880" y="120"/>
                </a:lnTo>
                <a:lnTo>
                  <a:pt x="818" y="106"/>
                </a:lnTo>
                <a:lnTo>
                  <a:pt x="746" y="101"/>
                </a:lnTo>
                <a:lnTo>
                  <a:pt x="664" y="96"/>
                </a:lnTo>
                <a:lnTo>
                  <a:pt x="582" y="101"/>
                </a:lnTo>
                <a:lnTo>
                  <a:pt x="505" y="115"/>
                </a:lnTo>
                <a:lnTo>
                  <a:pt x="472" y="125"/>
                </a:lnTo>
                <a:lnTo>
                  <a:pt x="438" y="135"/>
                </a:lnTo>
                <a:lnTo>
                  <a:pt x="404" y="149"/>
                </a:lnTo>
                <a:lnTo>
                  <a:pt x="380" y="163"/>
                </a:lnTo>
                <a:lnTo>
                  <a:pt x="428" y="154"/>
                </a:lnTo>
                <a:lnTo>
                  <a:pt x="491" y="144"/>
                </a:lnTo>
                <a:lnTo>
                  <a:pt x="568" y="144"/>
                </a:lnTo>
                <a:lnTo>
                  <a:pt x="650" y="144"/>
                </a:lnTo>
                <a:lnTo>
                  <a:pt x="736" y="159"/>
                </a:lnTo>
                <a:lnTo>
                  <a:pt x="818" y="178"/>
                </a:lnTo>
                <a:lnTo>
                  <a:pt x="856" y="187"/>
                </a:lnTo>
                <a:lnTo>
                  <a:pt x="890" y="202"/>
                </a:lnTo>
                <a:lnTo>
                  <a:pt x="924" y="221"/>
                </a:lnTo>
                <a:lnTo>
                  <a:pt x="957" y="240"/>
                </a:lnTo>
                <a:lnTo>
                  <a:pt x="1010" y="283"/>
                </a:lnTo>
                <a:lnTo>
                  <a:pt x="1058" y="336"/>
                </a:lnTo>
                <a:lnTo>
                  <a:pt x="1102" y="394"/>
                </a:lnTo>
                <a:lnTo>
                  <a:pt x="1140" y="456"/>
                </a:lnTo>
                <a:lnTo>
                  <a:pt x="1174" y="519"/>
                </a:lnTo>
                <a:lnTo>
                  <a:pt x="1198" y="586"/>
                </a:lnTo>
                <a:lnTo>
                  <a:pt x="1208" y="619"/>
                </a:lnTo>
                <a:lnTo>
                  <a:pt x="1217" y="653"/>
                </a:lnTo>
                <a:lnTo>
                  <a:pt x="1222" y="687"/>
                </a:lnTo>
                <a:lnTo>
                  <a:pt x="1222" y="720"/>
                </a:lnTo>
                <a:lnTo>
                  <a:pt x="1222" y="730"/>
                </a:lnTo>
                <a:lnTo>
                  <a:pt x="1222" y="740"/>
                </a:lnTo>
                <a:lnTo>
                  <a:pt x="1087" y="740"/>
                </a:lnTo>
                <a:lnTo>
                  <a:pt x="1087" y="701"/>
                </a:lnTo>
                <a:lnTo>
                  <a:pt x="1083" y="663"/>
                </a:lnTo>
                <a:lnTo>
                  <a:pt x="1073" y="624"/>
                </a:lnTo>
                <a:lnTo>
                  <a:pt x="1063" y="586"/>
                </a:lnTo>
                <a:lnTo>
                  <a:pt x="1049" y="552"/>
                </a:lnTo>
                <a:lnTo>
                  <a:pt x="1030" y="519"/>
                </a:lnTo>
                <a:lnTo>
                  <a:pt x="1015" y="485"/>
                </a:lnTo>
                <a:lnTo>
                  <a:pt x="991" y="451"/>
                </a:lnTo>
                <a:lnTo>
                  <a:pt x="943" y="394"/>
                </a:lnTo>
                <a:lnTo>
                  <a:pt x="890" y="346"/>
                </a:lnTo>
                <a:lnTo>
                  <a:pt x="828" y="298"/>
                </a:lnTo>
                <a:lnTo>
                  <a:pt x="765" y="264"/>
                </a:lnTo>
                <a:lnTo>
                  <a:pt x="727" y="250"/>
                </a:lnTo>
                <a:lnTo>
                  <a:pt x="678" y="235"/>
                </a:lnTo>
                <a:lnTo>
                  <a:pt x="616" y="226"/>
                </a:lnTo>
                <a:lnTo>
                  <a:pt x="549" y="226"/>
                </a:lnTo>
                <a:lnTo>
                  <a:pt x="515" y="226"/>
                </a:lnTo>
                <a:lnTo>
                  <a:pt x="481" y="231"/>
                </a:lnTo>
                <a:lnTo>
                  <a:pt x="443" y="240"/>
                </a:lnTo>
                <a:lnTo>
                  <a:pt x="404" y="250"/>
                </a:lnTo>
                <a:lnTo>
                  <a:pt x="366" y="264"/>
                </a:lnTo>
                <a:lnTo>
                  <a:pt x="327" y="283"/>
                </a:lnTo>
                <a:lnTo>
                  <a:pt x="294" y="307"/>
                </a:lnTo>
                <a:lnTo>
                  <a:pt x="255" y="331"/>
                </a:lnTo>
                <a:lnTo>
                  <a:pt x="308" y="317"/>
                </a:lnTo>
                <a:lnTo>
                  <a:pt x="361" y="307"/>
                </a:lnTo>
                <a:lnTo>
                  <a:pt x="414" y="298"/>
                </a:lnTo>
                <a:lnTo>
                  <a:pt x="472" y="293"/>
                </a:lnTo>
                <a:lnTo>
                  <a:pt x="534" y="298"/>
                </a:lnTo>
                <a:lnTo>
                  <a:pt x="592" y="303"/>
                </a:lnTo>
                <a:lnTo>
                  <a:pt x="621" y="312"/>
                </a:lnTo>
                <a:lnTo>
                  <a:pt x="650" y="322"/>
                </a:lnTo>
                <a:lnTo>
                  <a:pt x="678" y="331"/>
                </a:lnTo>
                <a:lnTo>
                  <a:pt x="703" y="346"/>
                </a:lnTo>
                <a:lnTo>
                  <a:pt x="755" y="379"/>
                </a:lnTo>
                <a:lnTo>
                  <a:pt x="799" y="418"/>
                </a:lnTo>
                <a:lnTo>
                  <a:pt x="842" y="461"/>
                </a:lnTo>
                <a:lnTo>
                  <a:pt x="876" y="509"/>
                </a:lnTo>
                <a:lnTo>
                  <a:pt x="905" y="557"/>
                </a:lnTo>
                <a:lnTo>
                  <a:pt x="929" y="610"/>
                </a:lnTo>
                <a:lnTo>
                  <a:pt x="943" y="663"/>
                </a:lnTo>
                <a:lnTo>
                  <a:pt x="948" y="720"/>
                </a:lnTo>
                <a:lnTo>
                  <a:pt x="948" y="730"/>
                </a:lnTo>
                <a:lnTo>
                  <a:pt x="948" y="740"/>
                </a:lnTo>
                <a:lnTo>
                  <a:pt x="818" y="740"/>
                </a:lnTo>
                <a:close/>
              </a:path>
            </a:pathLst>
          </a:custGeom>
          <a:solidFill>
            <a:srgbClr val="FFFFFF"/>
          </a:solidFill>
          <a:ln w="9525">
            <a:noFill/>
            <a:round/>
            <a:headEnd/>
            <a:tailEnd/>
          </a:ln>
        </p:spPr>
        <p:txBody>
          <a:bodyPr/>
          <a:lstStyle/>
          <a:p>
            <a:pPr>
              <a:defRPr/>
            </a:pPr>
            <a:endParaRPr lang="es-AR" kern="0" dirty="0">
              <a:solidFill>
                <a:sysClr val="windowText" lastClr="000000"/>
              </a:solidFill>
              <a:latin typeface="Calibri"/>
            </a:endParaRPr>
          </a:p>
        </p:txBody>
      </p:sp>
      <p:sp>
        <p:nvSpPr>
          <p:cNvPr id="2" name="CuadroTexto 1">
            <a:extLst>
              <a:ext uri="{FF2B5EF4-FFF2-40B4-BE49-F238E27FC236}">
                <a16:creationId xmlns:a16="http://schemas.microsoft.com/office/drawing/2014/main" id="{9A7FD990-04DB-E945-996C-F1D8E6AA1022}"/>
              </a:ext>
            </a:extLst>
          </p:cNvPr>
          <p:cNvSpPr txBox="1"/>
          <p:nvPr/>
        </p:nvSpPr>
        <p:spPr>
          <a:xfrm>
            <a:off x="180748" y="528439"/>
            <a:ext cx="806631" cy="461665"/>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defPPr>
              <a:defRPr lang="es-AR"/>
            </a:defPPr>
            <a:lvl1pPr>
              <a:defRPr sz="2400" b="1">
                <a:ln/>
                <a:solidFill>
                  <a:schemeClr val="accent3"/>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AR" dirty="0"/>
              <a:t>2009</a:t>
            </a:r>
          </a:p>
        </p:txBody>
      </p:sp>
      <p:pic>
        <p:nvPicPr>
          <p:cNvPr id="4" name="Imagen 3">
            <a:extLst>
              <a:ext uri="{FF2B5EF4-FFF2-40B4-BE49-F238E27FC236}">
                <a16:creationId xmlns:a16="http://schemas.microsoft.com/office/drawing/2014/main" id="{36A697C9-B173-A549-2A5C-67191D68C706}"/>
              </a:ext>
            </a:extLst>
          </p:cNvPr>
          <p:cNvPicPr>
            <a:picLocks noChangeAspect="1"/>
          </p:cNvPicPr>
          <p:nvPr/>
        </p:nvPicPr>
        <p:blipFill>
          <a:blip r:embed="rId6"/>
          <a:stretch>
            <a:fillRect/>
          </a:stretch>
        </p:blipFill>
        <p:spPr>
          <a:xfrm>
            <a:off x="0" y="-4451"/>
            <a:ext cx="12192000" cy="39052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8F37790D-FD7D-DBC5-BAB5-5F16A9B59CF0}"/>
              </a:ext>
            </a:extLst>
          </p:cNvPr>
          <p:cNvGraphicFramePr>
            <a:graphicFrameLocks noGrp="1"/>
          </p:cNvGraphicFramePr>
          <p:nvPr>
            <p:extLst>
              <p:ext uri="{D42A27DB-BD31-4B8C-83A1-F6EECF244321}">
                <p14:modId xmlns:p14="http://schemas.microsoft.com/office/powerpoint/2010/main" val="153770123"/>
              </p:ext>
            </p:extLst>
          </p:nvPr>
        </p:nvGraphicFramePr>
        <p:xfrm>
          <a:off x="8307096" y="0"/>
          <a:ext cx="3884904" cy="800100"/>
        </p:xfrm>
        <a:graphic>
          <a:graphicData uri="http://schemas.openxmlformats.org/drawingml/2006/table">
            <a:tbl>
              <a:tblPr/>
              <a:tblGrid>
                <a:gridCol w="3884904">
                  <a:extLst>
                    <a:ext uri="{9D8B030D-6E8A-4147-A177-3AD203B41FA5}">
                      <a16:colId xmlns:a16="http://schemas.microsoft.com/office/drawing/2014/main" val="3471709903"/>
                    </a:ext>
                  </a:extLst>
                </a:gridCol>
              </a:tblGrid>
              <a:tr h="200025">
                <a:tc>
                  <a:txBody>
                    <a:bodyPr/>
                    <a:lstStyle/>
                    <a:p>
                      <a:pPr algn="l" fontAlgn="b"/>
                      <a:r>
                        <a:rPr lang="es-AR" sz="1200" b="0" i="0" u="none" strike="noStrike">
                          <a:solidFill>
                            <a:srgbClr val="000000"/>
                          </a:solidFill>
                          <a:effectLst/>
                          <a:latin typeface="Calibri" panose="020F0502020204030204" pitchFamily="34" charset="0"/>
                        </a:rPr>
                        <a:t>En un sistema económico:</a:t>
                      </a:r>
                    </a:p>
                  </a:txBody>
                  <a:tcPr marL="0" marR="0" marT="0" marB="0" anchor="b">
                    <a:lnL>
                      <a:noFill/>
                    </a:lnL>
                    <a:lnR>
                      <a:noFill/>
                    </a:lnR>
                    <a:lnT>
                      <a:noFill/>
                    </a:lnT>
                    <a:lnB>
                      <a:noFill/>
                    </a:lnB>
                  </a:tcPr>
                </a:tc>
                <a:extLst>
                  <a:ext uri="{0D108BD9-81ED-4DB2-BD59-A6C34878D82A}">
                    <a16:rowId xmlns:a16="http://schemas.microsoft.com/office/drawing/2014/main" val="744066335"/>
                  </a:ext>
                </a:extLst>
              </a:tr>
              <a:tr h="200025">
                <a:tc>
                  <a:txBody>
                    <a:bodyPr/>
                    <a:lstStyle/>
                    <a:p>
                      <a:pPr algn="l" fontAlgn="b"/>
                      <a:r>
                        <a:rPr lang="es-AR" sz="1100" b="0" i="0" u="none" strike="noStrike" dirty="0">
                          <a:solidFill>
                            <a:srgbClr val="000000"/>
                          </a:solidFill>
                          <a:effectLst/>
                          <a:latin typeface="Calibri" panose="020F0502020204030204" pitchFamily="34" charset="0"/>
                        </a:rPr>
                        <a:t>Todos los </a:t>
                      </a:r>
                      <a:r>
                        <a:rPr lang="es-AR" sz="1100" b="1" i="0" u="none" strike="noStrike" dirty="0">
                          <a:solidFill>
                            <a:srgbClr val="4F81BD"/>
                          </a:solidFill>
                          <a:effectLst/>
                          <a:latin typeface="Calibri" panose="020F0502020204030204" pitchFamily="34" charset="0"/>
                        </a:rPr>
                        <a:t>Ingreso</a:t>
                      </a:r>
                      <a:r>
                        <a:rPr lang="es-AR" sz="1100" b="0" i="0" u="none" strike="noStrike" dirty="0">
                          <a:solidFill>
                            <a:srgbClr val="000000"/>
                          </a:solidFill>
                          <a:effectLst/>
                          <a:latin typeface="Calibri" panose="020F0502020204030204" pitchFamily="34" charset="0"/>
                        </a:rPr>
                        <a:t> son distribuidos entre los</a:t>
                      </a:r>
                      <a:r>
                        <a:rPr lang="es-AR" sz="1100" b="0" i="0" u="none" strike="noStrike" dirty="0">
                          <a:solidFill>
                            <a:srgbClr val="F79646"/>
                          </a:solidFill>
                          <a:effectLst/>
                          <a:latin typeface="Calibri" panose="020F0502020204030204" pitchFamily="34" charset="0"/>
                        </a:rPr>
                        <a:t> </a:t>
                      </a:r>
                      <a:r>
                        <a:rPr lang="es-AR" sz="1100" b="1" i="0" u="none" strike="noStrike" dirty="0">
                          <a:solidFill>
                            <a:srgbClr val="E26B0A"/>
                          </a:solidFill>
                          <a:effectLst/>
                          <a:latin typeface="Calibri" panose="020F0502020204030204" pitchFamily="34" charset="0"/>
                        </a:rPr>
                        <a:t>Agentes Económicos</a:t>
                      </a:r>
                      <a:endParaRPr lang="es-AR"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508968667"/>
                  </a:ext>
                </a:extLst>
              </a:tr>
              <a:tr h="200025">
                <a:tc>
                  <a:txBody>
                    <a:bodyPr/>
                    <a:lstStyle/>
                    <a:p>
                      <a:pPr algn="l" fontAlgn="b"/>
                      <a:r>
                        <a:rPr lang="es-AR" sz="1100" b="0" i="0" u="none" strike="noStrike">
                          <a:solidFill>
                            <a:srgbClr val="000000"/>
                          </a:solidFill>
                          <a:effectLst/>
                          <a:latin typeface="Calibri" panose="020F0502020204030204" pitchFamily="34" charset="0"/>
                        </a:rPr>
                        <a:t>Todo </a:t>
                      </a:r>
                      <a:r>
                        <a:rPr lang="es-AR" sz="1100" b="1" i="0" u="none" strike="noStrike">
                          <a:solidFill>
                            <a:srgbClr val="C0504D"/>
                          </a:solidFill>
                          <a:effectLst/>
                          <a:latin typeface="Calibri" panose="020F0502020204030204" pitchFamily="34" charset="0"/>
                        </a:rPr>
                        <a:t>Valor Agregado</a:t>
                      </a:r>
                      <a:r>
                        <a:rPr lang="es-AR" sz="1100" b="0" i="0" u="none" strike="noStrike">
                          <a:solidFill>
                            <a:srgbClr val="000000"/>
                          </a:solidFill>
                          <a:effectLst/>
                          <a:latin typeface="Calibri" panose="020F0502020204030204" pitchFamily="34" charset="0"/>
                        </a:rPr>
                        <a:t> es </a:t>
                      </a:r>
                      <a:r>
                        <a:rPr lang="es-AR" sz="1100" b="1" i="0" u="none" strike="noStrike">
                          <a:solidFill>
                            <a:srgbClr val="0070C0"/>
                          </a:solidFill>
                          <a:effectLst/>
                          <a:latin typeface="Calibri" panose="020F0502020204030204" pitchFamily="34" charset="0"/>
                        </a:rPr>
                        <a:t>Ingreso</a:t>
                      </a:r>
                      <a:endParaRPr lang="es-AR"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5815603"/>
                  </a:ext>
                </a:extLst>
              </a:tr>
              <a:tr h="200025">
                <a:tc>
                  <a:txBody>
                    <a:bodyPr/>
                    <a:lstStyle/>
                    <a:p>
                      <a:pPr algn="l" fontAlgn="b"/>
                      <a:r>
                        <a:rPr lang="es-AR" sz="1100" b="0" i="0" u="none" strike="noStrike" dirty="0">
                          <a:solidFill>
                            <a:srgbClr val="000000"/>
                          </a:solidFill>
                          <a:effectLst/>
                          <a:latin typeface="Calibri" panose="020F0502020204030204" pitchFamily="34" charset="0"/>
                        </a:rPr>
                        <a:t>Todo </a:t>
                      </a:r>
                      <a:r>
                        <a:rPr lang="es-AR" sz="1100" b="1" i="0" u="none" strike="noStrike" dirty="0">
                          <a:solidFill>
                            <a:srgbClr val="C0504D"/>
                          </a:solidFill>
                          <a:effectLst/>
                          <a:latin typeface="Calibri" panose="020F0502020204030204" pitchFamily="34" charset="0"/>
                        </a:rPr>
                        <a:t>Valor Agregado</a:t>
                      </a:r>
                      <a:r>
                        <a:rPr lang="es-AR" sz="1100" b="0" i="0" u="none" strike="noStrike" dirty="0">
                          <a:solidFill>
                            <a:srgbClr val="C0504D"/>
                          </a:solidFill>
                          <a:effectLst/>
                          <a:latin typeface="Calibri" panose="020F0502020204030204" pitchFamily="34" charset="0"/>
                        </a:rPr>
                        <a:t> </a:t>
                      </a:r>
                      <a:r>
                        <a:rPr lang="es-AR" sz="1100" b="0" i="0" u="none" strike="noStrike" dirty="0">
                          <a:solidFill>
                            <a:srgbClr val="000000"/>
                          </a:solidFill>
                          <a:effectLst/>
                          <a:latin typeface="Calibri" panose="020F0502020204030204" pitchFamily="34" charset="0"/>
                        </a:rPr>
                        <a:t>es distribuido entre los</a:t>
                      </a:r>
                      <a:r>
                        <a:rPr lang="es-AR" sz="1100" b="0" i="0" u="none" strike="noStrike" dirty="0">
                          <a:solidFill>
                            <a:srgbClr val="F79646"/>
                          </a:solidFill>
                          <a:effectLst/>
                          <a:latin typeface="Calibri" panose="020F0502020204030204" pitchFamily="34" charset="0"/>
                        </a:rPr>
                        <a:t> </a:t>
                      </a:r>
                      <a:r>
                        <a:rPr lang="es-AR" sz="1100" b="1" i="0" u="none" strike="noStrike" dirty="0">
                          <a:solidFill>
                            <a:srgbClr val="F79646"/>
                          </a:solidFill>
                          <a:effectLst/>
                          <a:latin typeface="Calibri" panose="020F0502020204030204" pitchFamily="34" charset="0"/>
                        </a:rPr>
                        <a:t>Agentes Económicos</a:t>
                      </a:r>
                      <a:endParaRPr lang="es-AR" sz="1100" b="0"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082375765"/>
                  </a:ext>
                </a:extLst>
              </a:tr>
            </a:tbl>
          </a:graphicData>
        </a:graphic>
      </p:graphicFrame>
      <p:pic>
        <p:nvPicPr>
          <p:cNvPr id="2" name="Imagen 1">
            <a:extLst>
              <a:ext uri="{FF2B5EF4-FFF2-40B4-BE49-F238E27FC236}">
                <a16:creationId xmlns:a16="http://schemas.microsoft.com/office/drawing/2014/main" id="{C2E2A2CD-A9CF-8D62-313D-D84DEC7A78E6}"/>
              </a:ext>
            </a:extLst>
          </p:cNvPr>
          <p:cNvPicPr>
            <a:picLocks noChangeAspect="1"/>
          </p:cNvPicPr>
          <p:nvPr/>
        </p:nvPicPr>
        <p:blipFill>
          <a:blip r:embed="rId3"/>
          <a:stretch>
            <a:fillRect/>
          </a:stretch>
        </p:blipFill>
        <p:spPr>
          <a:xfrm>
            <a:off x="1846367" y="547534"/>
            <a:ext cx="8499265" cy="6408000"/>
          </a:xfrm>
          <a:prstGeom prst="rect">
            <a:avLst/>
          </a:prstGeom>
        </p:spPr>
      </p:pic>
      <p:sp>
        <p:nvSpPr>
          <p:cNvPr id="3" name="CuadroTexto 2">
            <a:extLst>
              <a:ext uri="{FF2B5EF4-FFF2-40B4-BE49-F238E27FC236}">
                <a16:creationId xmlns:a16="http://schemas.microsoft.com/office/drawing/2014/main" id="{49041F47-E7F9-9AAA-25C0-C4A2BAB851D9}"/>
              </a:ext>
            </a:extLst>
          </p:cNvPr>
          <p:cNvSpPr txBox="1"/>
          <p:nvPr/>
        </p:nvSpPr>
        <p:spPr>
          <a:xfrm>
            <a:off x="513103" y="169217"/>
            <a:ext cx="1523174" cy="461665"/>
          </a:xfrm>
          <a:prstGeom prst="rect">
            <a:avLst/>
          </a:prstGeom>
          <a:ln/>
        </p:spPr>
        <p:style>
          <a:lnRef idx="2">
            <a:schemeClr val="accent6"/>
          </a:lnRef>
          <a:fillRef idx="1">
            <a:schemeClr val="lt1"/>
          </a:fillRef>
          <a:effectRef idx="0">
            <a:schemeClr val="accent6"/>
          </a:effectRef>
          <a:fontRef idx="minor">
            <a:schemeClr val="dk1"/>
          </a:fontRef>
        </p:style>
        <p:txBody>
          <a:bodyPr wrap="none" rtlCol="0">
            <a:spAutoFit/>
          </a:bodyPr>
          <a:lstStyle>
            <a:defPPr>
              <a:defRPr lang="es-AR"/>
            </a:defPPr>
            <a:lvl1pPr>
              <a:defRPr sz="2400" b="1">
                <a:ln/>
                <a:solidFill>
                  <a:schemeClr val="accent3"/>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AR" dirty="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rPr>
              <a:t>2011-2013</a:t>
            </a:r>
          </a:p>
        </p:txBody>
      </p:sp>
      <p:pic>
        <p:nvPicPr>
          <p:cNvPr id="5" name="Imagen 4">
            <a:extLst>
              <a:ext uri="{FF2B5EF4-FFF2-40B4-BE49-F238E27FC236}">
                <a16:creationId xmlns:a16="http://schemas.microsoft.com/office/drawing/2014/main" id="{6650DC6E-B774-A1E3-9890-452FD53A9D0F}"/>
              </a:ext>
            </a:extLst>
          </p:cNvPr>
          <p:cNvPicPr>
            <a:picLocks noChangeAspect="1"/>
          </p:cNvPicPr>
          <p:nvPr/>
        </p:nvPicPr>
        <p:blipFill>
          <a:blip r:embed="rId4"/>
          <a:stretch>
            <a:fillRect/>
          </a:stretch>
        </p:blipFill>
        <p:spPr>
          <a:xfrm>
            <a:off x="0" y="0"/>
            <a:ext cx="396551" cy="6858000"/>
          </a:xfrm>
          <a:prstGeom prst="rect">
            <a:avLst/>
          </a:prstGeom>
        </p:spPr>
      </p:pic>
      <p:sp>
        <p:nvSpPr>
          <p:cNvPr id="8" name="CuadroTexto 7">
            <a:extLst>
              <a:ext uri="{FF2B5EF4-FFF2-40B4-BE49-F238E27FC236}">
                <a16:creationId xmlns:a16="http://schemas.microsoft.com/office/drawing/2014/main" id="{8429C0B7-490E-8577-BC36-13F5B7D87FBE}"/>
              </a:ext>
            </a:extLst>
          </p:cNvPr>
          <p:cNvSpPr txBox="1"/>
          <p:nvPr/>
        </p:nvSpPr>
        <p:spPr>
          <a:xfrm>
            <a:off x="396551" y="4840106"/>
            <a:ext cx="3429861" cy="1231106"/>
          </a:xfrm>
          <a:prstGeom prst="rect">
            <a:avLst/>
          </a:prstGeom>
          <a:noFill/>
        </p:spPr>
        <p:txBody>
          <a:bodyPr wrap="square">
            <a:spAutoFit/>
          </a:bodyPr>
          <a:lstStyle/>
          <a:p>
            <a:pPr algn="ctr">
              <a:spcBef>
                <a:spcPts val="600"/>
              </a:spcBef>
              <a:spcAft>
                <a:spcPts val="600"/>
              </a:spcAft>
            </a:pPr>
            <a:r>
              <a:rPr lang="es-ES" sz="1800" b="1" dirty="0">
                <a:effectLst/>
                <a:latin typeface="Times New Roman" panose="02020603050405020304" pitchFamily="18" charset="0"/>
                <a:ea typeface="Times New Roman" panose="02020603050405020304" pitchFamily="18" charset="0"/>
              </a:rPr>
              <a:t>Problemas </a:t>
            </a:r>
            <a:r>
              <a:rPr lang="es-ES" sz="1800" b="1">
                <a:effectLst/>
                <a:latin typeface="Times New Roman" panose="02020603050405020304" pitchFamily="18" charset="0"/>
                <a:ea typeface="Times New Roman" panose="02020603050405020304" pitchFamily="18" charset="0"/>
              </a:rPr>
              <a:t>y Oportunidades</a:t>
            </a:r>
            <a:endParaRPr lang="es-ES" sz="1800" b="1" dirty="0">
              <a:effectLst/>
              <a:latin typeface="Times New Roman" panose="02020603050405020304" pitchFamily="18" charset="0"/>
              <a:ea typeface="Times New Roman" panose="02020603050405020304" pitchFamily="18" charset="0"/>
            </a:endParaRPr>
          </a:p>
          <a:p>
            <a:pPr algn="ctr">
              <a:spcBef>
                <a:spcPts val="600"/>
              </a:spcBef>
              <a:spcAft>
                <a:spcPts val="600"/>
              </a:spcAft>
            </a:pPr>
            <a:r>
              <a:rPr lang="es-ES" sz="1800" b="1" dirty="0">
                <a:effectLst/>
                <a:latin typeface="Times New Roman" panose="02020603050405020304" pitchFamily="18" charset="0"/>
                <a:ea typeface="Times New Roman" panose="02020603050405020304" pitchFamily="18" charset="0"/>
              </a:rPr>
              <a:t> para el </a:t>
            </a:r>
          </a:p>
          <a:p>
            <a:pPr algn="ctr">
              <a:spcBef>
                <a:spcPts val="600"/>
              </a:spcBef>
              <a:spcAft>
                <a:spcPts val="600"/>
              </a:spcAft>
            </a:pPr>
            <a:r>
              <a:rPr lang="es-ES" sz="1800" b="1" dirty="0">
                <a:effectLst/>
                <a:latin typeface="Times New Roman" panose="02020603050405020304" pitchFamily="18" charset="0"/>
                <a:ea typeface="Times New Roman" panose="02020603050405020304" pitchFamily="18" charset="0"/>
              </a:rPr>
              <a:t>Desarrollo Socioeconómico</a:t>
            </a:r>
            <a:endParaRPr lang="es-AR" sz="2000" dirty="0">
              <a:effectLst/>
              <a:latin typeface="Times New Roman" panose="02020603050405020304" pitchFamily="18" charset="0"/>
              <a:ea typeface="Times New Roman" panose="02020603050405020304" pitchFamily="18" charset="0"/>
            </a:endParaRPr>
          </a:p>
        </p:txBody>
      </p:sp>
      <p:sp>
        <p:nvSpPr>
          <p:cNvPr id="10" name="CuadroTexto 9">
            <a:extLst>
              <a:ext uri="{FF2B5EF4-FFF2-40B4-BE49-F238E27FC236}">
                <a16:creationId xmlns:a16="http://schemas.microsoft.com/office/drawing/2014/main" id="{581C8D90-FC91-E6A2-FCD2-42372FEDC11E}"/>
              </a:ext>
            </a:extLst>
          </p:cNvPr>
          <p:cNvSpPr txBox="1"/>
          <p:nvPr/>
        </p:nvSpPr>
        <p:spPr>
          <a:xfrm>
            <a:off x="396551" y="703712"/>
            <a:ext cx="2613935" cy="307777"/>
          </a:xfrm>
          <a:prstGeom prst="rect">
            <a:avLst/>
          </a:prstGeom>
          <a:noFill/>
        </p:spPr>
        <p:txBody>
          <a:bodyPr wrap="square">
            <a:spAutoFit/>
          </a:bodyPr>
          <a:lstStyle>
            <a:defPPr>
              <a:defRPr lang="es-AR"/>
            </a:defPPr>
            <a:lvl1pPr>
              <a:defRPr i="1">
                <a:solidFill>
                  <a:schemeClr val="bg1">
                    <a:lumMod val="65000"/>
                  </a:schemeClr>
                </a:solidFill>
              </a:defRPr>
            </a:lvl1pPr>
          </a:lstStyle>
          <a:p>
            <a:r>
              <a:rPr lang="es-AR" sz="1400" dirty="0"/>
              <a:t>Francisco </a:t>
            </a:r>
            <a:r>
              <a:rPr lang="es-AR" sz="1400" dirty="0" err="1"/>
              <a:t>Delich</a:t>
            </a:r>
            <a:r>
              <a:rPr lang="es-AR" sz="1400" dirty="0"/>
              <a:t> -  García Casella</a:t>
            </a:r>
          </a:p>
        </p:txBody>
      </p:sp>
      <p:sp>
        <p:nvSpPr>
          <p:cNvPr id="11" name="CuadroTexto 10">
            <a:extLst>
              <a:ext uri="{FF2B5EF4-FFF2-40B4-BE49-F238E27FC236}">
                <a16:creationId xmlns:a16="http://schemas.microsoft.com/office/drawing/2014/main" id="{024A41DA-E5A1-EA46-BF94-F7FC7A15FC61}"/>
              </a:ext>
            </a:extLst>
          </p:cNvPr>
          <p:cNvSpPr txBox="1"/>
          <p:nvPr/>
        </p:nvSpPr>
        <p:spPr>
          <a:xfrm>
            <a:off x="9181512" y="1347634"/>
            <a:ext cx="3010487" cy="307777"/>
          </a:xfrm>
          <a:prstGeom prst="rect">
            <a:avLst/>
          </a:prstGeom>
          <a:noFill/>
        </p:spPr>
        <p:txBody>
          <a:bodyPr wrap="square">
            <a:spAutoFit/>
          </a:bodyPr>
          <a:lstStyle>
            <a:defPPr>
              <a:defRPr lang="es-AR"/>
            </a:defPPr>
            <a:lvl1pPr>
              <a:defRPr i="1">
                <a:solidFill>
                  <a:schemeClr val="bg1">
                    <a:lumMod val="65000"/>
                  </a:schemeClr>
                </a:solidFill>
              </a:defRPr>
            </a:lvl1pPr>
          </a:lstStyle>
          <a:p>
            <a:r>
              <a:rPr lang="es-AR" sz="1400" dirty="0"/>
              <a:t>Keynes-</a:t>
            </a:r>
            <a:r>
              <a:rPr lang="es-AR" sz="1400" dirty="0" err="1"/>
              <a:t>Kalecky</a:t>
            </a:r>
            <a:r>
              <a:rPr lang="es-AR" sz="1400" dirty="0"/>
              <a:t>-Schumpeter-Freeman</a:t>
            </a:r>
          </a:p>
        </p:txBody>
      </p:sp>
    </p:spTree>
    <p:extLst>
      <p:ext uri="{BB962C8B-B14F-4D97-AF65-F5344CB8AC3E}">
        <p14:creationId xmlns:p14="http://schemas.microsoft.com/office/powerpoint/2010/main" val="1273479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0EA120-2414-C523-E9B5-18213A4F068E}"/>
              </a:ext>
            </a:extLst>
          </p:cNvPr>
          <p:cNvSpPr>
            <a:spLocks noGrp="1"/>
          </p:cNvSpPr>
          <p:nvPr>
            <p:ph type="title"/>
          </p:nvPr>
        </p:nvSpPr>
        <p:spPr>
          <a:xfrm>
            <a:off x="309489" y="369867"/>
            <a:ext cx="11044311" cy="1325563"/>
          </a:xfrm>
        </p:spPr>
        <p:txBody>
          <a:bodyPr>
            <a:normAutofit/>
          </a:bodyPr>
          <a:lstStyle/>
          <a:p>
            <a:r>
              <a:rPr lang="es-AR" sz="3600" b="1" dirty="0">
                <a:effectLst/>
                <a:latin typeface="Times New Roman" panose="02020603050405020304" pitchFamily="18" charset="0"/>
                <a:ea typeface="Times New Roman" panose="02020603050405020304" pitchFamily="18" charset="0"/>
                <a:cs typeface="Times New Roman" panose="02020603050405020304" pitchFamily="18" charset="0"/>
              </a:rPr>
              <a:t>Objetivos</a:t>
            </a:r>
            <a:r>
              <a:rPr lang="es-ES" sz="3600" dirty="0">
                <a:effectLst/>
                <a:latin typeface="Times New Roman" panose="02020603050405020304" pitchFamily="18" charset="0"/>
                <a:ea typeface="Times New Roman" panose="02020603050405020304" pitchFamily="18" charset="0"/>
              </a:rPr>
              <a:t>: En el marco del «desarrollo socioeconómico» </a:t>
            </a:r>
            <a:endParaRPr lang="es-AR" sz="3600" dirty="0"/>
          </a:p>
        </p:txBody>
      </p:sp>
      <p:sp>
        <p:nvSpPr>
          <p:cNvPr id="4" name="CuadroTexto 3">
            <a:extLst>
              <a:ext uri="{FF2B5EF4-FFF2-40B4-BE49-F238E27FC236}">
                <a16:creationId xmlns:a16="http://schemas.microsoft.com/office/drawing/2014/main" id="{A245C759-0DE4-20C9-527E-64DA1C1FF535}"/>
              </a:ext>
            </a:extLst>
          </p:cNvPr>
          <p:cNvSpPr txBox="1"/>
          <p:nvPr/>
        </p:nvSpPr>
        <p:spPr>
          <a:xfrm>
            <a:off x="838200" y="1875598"/>
            <a:ext cx="10649243" cy="3503844"/>
          </a:xfrm>
          <a:prstGeom prst="rect">
            <a:avLst/>
          </a:prstGeom>
          <a:noFill/>
        </p:spPr>
        <p:txBody>
          <a:bodyPr wrap="square">
            <a:spAutoFit/>
          </a:bodyPr>
          <a:lstStyle/>
          <a:p>
            <a:pPr marL="457200" indent="-457200" algn="just">
              <a:lnSpc>
                <a:spcPct val="150000"/>
              </a:lnSpc>
              <a:spcBef>
                <a:spcPts val="600"/>
              </a:spcBef>
              <a:spcAft>
                <a:spcPts val="600"/>
              </a:spcAft>
              <a:buFont typeface="+mj-lt"/>
              <a:buAutoNum type="arabicPeriod"/>
            </a:pPr>
            <a:r>
              <a:rPr lang="es-ES" sz="2400" dirty="0">
                <a:effectLst/>
                <a:latin typeface="Times New Roman" panose="02020603050405020304" pitchFamily="18" charset="0"/>
                <a:ea typeface="Times New Roman" panose="02020603050405020304" pitchFamily="18" charset="0"/>
              </a:rPr>
              <a:t>constituir al «Valor Agregado», como una «magnitud» que permite medir el «desempeño económico» de una empresa en particular y de la Cadena de Valor en su conjunto, </a:t>
            </a:r>
            <a:endParaRPr lang="es-AR" sz="2400" dirty="0">
              <a:effectLst/>
              <a:latin typeface="Times New Roman" panose="02020603050405020304" pitchFamily="18" charset="0"/>
              <a:ea typeface="Times New Roman" panose="02020603050405020304" pitchFamily="18" charset="0"/>
            </a:endParaRPr>
          </a:p>
          <a:p>
            <a:pPr marL="342900" lvl="0" indent="-342900" algn="just">
              <a:lnSpc>
                <a:spcPct val="150000"/>
              </a:lnSpc>
              <a:spcBef>
                <a:spcPts val="600"/>
              </a:spcBef>
              <a:spcAft>
                <a:spcPts val="600"/>
              </a:spcAft>
              <a:buFont typeface="+mj-lt"/>
              <a:buAutoNum type="arabicPeriod"/>
              <a:tabLst>
                <a:tab pos="457200" algn="l"/>
              </a:tabLst>
            </a:pPr>
            <a:r>
              <a:rPr lang="es-ES" sz="2400" dirty="0">
                <a:effectLst/>
                <a:latin typeface="Times New Roman" panose="02020603050405020304" pitchFamily="18" charset="0"/>
                <a:ea typeface="Times New Roman" panose="02020603050405020304" pitchFamily="18" charset="0"/>
              </a:rPr>
              <a:t>presentar al «Estado de Valor Económico Generado y Distribuido», como aquel instrumento que permite medir la capacidad de «generación de riqueza» de una organización y su «distribución entre los agentes económicos».</a:t>
            </a:r>
            <a:endParaRPr lang="es-AR" sz="2400" dirty="0">
              <a:effectLst/>
              <a:latin typeface="Times New Roman" panose="02020603050405020304" pitchFamily="18" charset="0"/>
              <a:ea typeface="Times New Roman" panose="02020603050405020304" pitchFamily="18" charset="0"/>
            </a:endParaRPr>
          </a:p>
        </p:txBody>
      </p:sp>
      <p:sp>
        <p:nvSpPr>
          <p:cNvPr id="3" name="CuadroTexto 2">
            <a:extLst>
              <a:ext uri="{FF2B5EF4-FFF2-40B4-BE49-F238E27FC236}">
                <a16:creationId xmlns:a16="http://schemas.microsoft.com/office/drawing/2014/main" id="{4C92B249-AF24-4A64-2FFD-D741F0FF07ED}"/>
              </a:ext>
            </a:extLst>
          </p:cNvPr>
          <p:cNvSpPr txBox="1"/>
          <p:nvPr/>
        </p:nvSpPr>
        <p:spPr>
          <a:xfrm>
            <a:off x="11353800" y="570984"/>
            <a:ext cx="652743" cy="369332"/>
          </a:xfrm>
          <a:prstGeom prst="rect">
            <a:avLst/>
          </a:prstGeom>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none" rtlCol="0">
            <a:spAutoFit/>
          </a:bodyPr>
          <a:lstStyle>
            <a:defPPr>
              <a:defRPr lang="es-AR"/>
            </a:defPPr>
            <a:lvl1pPr>
              <a:defRPr sz="2400" b="1">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AR" dirty="0"/>
              <a:t>2013</a:t>
            </a:r>
          </a:p>
        </p:txBody>
      </p:sp>
      <p:pic>
        <p:nvPicPr>
          <p:cNvPr id="5" name="Imagen 4">
            <a:extLst>
              <a:ext uri="{FF2B5EF4-FFF2-40B4-BE49-F238E27FC236}">
                <a16:creationId xmlns:a16="http://schemas.microsoft.com/office/drawing/2014/main" id="{E183C59C-70E2-82E0-6A6C-3886672C9F0B}"/>
              </a:ext>
            </a:extLst>
          </p:cNvPr>
          <p:cNvPicPr>
            <a:picLocks noChangeAspect="1"/>
          </p:cNvPicPr>
          <p:nvPr/>
        </p:nvPicPr>
        <p:blipFill>
          <a:blip r:embed="rId3"/>
          <a:stretch>
            <a:fillRect/>
          </a:stretch>
        </p:blipFill>
        <p:spPr>
          <a:xfrm>
            <a:off x="0" y="-4451"/>
            <a:ext cx="12192000" cy="390525"/>
          </a:xfrm>
          <a:prstGeom prst="rect">
            <a:avLst/>
          </a:prstGeom>
        </p:spPr>
      </p:pic>
    </p:spTree>
    <p:extLst>
      <p:ext uri="{BB962C8B-B14F-4D97-AF65-F5344CB8AC3E}">
        <p14:creationId xmlns:p14="http://schemas.microsoft.com/office/powerpoint/2010/main" val="1789832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35B1C9A-7462-B942-14D8-7A4321B80E2A}"/>
              </a:ext>
            </a:extLst>
          </p:cNvPr>
          <p:cNvSpPr>
            <a:spLocks noGrp="1"/>
          </p:cNvSpPr>
          <p:nvPr>
            <p:ph type="title"/>
          </p:nvPr>
        </p:nvSpPr>
        <p:spPr/>
        <p:txBody>
          <a:bodyPr/>
          <a:lstStyle/>
          <a:p>
            <a:r>
              <a:rPr lang="es-AR" sz="4400" b="1" dirty="0">
                <a:effectLst/>
                <a:latin typeface="Times New Roman" panose="02020603050405020304" pitchFamily="18" charset="0"/>
              </a:rPr>
              <a:t>Hipótesis</a:t>
            </a:r>
            <a:endParaRPr lang="es-AR" dirty="0"/>
          </a:p>
        </p:txBody>
      </p:sp>
      <p:sp>
        <p:nvSpPr>
          <p:cNvPr id="6" name="CuadroTexto 5">
            <a:extLst>
              <a:ext uri="{FF2B5EF4-FFF2-40B4-BE49-F238E27FC236}">
                <a16:creationId xmlns:a16="http://schemas.microsoft.com/office/drawing/2014/main" id="{50555699-7346-483D-AF4A-DD9B321E1BAA}"/>
              </a:ext>
            </a:extLst>
          </p:cNvPr>
          <p:cNvSpPr txBox="1"/>
          <p:nvPr/>
        </p:nvSpPr>
        <p:spPr>
          <a:xfrm>
            <a:off x="838200" y="1494927"/>
            <a:ext cx="10753578" cy="5262979"/>
          </a:xfrm>
          <a:prstGeom prst="rect">
            <a:avLst/>
          </a:prstGeom>
          <a:noFill/>
        </p:spPr>
        <p:txBody>
          <a:bodyPr wrap="square">
            <a:spAutoFit/>
          </a:bodyPr>
          <a:lstStyle/>
          <a:p>
            <a:pPr marL="449580">
              <a:spcBef>
                <a:spcPts val="600"/>
              </a:spcBef>
              <a:spcAft>
                <a:spcPts val="600"/>
              </a:spcAft>
            </a:pPr>
            <a:r>
              <a:rPr lang="es-ES" sz="2800" dirty="0">
                <a:effectLst/>
                <a:latin typeface="Times New Roman" panose="02020603050405020304" pitchFamily="18" charset="0"/>
                <a:ea typeface="Times New Roman" panose="02020603050405020304" pitchFamily="18" charset="0"/>
              </a:rPr>
              <a:t>En el «crecimiento económico», la metódica de sus cambios depende de los </a:t>
            </a:r>
            <a:r>
              <a:rPr lang="es-ES" sz="2800" dirty="0">
                <a:effectLst/>
                <a:latin typeface="Times New Roman" panose="02020603050405020304" pitchFamily="18" charset="0"/>
                <a:ea typeface="Times New Roman" panose="02020603050405020304" pitchFamily="18" charset="0"/>
                <a:cs typeface="Tahoma" panose="020B0604030504040204" pitchFamily="34" charset="0"/>
              </a:rPr>
              <a:t>«</a:t>
            </a:r>
            <a:r>
              <a:rPr lang="es-ES" sz="2800" dirty="0">
                <a:effectLst/>
                <a:latin typeface="Times New Roman" panose="02020603050405020304" pitchFamily="18" charset="0"/>
                <a:ea typeface="Times New Roman" panose="02020603050405020304" pitchFamily="18" charset="0"/>
              </a:rPr>
              <a:t>impulsos</a:t>
            </a:r>
            <a:r>
              <a:rPr lang="es-ES" sz="2800" dirty="0">
                <a:effectLst/>
                <a:latin typeface="Times New Roman" panose="02020603050405020304" pitchFamily="18" charset="0"/>
                <a:ea typeface="Times New Roman" panose="02020603050405020304" pitchFamily="18" charset="0"/>
                <a:cs typeface="Tahoma" panose="020B0604030504040204" pitchFamily="34" charset="0"/>
              </a:rPr>
              <a:t>»</a:t>
            </a:r>
            <a:r>
              <a:rPr lang="es-ES" sz="2800" dirty="0">
                <a:effectLst/>
                <a:latin typeface="Times New Roman" panose="02020603050405020304" pitchFamily="18" charset="0"/>
                <a:ea typeface="Times New Roman" panose="02020603050405020304" pitchFamily="18" charset="0"/>
              </a:rPr>
              <a:t> originados por la inversión pública y privada; como así también de la capacidad de propagación o difusión de los mismos entre las fuerzas productivas. En tanto, para impulsar el crecimiento económico se precisará no solo de la capacidad de difusión, sino también de lograr aumentar el nivel de </a:t>
            </a:r>
            <a:r>
              <a:rPr lang="es-ES" sz="2800" dirty="0">
                <a:effectLst/>
                <a:latin typeface="Times New Roman" panose="02020603050405020304" pitchFamily="18" charset="0"/>
                <a:ea typeface="Times New Roman" panose="02020603050405020304" pitchFamily="18" charset="0"/>
                <a:cs typeface="Tahoma" panose="020B0604030504040204" pitchFamily="34" charset="0"/>
              </a:rPr>
              <a:t>«</a:t>
            </a:r>
            <a:r>
              <a:rPr lang="es-ES" sz="2800" dirty="0">
                <a:effectLst/>
                <a:latin typeface="Times New Roman" panose="02020603050405020304" pitchFamily="18" charset="0"/>
                <a:ea typeface="Times New Roman" panose="02020603050405020304" pitchFamily="18" charset="0"/>
              </a:rPr>
              <a:t>cohesión</a:t>
            </a:r>
            <a:r>
              <a:rPr lang="es-ES" sz="2800" dirty="0">
                <a:effectLst/>
                <a:latin typeface="Times New Roman" panose="02020603050405020304" pitchFamily="18" charset="0"/>
                <a:ea typeface="Times New Roman" panose="02020603050405020304" pitchFamily="18" charset="0"/>
                <a:cs typeface="Tahoma" panose="020B0604030504040204" pitchFamily="34" charset="0"/>
              </a:rPr>
              <a:t>»</a:t>
            </a:r>
            <a:r>
              <a:rPr lang="es-ES" sz="2800" dirty="0">
                <a:effectLst/>
                <a:latin typeface="Times New Roman" panose="02020603050405020304" pitchFamily="18" charset="0"/>
                <a:ea typeface="Times New Roman" panose="02020603050405020304" pitchFamily="18" charset="0"/>
              </a:rPr>
              <a:t> (integración y coordinación) de los </a:t>
            </a:r>
            <a:r>
              <a:rPr lang="es-ES" sz="2800" dirty="0">
                <a:effectLst/>
                <a:latin typeface="Times New Roman" panose="02020603050405020304" pitchFamily="18" charset="0"/>
                <a:ea typeface="Times New Roman" panose="02020603050405020304" pitchFamily="18" charset="0"/>
                <a:cs typeface="Tahoma" panose="020B0604030504040204" pitchFamily="34" charset="0"/>
              </a:rPr>
              <a:t>«</a:t>
            </a:r>
            <a:r>
              <a:rPr lang="es-ES" sz="2800" dirty="0">
                <a:effectLst/>
                <a:latin typeface="Times New Roman" panose="02020603050405020304" pitchFamily="18" charset="0"/>
                <a:ea typeface="Times New Roman" panose="02020603050405020304" pitchFamily="18" charset="0"/>
              </a:rPr>
              <a:t>agentes económicos</a:t>
            </a:r>
            <a:r>
              <a:rPr lang="es-ES" sz="2800" dirty="0">
                <a:effectLst/>
                <a:latin typeface="Times New Roman" panose="02020603050405020304" pitchFamily="18" charset="0"/>
                <a:ea typeface="Times New Roman" panose="02020603050405020304" pitchFamily="18" charset="0"/>
                <a:cs typeface="Tahoma" panose="020B0604030504040204" pitchFamily="34" charset="0"/>
              </a:rPr>
              <a:t>»</a:t>
            </a:r>
            <a:r>
              <a:rPr lang="es-ES" sz="2800" dirty="0">
                <a:effectLst/>
                <a:latin typeface="Times New Roman" panose="02020603050405020304" pitchFamily="18" charset="0"/>
                <a:ea typeface="Times New Roman" panose="02020603050405020304" pitchFamily="18" charset="0"/>
              </a:rPr>
              <a:t>, entorno de las «Cadenas de Valor Agregado» y de </a:t>
            </a:r>
            <a:r>
              <a:rPr lang="es-ES" sz="2800" dirty="0">
                <a:effectLst/>
                <a:latin typeface="Times New Roman" panose="02020603050405020304" pitchFamily="18" charset="0"/>
                <a:ea typeface="Times New Roman" panose="02020603050405020304" pitchFamily="18" charset="0"/>
                <a:cs typeface="Tahoma" panose="020B0604030504040204" pitchFamily="34" charset="0"/>
              </a:rPr>
              <a:t>«</a:t>
            </a:r>
            <a:r>
              <a:rPr lang="es-ES" sz="2800" dirty="0">
                <a:effectLst/>
                <a:latin typeface="Times New Roman" panose="02020603050405020304" pitchFamily="18" charset="0"/>
                <a:ea typeface="Times New Roman" panose="02020603050405020304" pitchFamily="18" charset="0"/>
              </a:rPr>
              <a:t>adhesión</a:t>
            </a:r>
            <a:r>
              <a:rPr lang="es-ES" sz="2800" dirty="0">
                <a:effectLst/>
                <a:latin typeface="Times New Roman" panose="02020603050405020304" pitchFamily="18" charset="0"/>
                <a:ea typeface="Times New Roman" panose="02020603050405020304" pitchFamily="18" charset="0"/>
                <a:cs typeface="Tahoma" panose="020B0604030504040204" pitchFamily="34" charset="0"/>
              </a:rPr>
              <a:t>»</a:t>
            </a:r>
            <a:r>
              <a:rPr lang="es-ES" sz="2800" dirty="0">
                <a:effectLst/>
                <a:latin typeface="Times New Roman" panose="02020603050405020304" pitchFamily="18" charset="0"/>
                <a:ea typeface="Times New Roman" panose="02020603050405020304" pitchFamily="18" charset="0"/>
              </a:rPr>
              <a:t> al «Balance Social», como instrumento sistematizado de la contabilidad para la representación, concepción y entendimiento lógico de la realidad, lo que será condición necesaria para que los actos económicos conlleven al «desarrollo socioeconómico».</a:t>
            </a:r>
            <a:endParaRPr lang="es-AR" sz="2800" dirty="0">
              <a:effectLst/>
              <a:latin typeface="Times New Roman" panose="02020603050405020304" pitchFamily="18" charset="0"/>
              <a:ea typeface="Times New Roman" panose="02020603050405020304" pitchFamily="18" charset="0"/>
            </a:endParaRPr>
          </a:p>
        </p:txBody>
      </p:sp>
      <p:sp>
        <p:nvSpPr>
          <p:cNvPr id="2" name="CuadroTexto 1">
            <a:extLst>
              <a:ext uri="{FF2B5EF4-FFF2-40B4-BE49-F238E27FC236}">
                <a16:creationId xmlns:a16="http://schemas.microsoft.com/office/drawing/2014/main" id="{C8AEFD85-B283-BCC3-49D5-AEB8381A4DA1}"/>
              </a:ext>
            </a:extLst>
          </p:cNvPr>
          <p:cNvSpPr txBox="1"/>
          <p:nvPr/>
        </p:nvSpPr>
        <p:spPr>
          <a:xfrm>
            <a:off x="11353800" y="100094"/>
            <a:ext cx="806631" cy="461665"/>
          </a:xfrm>
          <a:prstGeom prst="rect">
            <a:avLst/>
          </a:prstGeom>
          <a:ln/>
        </p:spPr>
        <p:style>
          <a:lnRef idx="2">
            <a:schemeClr val="accent6"/>
          </a:lnRef>
          <a:fillRef idx="1">
            <a:schemeClr val="lt1"/>
          </a:fillRef>
          <a:effectRef idx="0">
            <a:schemeClr val="accent6"/>
          </a:effectRef>
          <a:fontRef idx="minor">
            <a:schemeClr val="dk1"/>
          </a:fontRef>
        </p:style>
        <p:txBody>
          <a:bodyPr wrap="none" rtlCol="0">
            <a:spAutoFit/>
          </a:bodyPr>
          <a:lstStyle>
            <a:defPPr>
              <a:defRPr lang="es-AR"/>
            </a:defPPr>
            <a:lvl1pPr>
              <a:defRPr sz="2400" b="1">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AR" dirty="0"/>
              <a:t>2015</a:t>
            </a:r>
          </a:p>
        </p:txBody>
      </p:sp>
      <p:pic>
        <p:nvPicPr>
          <p:cNvPr id="3" name="Imagen 2">
            <a:extLst>
              <a:ext uri="{FF2B5EF4-FFF2-40B4-BE49-F238E27FC236}">
                <a16:creationId xmlns:a16="http://schemas.microsoft.com/office/drawing/2014/main" id="{9FF88787-A433-5352-FC12-B29D90F4EE8B}"/>
              </a:ext>
            </a:extLst>
          </p:cNvPr>
          <p:cNvPicPr>
            <a:picLocks noChangeAspect="1"/>
          </p:cNvPicPr>
          <p:nvPr/>
        </p:nvPicPr>
        <p:blipFill>
          <a:blip r:embed="rId2"/>
          <a:stretch>
            <a:fillRect/>
          </a:stretch>
        </p:blipFill>
        <p:spPr>
          <a:xfrm>
            <a:off x="0" y="0"/>
            <a:ext cx="396551" cy="6858000"/>
          </a:xfrm>
          <a:prstGeom prst="rect">
            <a:avLst/>
          </a:prstGeom>
        </p:spPr>
      </p:pic>
    </p:spTree>
    <p:extLst>
      <p:ext uri="{BB962C8B-B14F-4D97-AF65-F5344CB8AC3E}">
        <p14:creationId xmlns:p14="http://schemas.microsoft.com/office/powerpoint/2010/main" val="262543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02E11A-28B1-D773-6C97-649934220B9B}"/>
              </a:ext>
            </a:extLst>
          </p:cNvPr>
          <p:cNvSpPr>
            <a:spLocks noGrp="1"/>
          </p:cNvSpPr>
          <p:nvPr>
            <p:ph type="title"/>
          </p:nvPr>
        </p:nvSpPr>
        <p:spPr>
          <a:xfrm>
            <a:off x="790074" y="116553"/>
            <a:ext cx="11032958" cy="1325563"/>
          </a:xfrm>
        </p:spPr>
        <p:txBody>
          <a:bodyPr/>
          <a:lstStyle/>
          <a:p>
            <a:r>
              <a:rPr lang="es-AR" dirty="0"/>
              <a:t>La índole básica de un modelo es sistémica:</a:t>
            </a:r>
            <a:br>
              <a:rPr lang="es-AR" dirty="0"/>
            </a:br>
            <a:r>
              <a:rPr lang="es-AR" dirty="0"/>
              <a:t>el balance como modelo </a:t>
            </a:r>
            <a:r>
              <a:rPr lang="es-AR" dirty="0" err="1"/>
              <a:t>homomórfico</a:t>
            </a:r>
            <a:endParaRPr lang="es-AR" dirty="0"/>
          </a:p>
        </p:txBody>
      </p:sp>
      <p:sp>
        <p:nvSpPr>
          <p:cNvPr id="4" name="CuadroTexto 3">
            <a:extLst>
              <a:ext uri="{FF2B5EF4-FFF2-40B4-BE49-F238E27FC236}">
                <a16:creationId xmlns:a16="http://schemas.microsoft.com/office/drawing/2014/main" id="{BC3F8F53-6C57-0973-B4C9-2B85E5B3CA96}"/>
              </a:ext>
            </a:extLst>
          </p:cNvPr>
          <p:cNvSpPr txBox="1"/>
          <p:nvPr/>
        </p:nvSpPr>
        <p:spPr>
          <a:xfrm>
            <a:off x="910944" y="1554411"/>
            <a:ext cx="10446866" cy="4124206"/>
          </a:xfrm>
          <a:prstGeom prst="rect">
            <a:avLst/>
          </a:prstGeom>
          <a:noFill/>
        </p:spPr>
        <p:txBody>
          <a:bodyPr wrap="square">
            <a:spAutoFit/>
          </a:bodyPr>
          <a:lstStyle/>
          <a:p>
            <a:pPr>
              <a:spcBef>
                <a:spcPts val="600"/>
              </a:spcBef>
              <a:spcAft>
                <a:spcPts val="600"/>
              </a:spcAft>
            </a:pPr>
            <a:r>
              <a:rPr lang="es-ES" sz="2800" dirty="0">
                <a:latin typeface="Times New Roman" panose="02020603050405020304" pitchFamily="18" charset="0"/>
                <a:ea typeface="Times New Roman" panose="02020603050405020304" pitchFamily="18" charset="0"/>
              </a:rPr>
              <a:t>E</a:t>
            </a:r>
            <a:r>
              <a:rPr lang="es-ES" sz="2800" dirty="0">
                <a:effectLst/>
                <a:latin typeface="Times New Roman" panose="02020603050405020304" pitchFamily="18" charset="0"/>
                <a:ea typeface="Times New Roman" panose="02020603050405020304" pitchFamily="18" charset="0"/>
              </a:rPr>
              <a:t>l </a:t>
            </a:r>
            <a:r>
              <a:rPr lang="es-ES" sz="2800" i="1" dirty="0">
                <a:effectLst/>
                <a:latin typeface="Times New Roman" panose="02020603050405020304" pitchFamily="18" charset="0"/>
                <a:ea typeface="Times New Roman" panose="02020603050405020304" pitchFamily="18" charset="0"/>
              </a:rPr>
              <a:t>balance</a:t>
            </a:r>
            <a:r>
              <a:rPr lang="es-ES" sz="2800" dirty="0">
                <a:effectLst/>
                <a:latin typeface="Times New Roman" panose="02020603050405020304" pitchFamily="18" charset="0"/>
                <a:ea typeface="Times New Roman" panose="02020603050405020304" pitchFamily="18" charset="0"/>
              </a:rPr>
              <a:t>, como forma de comprensión cuantificada del funcionamiento de una empresa, entonces:</a:t>
            </a:r>
            <a:endParaRPr lang="es-AR" sz="2800" dirty="0">
              <a:effectLst/>
              <a:latin typeface="Times New Roman" panose="02020603050405020304" pitchFamily="18" charset="0"/>
              <a:ea typeface="Times New Roman" panose="02020603050405020304" pitchFamily="18" charset="0"/>
            </a:endParaRPr>
          </a:p>
          <a:p>
            <a:pPr marL="449580">
              <a:spcBef>
                <a:spcPts val="600"/>
              </a:spcBef>
              <a:spcAft>
                <a:spcPts val="600"/>
              </a:spcAft>
            </a:pPr>
            <a:r>
              <a:rPr lang="es-ES" sz="2800" i="1" dirty="0">
                <a:effectLst/>
                <a:latin typeface="Times New Roman" panose="02020603050405020304" pitchFamily="18" charset="0"/>
                <a:ea typeface="Times New Roman" panose="02020603050405020304" pitchFamily="18" charset="0"/>
              </a:rPr>
              <a:t>El balance es un modelo de la empresa basado en una aplicación </a:t>
            </a:r>
            <a:r>
              <a:rPr lang="es-ES" sz="2800" i="1" dirty="0" err="1">
                <a:effectLst/>
                <a:latin typeface="Times New Roman" panose="02020603050405020304" pitchFamily="18" charset="0"/>
                <a:ea typeface="Times New Roman" panose="02020603050405020304" pitchFamily="18" charset="0"/>
              </a:rPr>
              <a:t>homomórfica</a:t>
            </a:r>
            <a:r>
              <a:rPr lang="es-ES" sz="2800" dirty="0">
                <a:effectLst/>
                <a:latin typeface="Times New Roman" panose="02020603050405020304" pitchFamily="18" charset="0"/>
                <a:ea typeface="Times New Roman" panose="02020603050405020304" pitchFamily="18" charset="0"/>
              </a:rPr>
              <a:t>, o sea que </a:t>
            </a:r>
            <a:r>
              <a:rPr lang="es-ES" sz="2800" i="1" dirty="0">
                <a:effectLst/>
                <a:latin typeface="Times New Roman" panose="02020603050405020304" pitchFamily="18" charset="0"/>
                <a:ea typeface="Times New Roman" panose="02020603050405020304" pitchFamily="18" charset="0"/>
              </a:rPr>
              <a:t>hay una transformación concentrada de sucesos en asientos del balance, el que a su vez trata de preservar la estructura básica de la situación poniendo en equilibrio (balanceando) activos y pasivos</a:t>
            </a:r>
            <a:r>
              <a:rPr lang="es-ES" sz="2800" dirty="0">
                <a:effectLst/>
                <a:latin typeface="Times New Roman" panose="02020603050405020304" pitchFamily="18" charset="0"/>
                <a:ea typeface="Times New Roman" panose="02020603050405020304" pitchFamily="18" charset="0"/>
              </a:rPr>
              <a:t>. </a:t>
            </a:r>
            <a:r>
              <a:rPr lang="es-ES" sz="2800" b="1" dirty="0">
                <a:effectLst/>
                <a:latin typeface="Times New Roman" panose="02020603050405020304" pitchFamily="18" charset="0"/>
                <a:ea typeface="Times New Roman" panose="02020603050405020304" pitchFamily="18" charset="0"/>
              </a:rPr>
              <a:t>La noción de balance es común al empresario, al contador, y al científico porque es un </a:t>
            </a:r>
            <a:r>
              <a:rPr lang="es-ES" sz="2800" b="1" i="1" dirty="0">
                <a:effectLst/>
                <a:latin typeface="Times New Roman" panose="02020603050405020304" pitchFamily="18" charset="0"/>
                <a:ea typeface="Times New Roman" panose="02020603050405020304" pitchFamily="18" charset="0"/>
              </a:rPr>
              <a:t>cuantificador</a:t>
            </a:r>
            <a:r>
              <a:rPr lang="es-ES" sz="2800" b="1" dirty="0">
                <a:effectLst/>
                <a:latin typeface="Times New Roman" panose="02020603050405020304" pitchFamily="18" charset="0"/>
                <a:ea typeface="Times New Roman" panose="02020603050405020304" pitchFamily="18" charset="0"/>
              </a:rPr>
              <a:t> relevante </a:t>
            </a:r>
            <a:r>
              <a:rPr lang="es-ES" sz="2800" b="1" i="1" dirty="0">
                <a:effectLst/>
                <a:latin typeface="Times New Roman" panose="02020603050405020304" pitchFamily="18" charset="0"/>
                <a:ea typeface="Times New Roman" panose="02020603050405020304" pitchFamily="18" charset="0"/>
              </a:rPr>
              <a:t>de todos sus modelos conceptuales</a:t>
            </a:r>
            <a:r>
              <a:rPr lang="es-ES" sz="2800" dirty="0">
                <a:effectLst/>
                <a:latin typeface="Times New Roman" panose="02020603050405020304" pitchFamily="18" charset="0"/>
                <a:ea typeface="Times New Roman" panose="02020603050405020304" pitchFamily="18" charset="0"/>
              </a:rPr>
              <a:t>. </a:t>
            </a:r>
            <a:endParaRPr lang="es-AR" sz="2800" dirty="0">
              <a:effectLst/>
              <a:latin typeface="Times New Roman" panose="02020603050405020304" pitchFamily="18" charset="0"/>
              <a:ea typeface="Times New Roman" panose="02020603050405020304" pitchFamily="18" charset="0"/>
            </a:endParaRPr>
          </a:p>
        </p:txBody>
      </p:sp>
      <p:sp>
        <p:nvSpPr>
          <p:cNvPr id="3" name="CuadroTexto 2">
            <a:extLst>
              <a:ext uri="{FF2B5EF4-FFF2-40B4-BE49-F238E27FC236}">
                <a16:creationId xmlns:a16="http://schemas.microsoft.com/office/drawing/2014/main" id="{CD212BF4-3407-0212-5604-CC3D239F6A1C}"/>
              </a:ext>
            </a:extLst>
          </p:cNvPr>
          <p:cNvSpPr txBox="1"/>
          <p:nvPr/>
        </p:nvSpPr>
        <p:spPr>
          <a:xfrm>
            <a:off x="8750955" y="5525918"/>
            <a:ext cx="3197735" cy="1200329"/>
          </a:xfrm>
          <a:prstGeom prst="rect">
            <a:avLst/>
          </a:prstGeom>
          <a:noFill/>
        </p:spPr>
        <p:txBody>
          <a:bodyPr wrap="none" rtlCol="0">
            <a:spAutoFit/>
          </a:bodyPr>
          <a:lstStyle/>
          <a:p>
            <a:r>
              <a:rPr lang="es-AR" dirty="0"/>
              <a:t>2017: </a:t>
            </a:r>
          </a:p>
          <a:p>
            <a:r>
              <a:rPr lang="es-AR" dirty="0"/>
              <a:t>Ashby-cibernética</a:t>
            </a:r>
          </a:p>
          <a:p>
            <a:r>
              <a:rPr lang="es-AR" dirty="0" err="1"/>
              <a:t>Beer</a:t>
            </a:r>
            <a:r>
              <a:rPr lang="es-AR" dirty="0"/>
              <a:t>-Modelo de Sistema Viable</a:t>
            </a:r>
          </a:p>
          <a:p>
            <a:r>
              <a:rPr lang="es-AR" dirty="0" err="1"/>
              <a:t>Forrester</a:t>
            </a:r>
            <a:r>
              <a:rPr lang="es-AR" dirty="0"/>
              <a:t>-Dinámica de Sistemas </a:t>
            </a:r>
          </a:p>
        </p:txBody>
      </p:sp>
      <p:pic>
        <p:nvPicPr>
          <p:cNvPr id="5" name="Imagen 4">
            <a:extLst>
              <a:ext uri="{FF2B5EF4-FFF2-40B4-BE49-F238E27FC236}">
                <a16:creationId xmlns:a16="http://schemas.microsoft.com/office/drawing/2014/main" id="{9FF88787-A433-5352-FC12-B29D90F4EE8B}"/>
              </a:ext>
            </a:extLst>
          </p:cNvPr>
          <p:cNvPicPr>
            <a:picLocks noChangeAspect="1"/>
          </p:cNvPicPr>
          <p:nvPr/>
        </p:nvPicPr>
        <p:blipFill>
          <a:blip r:embed="rId3"/>
          <a:stretch>
            <a:fillRect/>
          </a:stretch>
        </p:blipFill>
        <p:spPr>
          <a:xfrm>
            <a:off x="0" y="0"/>
            <a:ext cx="396551" cy="6858000"/>
          </a:xfrm>
          <a:prstGeom prst="rect">
            <a:avLst/>
          </a:prstGeom>
        </p:spPr>
      </p:pic>
    </p:spTree>
    <p:extLst>
      <p:ext uri="{BB962C8B-B14F-4D97-AF65-F5344CB8AC3E}">
        <p14:creationId xmlns:p14="http://schemas.microsoft.com/office/powerpoint/2010/main" val="1094601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0CD813-3957-87A2-A87F-DEB276A31C11}"/>
              </a:ext>
            </a:extLst>
          </p:cNvPr>
          <p:cNvSpPr>
            <a:spLocks noGrp="1"/>
          </p:cNvSpPr>
          <p:nvPr>
            <p:ph type="title"/>
          </p:nvPr>
        </p:nvSpPr>
        <p:spPr>
          <a:xfrm>
            <a:off x="960100" y="978102"/>
            <a:ext cx="10588434" cy="1062644"/>
          </a:xfrm>
        </p:spPr>
        <p:txBody>
          <a:bodyPr vert="horz" lIns="91440" tIns="45720" rIns="91440" bIns="45720" rtlCol="0" anchor="b">
            <a:normAutofit/>
          </a:bodyPr>
          <a:lstStyle/>
          <a:p>
            <a:r>
              <a:rPr lang="en-US" sz="2400" kern="1200">
                <a:solidFill>
                  <a:schemeClr val="tx1"/>
                </a:solidFill>
                <a:latin typeface="+mj-lt"/>
                <a:ea typeface="+mj-ea"/>
                <a:cs typeface="+mj-cs"/>
              </a:rPr>
              <a:t>Conos de resolución: aprender de lo aprehendido, </a:t>
            </a:r>
            <a:br>
              <a:rPr lang="en-US" sz="2400" kern="1200">
                <a:solidFill>
                  <a:schemeClr val="tx1"/>
                </a:solidFill>
                <a:latin typeface="+mj-lt"/>
                <a:ea typeface="+mj-ea"/>
                <a:cs typeface="+mj-cs"/>
              </a:rPr>
            </a:br>
            <a:r>
              <a:rPr lang="en-US" sz="2400" kern="1200">
                <a:solidFill>
                  <a:schemeClr val="tx1"/>
                </a:solidFill>
                <a:latin typeface="+mj-lt"/>
                <a:ea typeface="+mj-ea"/>
                <a:cs typeface="+mj-cs"/>
              </a:rPr>
              <a:t>como síntesis de los conceptos del entendimiento de una realidad dinámica</a:t>
            </a:r>
          </a:p>
        </p:txBody>
      </p:sp>
      <p:cxnSp>
        <p:nvCxnSpPr>
          <p:cNvPr id="39" name="Straight Connector 38">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 name="Imagen 9" descr="Diagrama&#10;&#10;Descripción generada automáticamente">
            <a:extLst>
              <a:ext uri="{FF2B5EF4-FFF2-40B4-BE49-F238E27FC236}">
                <a16:creationId xmlns:a16="http://schemas.microsoft.com/office/drawing/2014/main" id="{0392AB4B-4EC7-C482-3793-A94ADE6F10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tretch/>
        </p:blipFill>
        <p:spPr bwMode="auto">
          <a:xfrm>
            <a:off x="618233" y="2548844"/>
            <a:ext cx="2890765" cy="2928114"/>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37FF688C-0576-58FA-B555-9C1289410497}"/>
              </a:ext>
            </a:extLst>
          </p:cNvPr>
          <p:cNvSpPr txBox="1"/>
          <p:nvPr/>
        </p:nvSpPr>
        <p:spPr>
          <a:xfrm>
            <a:off x="9504598" y="292146"/>
            <a:ext cx="2687402" cy="923330"/>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s-AR" dirty="0">
                <a:solidFill>
                  <a:srgbClr val="00B050"/>
                </a:solidFill>
              </a:rPr>
              <a:t>2019: </a:t>
            </a:r>
            <a:br>
              <a:rPr lang="es-AR" dirty="0">
                <a:solidFill>
                  <a:srgbClr val="00B050"/>
                </a:solidFill>
              </a:rPr>
            </a:br>
            <a:r>
              <a:rPr lang="es-AR" dirty="0">
                <a:solidFill>
                  <a:srgbClr val="00B050"/>
                </a:solidFill>
              </a:rPr>
              <a:t>Empresa en crisis </a:t>
            </a:r>
            <a:br>
              <a:rPr lang="es-AR" dirty="0">
                <a:solidFill>
                  <a:srgbClr val="00B050"/>
                </a:solidFill>
              </a:rPr>
            </a:br>
            <a:r>
              <a:rPr lang="es-AR" dirty="0">
                <a:solidFill>
                  <a:srgbClr val="00B050"/>
                </a:solidFill>
              </a:rPr>
              <a:t>intervención y tratamiento</a:t>
            </a:r>
          </a:p>
        </p:txBody>
      </p:sp>
      <p:pic>
        <p:nvPicPr>
          <p:cNvPr id="4" name="Imagen 3">
            <a:extLst>
              <a:ext uri="{FF2B5EF4-FFF2-40B4-BE49-F238E27FC236}">
                <a16:creationId xmlns:a16="http://schemas.microsoft.com/office/drawing/2014/main" id="{5A6EF084-582E-E6C1-2AF6-A35AB9E24B5A}"/>
              </a:ext>
            </a:extLst>
          </p:cNvPr>
          <p:cNvPicPr>
            <a:picLocks noChangeAspect="1"/>
          </p:cNvPicPr>
          <p:nvPr/>
        </p:nvPicPr>
        <p:blipFill>
          <a:blip r:embed="rId4"/>
          <a:stretch>
            <a:fillRect/>
          </a:stretch>
        </p:blipFill>
        <p:spPr>
          <a:xfrm>
            <a:off x="0" y="-4451"/>
            <a:ext cx="12192000" cy="390525"/>
          </a:xfrm>
          <a:prstGeom prst="rect">
            <a:avLst/>
          </a:prstGeom>
        </p:spPr>
      </p:pic>
      <p:pic>
        <p:nvPicPr>
          <p:cNvPr id="5" name="Imagen 4" descr="Dibujo de una persona&#10;&#10;Descripción generada automáticamente con confianza baja">
            <a:extLst>
              <a:ext uri="{FF2B5EF4-FFF2-40B4-BE49-F238E27FC236}">
                <a16:creationId xmlns:a16="http://schemas.microsoft.com/office/drawing/2014/main" id="{88A8F075-309E-76BE-A9FB-77079E796517}"/>
              </a:ext>
            </a:extLst>
          </p:cNvPr>
          <p:cNvPicPr>
            <a:picLocks noChangeAspect="1"/>
          </p:cNvPicPr>
          <p:nvPr/>
        </p:nvPicPr>
        <p:blipFill>
          <a:blip r:embed="rId5" cstate="print"/>
          <a:stretch>
            <a:fillRect/>
          </a:stretch>
        </p:blipFill>
        <p:spPr>
          <a:xfrm>
            <a:off x="23800" y="397356"/>
            <a:ext cx="1429862" cy="9191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1" descr="Diagrama&#10;&#10;Descripción generada automáticamente">
            <a:extLst>
              <a:ext uri="{FF2B5EF4-FFF2-40B4-BE49-F238E27FC236}">
                <a16:creationId xmlns:a16="http://schemas.microsoft.com/office/drawing/2014/main" id="{90D763BF-2ABB-DF63-9D73-2F7B86320EC0}"/>
              </a:ext>
            </a:extLst>
          </p:cNvPr>
          <p:cNvPicPr>
            <a:picLocks noChangeAspect="1" noChangeArrowheads="1"/>
          </p:cNvPicPr>
          <p:nvPr/>
        </p:nvPicPr>
        <p:blipFill>
          <a:blip r:embed="rId6" cstate="print"/>
          <a:srcRect/>
          <a:stretch>
            <a:fillRect/>
          </a:stretch>
        </p:blipFill>
        <p:spPr bwMode="auto">
          <a:xfrm>
            <a:off x="1862211" y="518144"/>
            <a:ext cx="980247" cy="7311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isometricOffAxis1Right"/>
            <a:lightRig rig="twoPt" dir="t">
              <a:rot lat="0" lon="0" rev="7200000"/>
            </a:lightRig>
          </a:scene3d>
          <a:sp3d>
            <a:bevelT w="25400" h="19050"/>
            <a:contourClr>
              <a:srgbClr val="FFFFFF"/>
            </a:contourClr>
          </a:sp3d>
        </p:spPr>
      </p:pic>
      <p:graphicFrame>
        <p:nvGraphicFramePr>
          <p:cNvPr id="41" name="CuadroTexto 5">
            <a:extLst>
              <a:ext uri="{FF2B5EF4-FFF2-40B4-BE49-F238E27FC236}">
                <a16:creationId xmlns:a16="http://schemas.microsoft.com/office/drawing/2014/main" id="{29DA8B4A-2361-BB32-786A-50858CF2454C}"/>
              </a:ext>
            </a:extLst>
          </p:cNvPr>
          <p:cNvGraphicFramePr/>
          <p:nvPr/>
        </p:nvGraphicFramePr>
        <p:xfrm>
          <a:off x="4242391" y="2289330"/>
          <a:ext cx="7644809" cy="427652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04813841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879</TotalTime>
  <Words>3459</Words>
  <Application>Microsoft Office PowerPoint</Application>
  <PresentationFormat>Panorámica</PresentationFormat>
  <Paragraphs>176</Paragraphs>
  <Slides>17</Slides>
  <Notes>11</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17</vt:i4>
      </vt:variant>
    </vt:vector>
  </HeadingPairs>
  <TitlesOfParts>
    <vt:vector size="23" baseType="lpstr">
      <vt:lpstr>Arial</vt:lpstr>
      <vt:lpstr>Calibri</vt:lpstr>
      <vt:lpstr>Calibri Light</vt:lpstr>
      <vt:lpstr>Times New Roman</vt:lpstr>
      <vt:lpstr>Tema de Office</vt:lpstr>
      <vt:lpstr>1_Tema de Office</vt:lpstr>
      <vt:lpstr>XXVIII ENCUENTRO NACIONAL Y II ENCUENTRO INTERNACIONAL DE INVESTIGADORES UNIVERSITARIOS DEL ÁREA CONTABLE </vt:lpstr>
      <vt:lpstr>Presentación de PowerPoint</vt:lpstr>
      <vt:lpstr>Presentación de PowerPoint</vt:lpstr>
      <vt:lpstr>Presentación de PowerPoint</vt:lpstr>
      <vt:lpstr>Presentación de PowerPoint</vt:lpstr>
      <vt:lpstr>Objetivos: En el marco del «desarrollo socioeconómico» </vt:lpstr>
      <vt:lpstr>Hipótesis</vt:lpstr>
      <vt:lpstr>La índole básica de un modelo es sistémica: el balance como modelo homomórfico</vt:lpstr>
      <vt:lpstr>Conos de resolución: aprender de lo aprehendido,  como síntesis de los conceptos del entendimiento de una realidad dinámica</vt:lpstr>
      <vt:lpstr>Resultados</vt:lpstr>
      <vt:lpstr>Presentación de PowerPoint</vt:lpstr>
      <vt:lpstr>Presentación de PowerPoint</vt:lpstr>
      <vt:lpstr>Presentación de PowerPoint</vt:lpstr>
      <vt:lpstr>Presentación de PowerPoint</vt:lpstr>
      <vt:lpstr>Presentación de PowerPoint</vt:lpstr>
      <vt:lpstr>Epílogo</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Marcelo Perisse</dc:creator>
  <cp:lastModifiedBy>Marcelo Perisse</cp:lastModifiedBy>
  <cp:revision>32</cp:revision>
  <dcterms:created xsi:type="dcterms:W3CDTF">2022-09-24T11:32:17Z</dcterms:created>
  <dcterms:modified xsi:type="dcterms:W3CDTF">2022-09-28T11:11:06Z</dcterms:modified>
</cp:coreProperties>
</file>