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21"/>
  </p:notesMasterIdLst>
  <p:sldIdLst>
    <p:sldId id="264" r:id="rId2"/>
    <p:sldId id="315" r:id="rId3"/>
    <p:sldId id="304" r:id="rId4"/>
    <p:sldId id="322" r:id="rId5"/>
    <p:sldId id="306" r:id="rId6"/>
    <p:sldId id="307" r:id="rId7"/>
    <p:sldId id="308" r:id="rId8"/>
    <p:sldId id="312" r:id="rId9"/>
    <p:sldId id="311" r:id="rId10"/>
    <p:sldId id="309" r:id="rId11"/>
    <p:sldId id="316" r:id="rId12"/>
    <p:sldId id="318" r:id="rId13"/>
    <p:sldId id="319" r:id="rId14"/>
    <p:sldId id="320" r:id="rId15"/>
    <p:sldId id="313" r:id="rId16"/>
    <p:sldId id="314" r:id="rId17"/>
    <p:sldId id="317" r:id="rId18"/>
    <p:sldId id="321" r:id="rId19"/>
    <p:sldId id="302" r:id="rId20"/>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63" userDrawn="1">
          <p15:clr>
            <a:srgbClr val="A4A3A4"/>
          </p15:clr>
        </p15:guide>
        <p15:guide id="3" orient="horz" pos="209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2AC00"/>
    <a:srgbClr val="CB0F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91" autoAdjust="0"/>
    <p:restoredTop sz="71243" autoAdjust="0"/>
  </p:normalViewPr>
  <p:slideViewPr>
    <p:cSldViewPr snapToGrid="0" showGuides="1">
      <p:cViewPr varScale="1">
        <p:scale>
          <a:sx n="68" d="100"/>
          <a:sy n="68" d="100"/>
        </p:scale>
        <p:origin x="666" y="84"/>
      </p:cViewPr>
      <p:guideLst>
        <p:guide pos="3863"/>
        <p:guide orient="horz" pos="209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412A2E-FE8D-4923-A818-FBAD0C56786A}" type="doc">
      <dgm:prSet loTypeId="urn:microsoft.com/office/officeart/2005/8/layout/chevron2" loCatId="process" qsTypeId="urn:microsoft.com/office/officeart/2005/8/quickstyle/simple3" qsCatId="simple" csTypeId="urn:microsoft.com/office/officeart/2005/8/colors/accent5_1" csCatId="accent5" phldr="1"/>
      <dgm:spPr/>
      <dgm:t>
        <a:bodyPr/>
        <a:lstStyle/>
        <a:p>
          <a:endParaRPr lang="es-AR"/>
        </a:p>
      </dgm:t>
    </dgm:pt>
    <dgm:pt modelId="{F338F70B-2C09-4D2C-9F78-A37308089C2B}">
      <dgm:prSet phldrT="[Texto]" custT="1"/>
      <dgm:spPr/>
      <dgm:t>
        <a:bodyPr lIns="0" tIns="0" rIns="0" bIns="0"/>
        <a:lstStyle/>
        <a:p>
          <a:r>
            <a:rPr lang="es-AR" sz="1800" b="1" i="0" cap="small" baseline="0" dirty="0" err="1">
              <a:solidFill>
                <a:schemeClr val="accent1"/>
              </a:solidFill>
              <a:effectLst/>
              <a:latin typeface="Arial" panose="020B0604020202020204" pitchFamily="34" charset="0"/>
            </a:rPr>
            <a:t>S</a:t>
          </a:r>
          <a:r>
            <a:rPr lang="es-AR" sz="1600" b="0" i="0" cap="small" baseline="0" dirty="0" err="1">
              <a:solidFill>
                <a:schemeClr val="accent1"/>
              </a:solidFill>
              <a:effectLst/>
              <a:latin typeface="Arial" panose="020B0604020202020204" pitchFamily="34" charset="0"/>
            </a:rPr>
            <a:t>earch</a:t>
          </a:r>
          <a:endParaRPr lang="es-AR" sz="1600" b="0" i="0" cap="small" baseline="0" dirty="0">
            <a:solidFill>
              <a:schemeClr val="accent1"/>
            </a:solidFill>
            <a:effectLst/>
            <a:latin typeface="Arial" panose="020B0604020202020204" pitchFamily="34" charset="0"/>
          </a:endParaRPr>
        </a:p>
        <a:p>
          <a:r>
            <a:rPr lang="es-AR" sz="1600" b="0" i="0" cap="small" baseline="0" dirty="0">
              <a:solidFill>
                <a:schemeClr val="accent1"/>
              </a:solidFill>
              <a:effectLst/>
              <a:latin typeface="Arial" panose="020B0604020202020204" pitchFamily="34" charset="0"/>
            </a:rPr>
            <a:t>Búsqueda</a:t>
          </a:r>
          <a:endParaRPr lang="es-AR" sz="1600" cap="small" baseline="0" dirty="0">
            <a:solidFill>
              <a:schemeClr val="accent1"/>
            </a:solidFill>
          </a:endParaRPr>
        </a:p>
      </dgm:t>
    </dgm:pt>
    <dgm:pt modelId="{106BCB67-D34E-4285-A80F-BC6CEE543E1D}" type="parTrans" cxnId="{78847DDC-C473-4672-BEA9-3DCC9DC3CC0B}">
      <dgm:prSet/>
      <dgm:spPr/>
      <dgm:t>
        <a:bodyPr/>
        <a:lstStyle/>
        <a:p>
          <a:endParaRPr lang="es-AR" sz="2400"/>
        </a:p>
      </dgm:t>
    </dgm:pt>
    <dgm:pt modelId="{54DCC51A-F0F4-441D-9885-A8A6614BF4DB}" type="sibTrans" cxnId="{78847DDC-C473-4672-BEA9-3DCC9DC3CC0B}">
      <dgm:prSet/>
      <dgm:spPr/>
      <dgm:t>
        <a:bodyPr/>
        <a:lstStyle/>
        <a:p>
          <a:endParaRPr lang="es-AR" sz="2400"/>
        </a:p>
      </dgm:t>
    </dgm:pt>
    <dgm:pt modelId="{B6DBFDF5-6DC5-4038-ACC7-464B697C29F0}">
      <dgm:prSet phldrT="[Texto]" custT="1"/>
      <dgm:spPr/>
      <dgm:t>
        <a:bodyPr/>
        <a:lstStyle/>
        <a:p>
          <a:pPr>
            <a:lnSpc>
              <a:spcPct val="100000"/>
            </a:lnSpc>
          </a:pPr>
          <a:r>
            <a:rPr lang="es-AR" sz="2400"/>
            <a:t>Bases de datos</a:t>
          </a:r>
          <a:endParaRPr lang="es-AR" sz="2400" dirty="0"/>
        </a:p>
      </dgm:t>
    </dgm:pt>
    <dgm:pt modelId="{A8C51FCC-C185-462A-83F2-C35DACED8547}" type="parTrans" cxnId="{30D338E1-C7A4-4D6C-8133-BBF5F8384A21}">
      <dgm:prSet/>
      <dgm:spPr/>
      <dgm:t>
        <a:bodyPr/>
        <a:lstStyle/>
        <a:p>
          <a:endParaRPr lang="es-AR" sz="2400"/>
        </a:p>
      </dgm:t>
    </dgm:pt>
    <dgm:pt modelId="{6F15A8B1-0B51-48DE-A074-801BBCF2CA83}" type="sibTrans" cxnId="{30D338E1-C7A4-4D6C-8133-BBF5F8384A21}">
      <dgm:prSet/>
      <dgm:spPr/>
      <dgm:t>
        <a:bodyPr/>
        <a:lstStyle/>
        <a:p>
          <a:endParaRPr lang="es-AR" sz="2400"/>
        </a:p>
      </dgm:t>
    </dgm:pt>
    <dgm:pt modelId="{18F4B881-F4F5-4BE8-BDDB-3576C3648571}">
      <dgm:prSet phldrT="[Texto]" custT="1"/>
      <dgm:spPr/>
      <dgm:t>
        <a:bodyPr lIns="0" tIns="0" rIns="0" bIns="0"/>
        <a:lstStyle/>
        <a:p>
          <a:r>
            <a:rPr lang="es-AR" sz="1800" b="1" i="0" cap="small" baseline="0" dirty="0" err="1">
              <a:solidFill>
                <a:schemeClr val="accent1"/>
              </a:solidFill>
              <a:effectLst/>
              <a:latin typeface="Arial" panose="020B0604020202020204" pitchFamily="34" charset="0"/>
            </a:rPr>
            <a:t>A</a:t>
          </a:r>
          <a:r>
            <a:rPr lang="es-AR" sz="1600" b="0" i="0" cap="small" baseline="0" dirty="0" err="1">
              <a:solidFill>
                <a:schemeClr val="accent1"/>
              </a:solidFill>
              <a:effectLst/>
              <a:latin typeface="Arial" panose="020B0604020202020204" pitchFamily="34" charset="0"/>
            </a:rPr>
            <a:t>ppraisa</a:t>
          </a:r>
          <a:r>
            <a:rPr lang="es-AR" sz="1800" b="1" i="0" cap="small" baseline="0" dirty="0" err="1">
              <a:solidFill>
                <a:schemeClr val="accent1"/>
              </a:solidFill>
              <a:effectLst/>
              <a:latin typeface="Arial" panose="020B0604020202020204" pitchFamily="34" charset="0"/>
            </a:rPr>
            <a:t>L</a:t>
          </a:r>
          <a:endParaRPr lang="es-AR" sz="1800" b="1" i="0" cap="small" baseline="0" dirty="0">
            <a:solidFill>
              <a:schemeClr val="accent1"/>
            </a:solidFill>
            <a:effectLst/>
            <a:latin typeface="Arial" panose="020B0604020202020204" pitchFamily="34" charset="0"/>
          </a:endParaRPr>
        </a:p>
        <a:p>
          <a:r>
            <a:rPr lang="es-AR" sz="1600" b="0" i="0" cap="small" baseline="0" dirty="0">
              <a:solidFill>
                <a:schemeClr val="accent1"/>
              </a:solidFill>
              <a:effectLst/>
              <a:latin typeface="Arial" panose="020B0604020202020204" pitchFamily="34" charset="0"/>
            </a:rPr>
            <a:t>Evaluación</a:t>
          </a:r>
          <a:endParaRPr lang="es-AR" sz="1600" cap="small" baseline="0" dirty="0">
            <a:solidFill>
              <a:schemeClr val="accent1"/>
            </a:solidFill>
          </a:endParaRPr>
        </a:p>
      </dgm:t>
    </dgm:pt>
    <dgm:pt modelId="{B6DA51C0-D3E6-4B7B-8D2A-2B48380321D2}" type="parTrans" cxnId="{C45B6B31-B717-4415-8E21-91916095E3D1}">
      <dgm:prSet/>
      <dgm:spPr/>
      <dgm:t>
        <a:bodyPr/>
        <a:lstStyle/>
        <a:p>
          <a:endParaRPr lang="es-AR" sz="2400"/>
        </a:p>
      </dgm:t>
    </dgm:pt>
    <dgm:pt modelId="{216245CA-C847-4BB5-AD1E-EB3DB5DF38FF}" type="sibTrans" cxnId="{C45B6B31-B717-4415-8E21-91916095E3D1}">
      <dgm:prSet/>
      <dgm:spPr/>
      <dgm:t>
        <a:bodyPr/>
        <a:lstStyle/>
        <a:p>
          <a:endParaRPr lang="es-AR" sz="2400"/>
        </a:p>
      </dgm:t>
    </dgm:pt>
    <dgm:pt modelId="{33EDE077-1188-4569-A5F9-2E60FE9AC11F}">
      <dgm:prSet phldrT="[Texto]" custT="1"/>
      <dgm:spPr/>
      <dgm:t>
        <a:bodyPr/>
        <a:lstStyle/>
        <a:p>
          <a:pPr>
            <a:lnSpc>
              <a:spcPct val="100000"/>
            </a:lnSpc>
          </a:pPr>
          <a:r>
            <a:rPr lang="es-AR" sz="2400" dirty="0"/>
            <a:t>Matriz de análisis</a:t>
          </a:r>
        </a:p>
      </dgm:t>
    </dgm:pt>
    <dgm:pt modelId="{13A1CABB-BA9D-4A8A-930A-1885A1FA0D9C}" type="parTrans" cxnId="{A9D25F38-BFBE-47CC-8FF8-A4706F5FCCFD}">
      <dgm:prSet/>
      <dgm:spPr/>
      <dgm:t>
        <a:bodyPr/>
        <a:lstStyle/>
        <a:p>
          <a:endParaRPr lang="es-AR" sz="2400"/>
        </a:p>
      </dgm:t>
    </dgm:pt>
    <dgm:pt modelId="{393D0010-6997-4077-B7E4-0F67B77AADA5}" type="sibTrans" cxnId="{A9D25F38-BFBE-47CC-8FF8-A4706F5FCCFD}">
      <dgm:prSet/>
      <dgm:spPr/>
      <dgm:t>
        <a:bodyPr/>
        <a:lstStyle/>
        <a:p>
          <a:endParaRPr lang="es-AR" sz="2400"/>
        </a:p>
      </dgm:t>
    </dgm:pt>
    <dgm:pt modelId="{F37082BF-1AE5-470A-8BFA-F7E772E4A05C}">
      <dgm:prSet phldrT="[Texto]" custT="1"/>
      <dgm:spPr/>
      <dgm:t>
        <a:bodyPr lIns="0" tIns="0" rIns="0" bIns="0"/>
        <a:lstStyle/>
        <a:p>
          <a:r>
            <a:rPr lang="es-AR" sz="1800" b="1" i="0" cap="small" baseline="0" dirty="0" err="1">
              <a:solidFill>
                <a:schemeClr val="accent1"/>
              </a:solidFill>
              <a:effectLst/>
              <a:latin typeface="Arial" panose="020B0604020202020204" pitchFamily="34" charset="0"/>
            </a:rPr>
            <a:t>S</a:t>
          </a:r>
          <a:r>
            <a:rPr lang="es-AR" sz="1600" b="0" i="0" cap="small" baseline="0" dirty="0" err="1">
              <a:solidFill>
                <a:schemeClr val="accent1"/>
              </a:solidFill>
              <a:effectLst/>
              <a:latin typeface="Arial" panose="020B0604020202020204" pitchFamily="34" charset="0"/>
            </a:rPr>
            <a:t>ynthesis</a:t>
          </a:r>
          <a:endParaRPr lang="es-AR" sz="1600" b="0" i="0" cap="small" baseline="0" dirty="0">
            <a:solidFill>
              <a:schemeClr val="accent1"/>
            </a:solidFill>
            <a:effectLst/>
            <a:latin typeface="Arial" panose="020B0604020202020204" pitchFamily="34" charset="0"/>
          </a:endParaRPr>
        </a:p>
        <a:p>
          <a:r>
            <a:rPr lang="es-AR" sz="1600" b="0" i="0" cap="small" baseline="0" dirty="0">
              <a:solidFill>
                <a:schemeClr val="accent1"/>
              </a:solidFill>
              <a:effectLst/>
              <a:latin typeface="Arial" panose="020B0604020202020204" pitchFamily="34" charset="0"/>
            </a:rPr>
            <a:t>Síntesis</a:t>
          </a:r>
        </a:p>
      </dgm:t>
    </dgm:pt>
    <dgm:pt modelId="{C37161AA-81E2-451F-A063-1AB75621001D}" type="parTrans" cxnId="{33858275-1F71-405A-A044-5720E22331C4}">
      <dgm:prSet/>
      <dgm:spPr/>
      <dgm:t>
        <a:bodyPr/>
        <a:lstStyle/>
        <a:p>
          <a:endParaRPr lang="es-AR" sz="2400"/>
        </a:p>
      </dgm:t>
    </dgm:pt>
    <dgm:pt modelId="{98D08E35-0077-4043-ABE0-E4553178AA66}" type="sibTrans" cxnId="{33858275-1F71-405A-A044-5720E22331C4}">
      <dgm:prSet/>
      <dgm:spPr/>
      <dgm:t>
        <a:bodyPr/>
        <a:lstStyle/>
        <a:p>
          <a:endParaRPr lang="es-AR" sz="2400"/>
        </a:p>
      </dgm:t>
    </dgm:pt>
    <dgm:pt modelId="{828396A3-6F5D-491E-ACD7-D118FEA7722F}">
      <dgm:prSet phldrT="[Texto]" custT="1"/>
      <dgm:spPr/>
      <dgm:t>
        <a:bodyPr/>
        <a:lstStyle/>
        <a:p>
          <a:pPr>
            <a:lnSpc>
              <a:spcPct val="100000"/>
            </a:lnSpc>
          </a:pPr>
          <a:r>
            <a:rPr lang="es-AR" sz="2400" b="0" i="0"/>
            <a:t>Integración de los hallazgos</a:t>
          </a:r>
          <a:endParaRPr lang="es-AR" sz="2400" dirty="0"/>
        </a:p>
      </dgm:t>
    </dgm:pt>
    <dgm:pt modelId="{378DBE48-A505-4AAB-9E2B-25D9A47E7FE6}" type="parTrans" cxnId="{642710BF-6213-4D1C-A672-553F0DFED999}">
      <dgm:prSet/>
      <dgm:spPr/>
      <dgm:t>
        <a:bodyPr/>
        <a:lstStyle/>
        <a:p>
          <a:endParaRPr lang="es-AR" sz="2400"/>
        </a:p>
      </dgm:t>
    </dgm:pt>
    <dgm:pt modelId="{95349483-19F2-46C0-8D24-BBC77428F469}" type="sibTrans" cxnId="{642710BF-6213-4D1C-A672-553F0DFED999}">
      <dgm:prSet/>
      <dgm:spPr/>
      <dgm:t>
        <a:bodyPr/>
        <a:lstStyle/>
        <a:p>
          <a:endParaRPr lang="es-AR" sz="2400"/>
        </a:p>
      </dgm:t>
    </dgm:pt>
    <dgm:pt modelId="{444E951A-5FB8-43F5-A06F-5E8CA2280921}">
      <dgm:prSet phldrT="[Texto]" custT="1"/>
      <dgm:spPr/>
      <dgm:t>
        <a:bodyPr/>
        <a:lstStyle/>
        <a:p>
          <a:pPr>
            <a:lnSpc>
              <a:spcPct val="100000"/>
            </a:lnSpc>
          </a:pPr>
          <a:r>
            <a:rPr lang="es-AR" sz="2400" b="0" i="0"/>
            <a:t>Tipificar, tabular, graficar</a:t>
          </a:r>
          <a:endParaRPr lang="es-AR" sz="2400" dirty="0"/>
        </a:p>
      </dgm:t>
    </dgm:pt>
    <dgm:pt modelId="{5F353076-38C0-4A79-8674-593886F04279}" type="parTrans" cxnId="{9170EA66-2424-417A-887A-7364FAC84844}">
      <dgm:prSet/>
      <dgm:spPr/>
      <dgm:t>
        <a:bodyPr/>
        <a:lstStyle/>
        <a:p>
          <a:endParaRPr lang="es-AR" sz="2400"/>
        </a:p>
      </dgm:t>
    </dgm:pt>
    <dgm:pt modelId="{68109598-3A60-480B-8568-6F97800FB50B}" type="sibTrans" cxnId="{9170EA66-2424-417A-887A-7364FAC84844}">
      <dgm:prSet/>
      <dgm:spPr/>
      <dgm:t>
        <a:bodyPr/>
        <a:lstStyle/>
        <a:p>
          <a:endParaRPr lang="es-AR" sz="2400"/>
        </a:p>
      </dgm:t>
    </dgm:pt>
    <dgm:pt modelId="{8521ECEE-7A45-4D6E-B887-E6AC15490B93}">
      <dgm:prSet custT="1"/>
      <dgm:spPr/>
      <dgm:t>
        <a:bodyPr lIns="0" tIns="0" rIns="0" bIns="0"/>
        <a:lstStyle/>
        <a:p>
          <a:r>
            <a:rPr lang="es-AR" sz="1800" b="1" i="0" cap="small" baseline="0" dirty="0" err="1">
              <a:solidFill>
                <a:schemeClr val="accent1"/>
              </a:solidFill>
              <a:effectLst/>
              <a:latin typeface="Arial" panose="020B0604020202020204" pitchFamily="34" charset="0"/>
            </a:rPr>
            <a:t>A</a:t>
          </a:r>
          <a:r>
            <a:rPr lang="es-AR" sz="1600" b="0" i="0" cap="small" baseline="0" dirty="0" err="1">
              <a:solidFill>
                <a:schemeClr val="accent1"/>
              </a:solidFill>
              <a:effectLst/>
              <a:latin typeface="Arial" panose="020B0604020202020204" pitchFamily="34" charset="0"/>
            </a:rPr>
            <a:t>nalysis</a:t>
          </a:r>
          <a:endParaRPr lang="es-AR" sz="1600" b="0" i="0" cap="small" baseline="0" dirty="0">
            <a:solidFill>
              <a:schemeClr val="accent1"/>
            </a:solidFill>
            <a:effectLst/>
            <a:latin typeface="Arial" panose="020B0604020202020204" pitchFamily="34" charset="0"/>
          </a:endParaRPr>
        </a:p>
        <a:p>
          <a:r>
            <a:rPr lang="es-AR" sz="1600" b="0" i="0" cap="small" baseline="0" dirty="0">
              <a:solidFill>
                <a:schemeClr val="accent1"/>
              </a:solidFill>
              <a:effectLst/>
              <a:latin typeface="Arial" panose="020B0604020202020204" pitchFamily="34" charset="0"/>
            </a:rPr>
            <a:t>Análisis</a:t>
          </a:r>
          <a:endParaRPr lang="es-AR" sz="1600" cap="small" baseline="0" dirty="0">
            <a:solidFill>
              <a:schemeClr val="accent1"/>
            </a:solidFill>
          </a:endParaRPr>
        </a:p>
      </dgm:t>
    </dgm:pt>
    <dgm:pt modelId="{F583C6ED-D83E-4A1E-BE1C-7D9143518B02}" type="parTrans" cxnId="{7299B86B-F8C1-4512-98BB-FA13AB292ED0}">
      <dgm:prSet/>
      <dgm:spPr/>
      <dgm:t>
        <a:bodyPr/>
        <a:lstStyle/>
        <a:p>
          <a:endParaRPr lang="es-AR" sz="2400"/>
        </a:p>
      </dgm:t>
    </dgm:pt>
    <dgm:pt modelId="{AB3D03DE-FFF9-4912-BEC5-97D0E35FE77A}" type="sibTrans" cxnId="{7299B86B-F8C1-4512-98BB-FA13AB292ED0}">
      <dgm:prSet/>
      <dgm:spPr/>
      <dgm:t>
        <a:bodyPr/>
        <a:lstStyle/>
        <a:p>
          <a:endParaRPr lang="es-AR" sz="2400"/>
        </a:p>
      </dgm:t>
    </dgm:pt>
    <dgm:pt modelId="{E95D3F67-AB38-4625-9E75-F73F65DCEA15}">
      <dgm:prSet phldrT="[Texto]" custT="1"/>
      <dgm:spPr/>
      <dgm:t>
        <a:bodyPr/>
        <a:lstStyle/>
        <a:p>
          <a:pPr>
            <a:lnSpc>
              <a:spcPct val="100000"/>
            </a:lnSpc>
          </a:pPr>
          <a:r>
            <a:rPr lang="es-AR" sz="2400"/>
            <a:t>Palabras clave</a:t>
          </a:r>
          <a:endParaRPr lang="es-AR" sz="2400" dirty="0"/>
        </a:p>
      </dgm:t>
    </dgm:pt>
    <dgm:pt modelId="{A607701E-4377-43A8-8D50-A82413331D31}" type="parTrans" cxnId="{564FAD53-F149-4CB0-93AB-67D32806A2CD}">
      <dgm:prSet/>
      <dgm:spPr/>
      <dgm:t>
        <a:bodyPr/>
        <a:lstStyle/>
        <a:p>
          <a:endParaRPr lang="es-AR" sz="2400"/>
        </a:p>
      </dgm:t>
    </dgm:pt>
    <dgm:pt modelId="{276674F7-D801-45A4-9E2F-5F0C5097D153}" type="sibTrans" cxnId="{564FAD53-F149-4CB0-93AB-67D32806A2CD}">
      <dgm:prSet/>
      <dgm:spPr/>
      <dgm:t>
        <a:bodyPr/>
        <a:lstStyle/>
        <a:p>
          <a:endParaRPr lang="es-AR" sz="2400"/>
        </a:p>
      </dgm:t>
    </dgm:pt>
    <dgm:pt modelId="{560521A1-94F4-475A-84C2-8EF22B631A64}">
      <dgm:prSet phldrT="[Texto]" custT="1"/>
      <dgm:spPr/>
      <dgm:t>
        <a:bodyPr/>
        <a:lstStyle/>
        <a:p>
          <a:pPr>
            <a:lnSpc>
              <a:spcPct val="100000"/>
            </a:lnSpc>
          </a:pPr>
          <a:r>
            <a:rPr lang="es-AR" sz="2400" b="0" i="0"/>
            <a:t>Calidad de los trabajos</a:t>
          </a:r>
          <a:endParaRPr lang="es-AR" sz="2400" b="0" dirty="0"/>
        </a:p>
      </dgm:t>
    </dgm:pt>
    <dgm:pt modelId="{10F3546D-F617-43D6-93E7-2D1EC4399FA3}" type="parTrans" cxnId="{647F67BA-F14A-4A34-9612-FA4ADFCCDD9A}">
      <dgm:prSet/>
      <dgm:spPr/>
      <dgm:t>
        <a:bodyPr/>
        <a:lstStyle/>
        <a:p>
          <a:endParaRPr lang="es-AR" sz="2400"/>
        </a:p>
      </dgm:t>
    </dgm:pt>
    <dgm:pt modelId="{AA8B5B35-5606-4AD8-816B-A1413DD70264}" type="sibTrans" cxnId="{647F67BA-F14A-4A34-9612-FA4ADFCCDD9A}">
      <dgm:prSet/>
      <dgm:spPr/>
      <dgm:t>
        <a:bodyPr/>
        <a:lstStyle/>
        <a:p>
          <a:endParaRPr lang="es-AR" sz="2400"/>
        </a:p>
      </dgm:t>
    </dgm:pt>
    <dgm:pt modelId="{1D3BD4F8-6D06-4669-80EA-8662F45FB40C}">
      <dgm:prSet custT="1"/>
      <dgm:spPr/>
      <dgm:t>
        <a:bodyPr/>
        <a:lstStyle/>
        <a:p>
          <a:pPr>
            <a:lnSpc>
              <a:spcPct val="100000"/>
            </a:lnSpc>
          </a:pPr>
          <a:r>
            <a:rPr lang="es-AR" sz="2400" b="0" i="0" dirty="0"/>
            <a:t>Descripción y valoración global de los resultados encontrados</a:t>
          </a:r>
          <a:endParaRPr lang="es-AR" sz="2400" dirty="0"/>
        </a:p>
      </dgm:t>
    </dgm:pt>
    <dgm:pt modelId="{F1EC30FD-A189-4167-8D72-B4479CC89CB6}" type="parTrans" cxnId="{C068F5AD-D6C5-4A46-B7AC-454DCBE4C485}">
      <dgm:prSet/>
      <dgm:spPr/>
      <dgm:t>
        <a:bodyPr/>
        <a:lstStyle/>
        <a:p>
          <a:endParaRPr lang="es-AR" sz="2400"/>
        </a:p>
      </dgm:t>
    </dgm:pt>
    <dgm:pt modelId="{D2AC18F1-2DAC-49C2-B8E7-648F45106F81}" type="sibTrans" cxnId="{C068F5AD-D6C5-4A46-B7AC-454DCBE4C485}">
      <dgm:prSet/>
      <dgm:spPr/>
      <dgm:t>
        <a:bodyPr/>
        <a:lstStyle/>
        <a:p>
          <a:endParaRPr lang="es-AR" sz="2400"/>
        </a:p>
      </dgm:t>
    </dgm:pt>
    <dgm:pt modelId="{9F8CF4AB-BDEA-4071-811E-5F62E877D330}" type="pres">
      <dgm:prSet presAssocID="{A4412A2E-FE8D-4923-A818-FBAD0C56786A}" presName="linearFlow" presStyleCnt="0">
        <dgm:presLayoutVars>
          <dgm:dir/>
          <dgm:animLvl val="lvl"/>
          <dgm:resizeHandles val="exact"/>
        </dgm:presLayoutVars>
      </dgm:prSet>
      <dgm:spPr/>
    </dgm:pt>
    <dgm:pt modelId="{8B0947EA-4DDD-4919-BAD4-0261F2B0DC5C}" type="pres">
      <dgm:prSet presAssocID="{F338F70B-2C09-4D2C-9F78-A37308089C2B}" presName="composite" presStyleCnt="0"/>
      <dgm:spPr/>
    </dgm:pt>
    <dgm:pt modelId="{89EB2659-9F27-4FA5-9385-A96902BB984C}" type="pres">
      <dgm:prSet presAssocID="{F338F70B-2C09-4D2C-9F78-A37308089C2B}" presName="parentText" presStyleLbl="alignNode1" presStyleIdx="0" presStyleCnt="4" custScaleX="102810">
        <dgm:presLayoutVars>
          <dgm:chMax val="1"/>
          <dgm:bulletEnabled val="1"/>
        </dgm:presLayoutVars>
      </dgm:prSet>
      <dgm:spPr/>
    </dgm:pt>
    <dgm:pt modelId="{2051B4F5-B297-4109-8921-4743822ECFE4}" type="pres">
      <dgm:prSet presAssocID="{F338F70B-2C09-4D2C-9F78-A37308089C2B}" presName="descendantText" presStyleLbl="alignAcc1" presStyleIdx="0" presStyleCnt="4">
        <dgm:presLayoutVars>
          <dgm:bulletEnabled val="1"/>
        </dgm:presLayoutVars>
      </dgm:prSet>
      <dgm:spPr/>
    </dgm:pt>
    <dgm:pt modelId="{F6E37D66-EB88-4925-A9BB-A95D18AAFDA5}" type="pres">
      <dgm:prSet presAssocID="{54DCC51A-F0F4-441D-9885-A8A6614BF4DB}" presName="sp" presStyleCnt="0"/>
      <dgm:spPr/>
    </dgm:pt>
    <dgm:pt modelId="{3F43A544-C5E0-4E96-8C6B-835F299C6808}" type="pres">
      <dgm:prSet presAssocID="{18F4B881-F4F5-4BE8-BDDB-3576C3648571}" presName="composite" presStyleCnt="0"/>
      <dgm:spPr/>
    </dgm:pt>
    <dgm:pt modelId="{C63C550F-0FFD-4112-980F-BC9765362B9D}" type="pres">
      <dgm:prSet presAssocID="{18F4B881-F4F5-4BE8-BDDB-3576C3648571}" presName="parentText" presStyleLbl="alignNode1" presStyleIdx="1" presStyleCnt="4" custScaleX="102810">
        <dgm:presLayoutVars>
          <dgm:chMax val="1"/>
          <dgm:bulletEnabled val="1"/>
        </dgm:presLayoutVars>
      </dgm:prSet>
      <dgm:spPr/>
    </dgm:pt>
    <dgm:pt modelId="{4657C6C0-BD97-4F29-9E3E-20A033632CF0}" type="pres">
      <dgm:prSet presAssocID="{18F4B881-F4F5-4BE8-BDDB-3576C3648571}" presName="descendantText" presStyleLbl="alignAcc1" presStyleIdx="1" presStyleCnt="4">
        <dgm:presLayoutVars>
          <dgm:bulletEnabled val="1"/>
        </dgm:presLayoutVars>
      </dgm:prSet>
      <dgm:spPr/>
    </dgm:pt>
    <dgm:pt modelId="{2850B2A1-D494-442F-8B1E-E4CF9A94EC85}" type="pres">
      <dgm:prSet presAssocID="{216245CA-C847-4BB5-AD1E-EB3DB5DF38FF}" presName="sp" presStyleCnt="0"/>
      <dgm:spPr/>
    </dgm:pt>
    <dgm:pt modelId="{636FA184-BFAF-4190-8F0E-F9FB904B761D}" type="pres">
      <dgm:prSet presAssocID="{F37082BF-1AE5-470A-8BFA-F7E772E4A05C}" presName="composite" presStyleCnt="0"/>
      <dgm:spPr/>
    </dgm:pt>
    <dgm:pt modelId="{D003DDA2-B751-42FE-92C1-5721956C7CCB}" type="pres">
      <dgm:prSet presAssocID="{F37082BF-1AE5-470A-8BFA-F7E772E4A05C}" presName="parentText" presStyleLbl="alignNode1" presStyleIdx="2" presStyleCnt="4" custScaleX="102810">
        <dgm:presLayoutVars>
          <dgm:chMax val="1"/>
          <dgm:bulletEnabled val="1"/>
        </dgm:presLayoutVars>
      </dgm:prSet>
      <dgm:spPr/>
    </dgm:pt>
    <dgm:pt modelId="{CD3B7AF1-7EC2-40F5-87D9-6FBEA7033BB2}" type="pres">
      <dgm:prSet presAssocID="{F37082BF-1AE5-470A-8BFA-F7E772E4A05C}" presName="descendantText" presStyleLbl="alignAcc1" presStyleIdx="2" presStyleCnt="4">
        <dgm:presLayoutVars>
          <dgm:bulletEnabled val="1"/>
        </dgm:presLayoutVars>
      </dgm:prSet>
      <dgm:spPr/>
    </dgm:pt>
    <dgm:pt modelId="{7193D645-B360-4192-8E4E-428FAF5AB35D}" type="pres">
      <dgm:prSet presAssocID="{98D08E35-0077-4043-ABE0-E4553178AA66}" presName="sp" presStyleCnt="0"/>
      <dgm:spPr/>
    </dgm:pt>
    <dgm:pt modelId="{75FDC091-988F-48E9-8CA8-D2802B08A867}" type="pres">
      <dgm:prSet presAssocID="{8521ECEE-7A45-4D6E-B887-E6AC15490B93}" presName="composite" presStyleCnt="0"/>
      <dgm:spPr/>
    </dgm:pt>
    <dgm:pt modelId="{422625F0-8655-409E-BA5E-B20482A04ACE}" type="pres">
      <dgm:prSet presAssocID="{8521ECEE-7A45-4D6E-B887-E6AC15490B93}" presName="parentText" presStyleLbl="alignNode1" presStyleIdx="3" presStyleCnt="4" custScaleX="102810">
        <dgm:presLayoutVars>
          <dgm:chMax val="1"/>
          <dgm:bulletEnabled val="1"/>
        </dgm:presLayoutVars>
      </dgm:prSet>
      <dgm:spPr/>
    </dgm:pt>
    <dgm:pt modelId="{4263F8B6-CB17-4222-AC23-81FCF58D0B81}" type="pres">
      <dgm:prSet presAssocID="{8521ECEE-7A45-4D6E-B887-E6AC15490B93}" presName="descendantText" presStyleLbl="alignAcc1" presStyleIdx="3" presStyleCnt="4">
        <dgm:presLayoutVars>
          <dgm:bulletEnabled val="1"/>
        </dgm:presLayoutVars>
      </dgm:prSet>
      <dgm:spPr/>
    </dgm:pt>
  </dgm:ptLst>
  <dgm:cxnLst>
    <dgm:cxn modelId="{F0226B12-AB4B-4B44-838A-4BEF5FD4984E}" type="presOf" srcId="{F37082BF-1AE5-470A-8BFA-F7E772E4A05C}" destId="{D003DDA2-B751-42FE-92C1-5721956C7CCB}" srcOrd="0" destOrd="0" presId="urn:microsoft.com/office/officeart/2005/8/layout/chevron2"/>
    <dgm:cxn modelId="{8F0AB115-D341-4756-B27E-96B51E814F33}" type="presOf" srcId="{444E951A-5FB8-43F5-A06F-5E8CA2280921}" destId="{CD3B7AF1-7EC2-40F5-87D9-6FBEA7033BB2}" srcOrd="0" destOrd="1" presId="urn:microsoft.com/office/officeart/2005/8/layout/chevron2"/>
    <dgm:cxn modelId="{842E3217-CE1F-4321-9696-26F12C6BD2D6}" type="presOf" srcId="{B6DBFDF5-6DC5-4038-ACC7-464B697C29F0}" destId="{2051B4F5-B297-4109-8921-4743822ECFE4}" srcOrd="0" destOrd="0" presId="urn:microsoft.com/office/officeart/2005/8/layout/chevron2"/>
    <dgm:cxn modelId="{86A4722A-B313-40A9-9118-026A309105D1}" type="presOf" srcId="{560521A1-94F4-475A-84C2-8EF22B631A64}" destId="{4657C6C0-BD97-4F29-9E3E-20A033632CF0}" srcOrd="0" destOrd="0" presId="urn:microsoft.com/office/officeart/2005/8/layout/chevron2"/>
    <dgm:cxn modelId="{C45B6B31-B717-4415-8E21-91916095E3D1}" srcId="{A4412A2E-FE8D-4923-A818-FBAD0C56786A}" destId="{18F4B881-F4F5-4BE8-BDDB-3576C3648571}" srcOrd="1" destOrd="0" parTransId="{B6DA51C0-D3E6-4B7B-8D2A-2B48380321D2}" sibTransId="{216245CA-C847-4BB5-AD1E-EB3DB5DF38FF}"/>
    <dgm:cxn modelId="{A9D25F38-BFBE-47CC-8FF8-A4706F5FCCFD}" srcId="{18F4B881-F4F5-4BE8-BDDB-3576C3648571}" destId="{33EDE077-1188-4569-A5F9-2E60FE9AC11F}" srcOrd="1" destOrd="0" parTransId="{13A1CABB-BA9D-4A8A-930A-1885A1FA0D9C}" sibTransId="{393D0010-6997-4077-B7E4-0F67B77AADA5}"/>
    <dgm:cxn modelId="{EF86C761-20BA-47BC-833E-171B81BC5932}" type="presOf" srcId="{18F4B881-F4F5-4BE8-BDDB-3576C3648571}" destId="{C63C550F-0FFD-4112-980F-BC9765362B9D}" srcOrd="0" destOrd="0" presId="urn:microsoft.com/office/officeart/2005/8/layout/chevron2"/>
    <dgm:cxn modelId="{528BE863-6329-4E1D-858D-98CEB17FE085}" type="presOf" srcId="{A4412A2E-FE8D-4923-A818-FBAD0C56786A}" destId="{9F8CF4AB-BDEA-4071-811E-5F62E877D330}" srcOrd="0" destOrd="0" presId="urn:microsoft.com/office/officeart/2005/8/layout/chevron2"/>
    <dgm:cxn modelId="{9170EA66-2424-417A-887A-7364FAC84844}" srcId="{F37082BF-1AE5-470A-8BFA-F7E772E4A05C}" destId="{444E951A-5FB8-43F5-A06F-5E8CA2280921}" srcOrd="1" destOrd="0" parTransId="{5F353076-38C0-4A79-8674-593886F04279}" sibTransId="{68109598-3A60-480B-8568-6F97800FB50B}"/>
    <dgm:cxn modelId="{7299B86B-F8C1-4512-98BB-FA13AB292ED0}" srcId="{A4412A2E-FE8D-4923-A818-FBAD0C56786A}" destId="{8521ECEE-7A45-4D6E-B887-E6AC15490B93}" srcOrd="3" destOrd="0" parTransId="{F583C6ED-D83E-4A1E-BE1C-7D9143518B02}" sibTransId="{AB3D03DE-FFF9-4912-BEC5-97D0E35FE77A}"/>
    <dgm:cxn modelId="{564FAD53-F149-4CB0-93AB-67D32806A2CD}" srcId="{F338F70B-2C09-4D2C-9F78-A37308089C2B}" destId="{E95D3F67-AB38-4625-9E75-F73F65DCEA15}" srcOrd="1" destOrd="0" parTransId="{A607701E-4377-43A8-8D50-A82413331D31}" sibTransId="{276674F7-D801-45A4-9E2F-5F0C5097D153}"/>
    <dgm:cxn modelId="{33858275-1F71-405A-A044-5720E22331C4}" srcId="{A4412A2E-FE8D-4923-A818-FBAD0C56786A}" destId="{F37082BF-1AE5-470A-8BFA-F7E772E4A05C}" srcOrd="2" destOrd="0" parTransId="{C37161AA-81E2-451F-A063-1AB75621001D}" sibTransId="{98D08E35-0077-4043-ABE0-E4553178AA66}"/>
    <dgm:cxn modelId="{3E2B3DA2-F32C-4AA5-9F88-13C521CA5B34}" type="presOf" srcId="{828396A3-6F5D-491E-ACD7-D118FEA7722F}" destId="{CD3B7AF1-7EC2-40F5-87D9-6FBEA7033BB2}" srcOrd="0" destOrd="0" presId="urn:microsoft.com/office/officeart/2005/8/layout/chevron2"/>
    <dgm:cxn modelId="{9A85FAA6-A21B-4371-BDB4-7EB6A5E0B4B5}" type="presOf" srcId="{33EDE077-1188-4569-A5F9-2E60FE9AC11F}" destId="{4657C6C0-BD97-4F29-9E3E-20A033632CF0}" srcOrd="0" destOrd="1" presId="urn:microsoft.com/office/officeart/2005/8/layout/chevron2"/>
    <dgm:cxn modelId="{118334AA-D5DE-4F3B-BD46-6D8F479F25A6}" type="presOf" srcId="{8521ECEE-7A45-4D6E-B887-E6AC15490B93}" destId="{422625F0-8655-409E-BA5E-B20482A04ACE}" srcOrd="0" destOrd="0" presId="urn:microsoft.com/office/officeart/2005/8/layout/chevron2"/>
    <dgm:cxn modelId="{BE876EAD-C196-4F51-A3BC-1FAAB4F58B6A}" type="presOf" srcId="{F338F70B-2C09-4D2C-9F78-A37308089C2B}" destId="{89EB2659-9F27-4FA5-9385-A96902BB984C}" srcOrd="0" destOrd="0" presId="urn:microsoft.com/office/officeart/2005/8/layout/chevron2"/>
    <dgm:cxn modelId="{C068F5AD-D6C5-4A46-B7AC-454DCBE4C485}" srcId="{8521ECEE-7A45-4D6E-B887-E6AC15490B93}" destId="{1D3BD4F8-6D06-4669-80EA-8662F45FB40C}" srcOrd="0" destOrd="0" parTransId="{F1EC30FD-A189-4167-8D72-B4479CC89CB6}" sibTransId="{D2AC18F1-2DAC-49C2-B8E7-648F45106F81}"/>
    <dgm:cxn modelId="{647F67BA-F14A-4A34-9612-FA4ADFCCDD9A}" srcId="{18F4B881-F4F5-4BE8-BDDB-3576C3648571}" destId="{560521A1-94F4-475A-84C2-8EF22B631A64}" srcOrd="0" destOrd="0" parTransId="{10F3546D-F617-43D6-93E7-2D1EC4399FA3}" sibTransId="{AA8B5B35-5606-4AD8-816B-A1413DD70264}"/>
    <dgm:cxn modelId="{642710BF-6213-4D1C-A672-553F0DFED999}" srcId="{F37082BF-1AE5-470A-8BFA-F7E772E4A05C}" destId="{828396A3-6F5D-491E-ACD7-D118FEA7722F}" srcOrd="0" destOrd="0" parTransId="{378DBE48-A505-4AAB-9E2B-25D9A47E7FE6}" sibTransId="{95349483-19F2-46C0-8D24-BBC77428F469}"/>
    <dgm:cxn modelId="{6274D9C8-717C-4F23-BB40-9CF68247A0AE}" type="presOf" srcId="{1D3BD4F8-6D06-4669-80EA-8662F45FB40C}" destId="{4263F8B6-CB17-4222-AC23-81FCF58D0B81}" srcOrd="0" destOrd="0" presId="urn:microsoft.com/office/officeart/2005/8/layout/chevron2"/>
    <dgm:cxn modelId="{1CE11CC9-B467-4528-AAC9-886E944B7208}" type="presOf" srcId="{E95D3F67-AB38-4625-9E75-F73F65DCEA15}" destId="{2051B4F5-B297-4109-8921-4743822ECFE4}" srcOrd="0" destOrd="1" presId="urn:microsoft.com/office/officeart/2005/8/layout/chevron2"/>
    <dgm:cxn modelId="{78847DDC-C473-4672-BEA9-3DCC9DC3CC0B}" srcId="{A4412A2E-FE8D-4923-A818-FBAD0C56786A}" destId="{F338F70B-2C09-4D2C-9F78-A37308089C2B}" srcOrd="0" destOrd="0" parTransId="{106BCB67-D34E-4285-A80F-BC6CEE543E1D}" sibTransId="{54DCC51A-F0F4-441D-9885-A8A6614BF4DB}"/>
    <dgm:cxn modelId="{30D338E1-C7A4-4D6C-8133-BBF5F8384A21}" srcId="{F338F70B-2C09-4D2C-9F78-A37308089C2B}" destId="{B6DBFDF5-6DC5-4038-ACC7-464B697C29F0}" srcOrd="0" destOrd="0" parTransId="{A8C51FCC-C185-462A-83F2-C35DACED8547}" sibTransId="{6F15A8B1-0B51-48DE-A074-801BBCF2CA83}"/>
    <dgm:cxn modelId="{91D27445-F89D-45CB-9EC5-D968D17DDF06}" type="presParOf" srcId="{9F8CF4AB-BDEA-4071-811E-5F62E877D330}" destId="{8B0947EA-4DDD-4919-BAD4-0261F2B0DC5C}" srcOrd="0" destOrd="0" presId="urn:microsoft.com/office/officeart/2005/8/layout/chevron2"/>
    <dgm:cxn modelId="{30095051-33A5-4C45-AAC2-86629008D500}" type="presParOf" srcId="{8B0947EA-4DDD-4919-BAD4-0261F2B0DC5C}" destId="{89EB2659-9F27-4FA5-9385-A96902BB984C}" srcOrd="0" destOrd="0" presId="urn:microsoft.com/office/officeart/2005/8/layout/chevron2"/>
    <dgm:cxn modelId="{1ECD7426-8EDB-4CAC-8967-44257DB0A07B}" type="presParOf" srcId="{8B0947EA-4DDD-4919-BAD4-0261F2B0DC5C}" destId="{2051B4F5-B297-4109-8921-4743822ECFE4}" srcOrd="1" destOrd="0" presId="urn:microsoft.com/office/officeart/2005/8/layout/chevron2"/>
    <dgm:cxn modelId="{5B8F016E-565A-4175-A01A-099026E2CC2A}" type="presParOf" srcId="{9F8CF4AB-BDEA-4071-811E-5F62E877D330}" destId="{F6E37D66-EB88-4925-A9BB-A95D18AAFDA5}" srcOrd="1" destOrd="0" presId="urn:microsoft.com/office/officeart/2005/8/layout/chevron2"/>
    <dgm:cxn modelId="{44278750-F977-4F48-94B4-8020E42FDF57}" type="presParOf" srcId="{9F8CF4AB-BDEA-4071-811E-5F62E877D330}" destId="{3F43A544-C5E0-4E96-8C6B-835F299C6808}" srcOrd="2" destOrd="0" presId="urn:microsoft.com/office/officeart/2005/8/layout/chevron2"/>
    <dgm:cxn modelId="{3AB85E53-E5FC-435C-949C-EA46D1EDFE09}" type="presParOf" srcId="{3F43A544-C5E0-4E96-8C6B-835F299C6808}" destId="{C63C550F-0FFD-4112-980F-BC9765362B9D}" srcOrd="0" destOrd="0" presId="urn:microsoft.com/office/officeart/2005/8/layout/chevron2"/>
    <dgm:cxn modelId="{E8FFE422-FBC0-4DED-9471-1D6391F25AD7}" type="presParOf" srcId="{3F43A544-C5E0-4E96-8C6B-835F299C6808}" destId="{4657C6C0-BD97-4F29-9E3E-20A033632CF0}" srcOrd="1" destOrd="0" presId="urn:microsoft.com/office/officeart/2005/8/layout/chevron2"/>
    <dgm:cxn modelId="{E1BD6526-C4C5-4A97-8D49-5EE1901EEE29}" type="presParOf" srcId="{9F8CF4AB-BDEA-4071-811E-5F62E877D330}" destId="{2850B2A1-D494-442F-8B1E-E4CF9A94EC85}" srcOrd="3" destOrd="0" presId="urn:microsoft.com/office/officeart/2005/8/layout/chevron2"/>
    <dgm:cxn modelId="{BAF6100C-6CD2-4CFC-A908-33BE0CBC37AD}" type="presParOf" srcId="{9F8CF4AB-BDEA-4071-811E-5F62E877D330}" destId="{636FA184-BFAF-4190-8F0E-F9FB904B761D}" srcOrd="4" destOrd="0" presId="urn:microsoft.com/office/officeart/2005/8/layout/chevron2"/>
    <dgm:cxn modelId="{F21B9EED-546B-493C-891E-1C17B4E9A145}" type="presParOf" srcId="{636FA184-BFAF-4190-8F0E-F9FB904B761D}" destId="{D003DDA2-B751-42FE-92C1-5721956C7CCB}" srcOrd="0" destOrd="0" presId="urn:microsoft.com/office/officeart/2005/8/layout/chevron2"/>
    <dgm:cxn modelId="{9F98816D-67CF-42DF-9458-399C2964FFF8}" type="presParOf" srcId="{636FA184-BFAF-4190-8F0E-F9FB904B761D}" destId="{CD3B7AF1-7EC2-40F5-87D9-6FBEA7033BB2}" srcOrd="1" destOrd="0" presId="urn:microsoft.com/office/officeart/2005/8/layout/chevron2"/>
    <dgm:cxn modelId="{BAB4FEE0-CD69-49E8-A572-36ECF5C24C2F}" type="presParOf" srcId="{9F8CF4AB-BDEA-4071-811E-5F62E877D330}" destId="{7193D645-B360-4192-8E4E-428FAF5AB35D}" srcOrd="5" destOrd="0" presId="urn:microsoft.com/office/officeart/2005/8/layout/chevron2"/>
    <dgm:cxn modelId="{8BAA4DA6-DD9F-412F-9FAF-E721E18D437D}" type="presParOf" srcId="{9F8CF4AB-BDEA-4071-811E-5F62E877D330}" destId="{75FDC091-988F-48E9-8CA8-D2802B08A867}" srcOrd="6" destOrd="0" presId="urn:microsoft.com/office/officeart/2005/8/layout/chevron2"/>
    <dgm:cxn modelId="{6646AB16-3384-42A4-AFDF-5464536E245D}" type="presParOf" srcId="{75FDC091-988F-48E9-8CA8-D2802B08A867}" destId="{422625F0-8655-409E-BA5E-B20482A04ACE}" srcOrd="0" destOrd="0" presId="urn:microsoft.com/office/officeart/2005/8/layout/chevron2"/>
    <dgm:cxn modelId="{F571D49B-7758-495C-B309-113122A720C0}" type="presParOf" srcId="{75FDC091-988F-48E9-8CA8-D2802B08A867}" destId="{4263F8B6-CB17-4222-AC23-81FCF58D0B8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EB2659-9F27-4FA5-9385-A96902BB984C}">
      <dsp:nvSpPr>
        <dsp:cNvPr id="0" name=""/>
        <dsp:cNvSpPr/>
      </dsp:nvSpPr>
      <dsp:spPr>
        <a:xfrm rot="5400000">
          <a:off x="-216255" y="211966"/>
          <a:ext cx="1490570" cy="1072718"/>
        </a:xfrm>
        <a:prstGeom prst="chevron">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s-AR" sz="1800" b="1" i="0" kern="1200" cap="small" baseline="0" dirty="0" err="1">
              <a:solidFill>
                <a:schemeClr val="accent1"/>
              </a:solidFill>
              <a:effectLst/>
              <a:latin typeface="Arial" panose="020B0604020202020204" pitchFamily="34" charset="0"/>
            </a:rPr>
            <a:t>S</a:t>
          </a:r>
          <a:r>
            <a:rPr lang="es-AR" sz="1600" b="0" i="0" kern="1200" cap="small" baseline="0" dirty="0" err="1">
              <a:solidFill>
                <a:schemeClr val="accent1"/>
              </a:solidFill>
              <a:effectLst/>
              <a:latin typeface="Arial" panose="020B0604020202020204" pitchFamily="34" charset="0"/>
            </a:rPr>
            <a:t>earch</a:t>
          </a:r>
          <a:endParaRPr lang="es-AR" sz="1600" b="0" i="0" kern="1200" cap="small" baseline="0" dirty="0">
            <a:solidFill>
              <a:schemeClr val="accent1"/>
            </a:solidFill>
            <a:effectLst/>
            <a:latin typeface="Arial" panose="020B0604020202020204" pitchFamily="34" charset="0"/>
          </a:endParaRPr>
        </a:p>
        <a:p>
          <a:pPr marL="0" lvl="0" indent="0" algn="ctr" defTabSz="800100">
            <a:lnSpc>
              <a:spcPct val="90000"/>
            </a:lnSpc>
            <a:spcBef>
              <a:spcPct val="0"/>
            </a:spcBef>
            <a:spcAft>
              <a:spcPct val="35000"/>
            </a:spcAft>
            <a:buNone/>
          </a:pPr>
          <a:r>
            <a:rPr lang="es-AR" sz="1600" b="0" i="0" kern="1200" cap="small" baseline="0" dirty="0">
              <a:solidFill>
                <a:schemeClr val="accent1"/>
              </a:solidFill>
              <a:effectLst/>
              <a:latin typeface="Arial" panose="020B0604020202020204" pitchFamily="34" charset="0"/>
            </a:rPr>
            <a:t>Búsqueda</a:t>
          </a:r>
          <a:endParaRPr lang="es-AR" sz="1600" kern="1200" cap="small" baseline="0" dirty="0">
            <a:solidFill>
              <a:schemeClr val="accent1"/>
            </a:solidFill>
          </a:endParaRPr>
        </a:p>
      </dsp:txBody>
      <dsp:txXfrm rot="-5400000">
        <a:off x="-7329" y="539399"/>
        <a:ext cx="1072718" cy="417852"/>
      </dsp:txXfrm>
    </dsp:sp>
    <dsp:sp modelId="{2051B4F5-B297-4109-8921-4743822ECFE4}">
      <dsp:nvSpPr>
        <dsp:cNvPr id="0" name=""/>
        <dsp:cNvSpPr/>
      </dsp:nvSpPr>
      <dsp:spPr>
        <a:xfrm rot="5400000">
          <a:off x="5867191" y="-4813421"/>
          <a:ext cx="969380" cy="10602304"/>
        </a:xfrm>
        <a:prstGeom prst="round2SameRect">
          <a:avLst/>
        </a:prstGeom>
        <a:solidFill>
          <a:schemeClr val="accent5">
            <a:alpha val="90000"/>
            <a:tint val="4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100000"/>
            </a:lnSpc>
            <a:spcBef>
              <a:spcPct val="0"/>
            </a:spcBef>
            <a:spcAft>
              <a:spcPct val="15000"/>
            </a:spcAft>
            <a:buChar char="•"/>
          </a:pPr>
          <a:r>
            <a:rPr lang="es-AR" sz="2400" kern="1200"/>
            <a:t>Bases de datos</a:t>
          </a:r>
          <a:endParaRPr lang="es-AR" sz="2400" kern="1200" dirty="0"/>
        </a:p>
        <a:p>
          <a:pPr marL="228600" lvl="1" indent="-228600" algn="l" defTabSz="1066800">
            <a:lnSpc>
              <a:spcPct val="100000"/>
            </a:lnSpc>
            <a:spcBef>
              <a:spcPct val="0"/>
            </a:spcBef>
            <a:spcAft>
              <a:spcPct val="15000"/>
            </a:spcAft>
            <a:buChar char="•"/>
          </a:pPr>
          <a:r>
            <a:rPr lang="es-AR" sz="2400" kern="1200"/>
            <a:t>Palabras clave</a:t>
          </a:r>
          <a:endParaRPr lang="es-AR" sz="2400" kern="1200" dirty="0"/>
        </a:p>
      </dsp:txBody>
      <dsp:txXfrm rot="-5400000">
        <a:off x="1050730" y="50361"/>
        <a:ext cx="10554983" cy="874738"/>
      </dsp:txXfrm>
    </dsp:sp>
    <dsp:sp modelId="{C63C550F-0FFD-4112-980F-BC9765362B9D}">
      <dsp:nvSpPr>
        <dsp:cNvPr id="0" name=""/>
        <dsp:cNvSpPr/>
      </dsp:nvSpPr>
      <dsp:spPr>
        <a:xfrm rot="5400000">
          <a:off x="-216255" y="1558294"/>
          <a:ext cx="1490570" cy="1072718"/>
        </a:xfrm>
        <a:prstGeom prst="chevron">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s-AR" sz="1800" b="1" i="0" kern="1200" cap="small" baseline="0" dirty="0" err="1">
              <a:solidFill>
                <a:schemeClr val="accent1"/>
              </a:solidFill>
              <a:effectLst/>
              <a:latin typeface="Arial" panose="020B0604020202020204" pitchFamily="34" charset="0"/>
            </a:rPr>
            <a:t>A</a:t>
          </a:r>
          <a:r>
            <a:rPr lang="es-AR" sz="1600" b="0" i="0" kern="1200" cap="small" baseline="0" dirty="0" err="1">
              <a:solidFill>
                <a:schemeClr val="accent1"/>
              </a:solidFill>
              <a:effectLst/>
              <a:latin typeface="Arial" panose="020B0604020202020204" pitchFamily="34" charset="0"/>
            </a:rPr>
            <a:t>ppraisa</a:t>
          </a:r>
          <a:r>
            <a:rPr lang="es-AR" sz="1800" b="1" i="0" kern="1200" cap="small" baseline="0" dirty="0" err="1">
              <a:solidFill>
                <a:schemeClr val="accent1"/>
              </a:solidFill>
              <a:effectLst/>
              <a:latin typeface="Arial" panose="020B0604020202020204" pitchFamily="34" charset="0"/>
            </a:rPr>
            <a:t>L</a:t>
          </a:r>
          <a:endParaRPr lang="es-AR" sz="1800" b="1" i="0" kern="1200" cap="small" baseline="0" dirty="0">
            <a:solidFill>
              <a:schemeClr val="accent1"/>
            </a:solidFill>
            <a:effectLst/>
            <a:latin typeface="Arial" panose="020B0604020202020204" pitchFamily="34" charset="0"/>
          </a:endParaRPr>
        </a:p>
        <a:p>
          <a:pPr marL="0" lvl="0" indent="0" algn="ctr" defTabSz="800100">
            <a:lnSpc>
              <a:spcPct val="90000"/>
            </a:lnSpc>
            <a:spcBef>
              <a:spcPct val="0"/>
            </a:spcBef>
            <a:spcAft>
              <a:spcPct val="35000"/>
            </a:spcAft>
            <a:buNone/>
          </a:pPr>
          <a:r>
            <a:rPr lang="es-AR" sz="1600" b="0" i="0" kern="1200" cap="small" baseline="0" dirty="0">
              <a:solidFill>
                <a:schemeClr val="accent1"/>
              </a:solidFill>
              <a:effectLst/>
              <a:latin typeface="Arial" panose="020B0604020202020204" pitchFamily="34" charset="0"/>
            </a:rPr>
            <a:t>Evaluación</a:t>
          </a:r>
          <a:endParaRPr lang="es-AR" sz="1600" kern="1200" cap="small" baseline="0" dirty="0">
            <a:solidFill>
              <a:schemeClr val="accent1"/>
            </a:solidFill>
          </a:endParaRPr>
        </a:p>
      </dsp:txBody>
      <dsp:txXfrm rot="-5400000">
        <a:off x="-7329" y="1885727"/>
        <a:ext cx="1072718" cy="417852"/>
      </dsp:txXfrm>
    </dsp:sp>
    <dsp:sp modelId="{4657C6C0-BD97-4F29-9E3E-20A033632CF0}">
      <dsp:nvSpPr>
        <dsp:cNvPr id="0" name=""/>
        <dsp:cNvSpPr/>
      </dsp:nvSpPr>
      <dsp:spPr>
        <a:xfrm rot="5400000">
          <a:off x="5867446" y="-3467348"/>
          <a:ext cx="968870" cy="10602304"/>
        </a:xfrm>
        <a:prstGeom prst="round2SameRect">
          <a:avLst/>
        </a:prstGeom>
        <a:solidFill>
          <a:schemeClr val="accent5">
            <a:alpha val="90000"/>
            <a:tint val="4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100000"/>
            </a:lnSpc>
            <a:spcBef>
              <a:spcPct val="0"/>
            </a:spcBef>
            <a:spcAft>
              <a:spcPct val="15000"/>
            </a:spcAft>
            <a:buChar char="•"/>
          </a:pPr>
          <a:r>
            <a:rPr lang="es-AR" sz="2400" b="0" i="0" kern="1200"/>
            <a:t>Calidad de los trabajos</a:t>
          </a:r>
          <a:endParaRPr lang="es-AR" sz="2400" b="0" kern="1200" dirty="0"/>
        </a:p>
        <a:p>
          <a:pPr marL="228600" lvl="1" indent="-228600" algn="l" defTabSz="1066800">
            <a:lnSpc>
              <a:spcPct val="100000"/>
            </a:lnSpc>
            <a:spcBef>
              <a:spcPct val="0"/>
            </a:spcBef>
            <a:spcAft>
              <a:spcPct val="15000"/>
            </a:spcAft>
            <a:buChar char="•"/>
          </a:pPr>
          <a:r>
            <a:rPr lang="es-AR" sz="2400" kern="1200" dirty="0"/>
            <a:t>Matriz de análisis</a:t>
          </a:r>
        </a:p>
      </dsp:txBody>
      <dsp:txXfrm rot="-5400000">
        <a:off x="1050729" y="1396665"/>
        <a:ext cx="10555008" cy="874278"/>
      </dsp:txXfrm>
    </dsp:sp>
    <dsp:sp modelId="{D003DDA2-B751-42FE-92C1-5721956C7CCB}">
      <dsp:nvSpPr>
        <dsp:cNvPr id="0" name=""/>
        <dsp:cNvSpPr/>
      </dsp:nvSpPr>
      <dsp:spPr>
        <a:xfrm rot="5400000">
          <a:off x="-216255" y="2904623"/>
          <a:ext cx="1490570" cy="1072718"/>
        </a:xfrm>
        <a:prstGeom prst="chevron">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s-AR" sz="1800" b="1" i="0" kern="1200" cap="small" baseline="0" dirty="0" err="1">
              <a:solidFill>
                <a:schemeClr val="accent1"/>
              </a:solidFill>
              <a:effectLst/>
              <a:latin typeface="Arial" panose="020B0604020202020204" pitchFamily="34" charset="0"/>
            </a:rPr>
            <a:t>S</a:t>
          </a:r>
          <a:r>
            <a:rPr lang="es-AR" sz="1600" b="0" i="0" kern="1200" cap="small" baseline="0" dirty="0" err="1">
              <a:solidFill>
                <a:schemeClr val="accent1"/>
              </a:solidFill>
              <a:effectLst/>
              <a:latin typeface="Arial" panose="020B0604020202020204" pitchFamily="34" charset="0"/>
            </a:rPr>
            <a:t>ynthesis</a:t>
          </a:r>
          <a:endParaRPr lang="es-AR" sz="1600" b="0" i="0" kern="1200" cap="small" baseline="0" dirty="0">
            <a:solidFill>
              <a:schemeClr val="accent1"/>
            </a:solidFill>
            <a:effectLst/>
            <a:latin typeface="Arial" panose="020B0604020202020204" pitchFamily="34" charset="0"/>
          </a:endParaRPr>
        </a:p>
        <a:p>
          <a:pPr marL="0" lvl="0" indent="0" algn="ctr" defTabSz="800100">
            <a:lnSpc>
              <a:spcPct val="90000"/>
            </a:lnSpc>
            <a:spcBef>
              <a:spcPct val="0"/>
            </a:spcBef>
            <a:spcAft>
              <a:spcPct val="35000"/>
            </a:spcAft>
            <a:buNone/>
          </a:pPr>
          <a:r>
            <a:rPr lang="es-AR" sz="1600" b="0" i="0" kern="1200" cap="small" baseline="0" dirty="0">
              <a:solidFill>
                <a:schemeClr val="accent1"/>
              </a:solidFill>
              <a:effectLst/>
              <a:latin typeface="Arial" panose="020B0604020202020204" pitchFamily="34" charset="0"/>
            </a:rPr>
            <a:t>Síntesis</a:t>
          </a:r>
        </a:p>
      </dsp:txBody>
      <dsp:txXfrm rot="-5400000">
        <a:off x="-7329" y="3232056"/>
        <a:ext cx="1072718" cy="417852"/>
      </dsp:txXfrm>
    </dsp:sp>
    <dsp:sp modelId="{CD3B7AF1-7EC2-40F5-87D9-6FBEA7033BB2}">
      <dsp:nvSpPr>
        <dsp:cNvPr id="0" name=""/>
        <dsp:cNvSpPr/>
      </dsp:nvSpPr>
      <dsp:spPr>
        <a:xfrm rot="5400000">
          <a:off x="5867446" y="-2121019"/>
          <a:ext cx="968870" cy="10602304"/>
        </a:xfrm>
        <a:prstGeom prst="round2SameRect">
          <a:avLst/>
        </a:prstGeom>
        <a:solidFill>
          <a:schemeClr val="accent5">
            <a:alpha val="90000"/>
            <a:tint val="4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100000"/>
            </a:lnSpc>
            <a:spcBef>
              <a:spcPct val="0"/>
            </a:spcBef>
            <a:spcAft>
              <a:spcPct val="15000"/>
            </a:spcAft>
            <a:buChar char="•"/>
          </a:pPr>
          <a:r>
            <a:rPr lang="es-AR" sz="2400" b="0" i="0" kern="1200"/>
            <a:t>Integración de los hallazgos</a:t>
          </a:r>
          <a:endParaRPr lang="es-AR" sz="2400" kern="1200" dirty="0"/>
        </a:p>
        <a:p>
          <a:pPr marL="228600" lvl="1" indent="-228600" algn="l" defTabSz="1066800">
            <a:lnSpc>
              <a:spcPct val="100000"/>
            </a:lnSpc>
            <a:spcBef>
              <a:spcPct val="0"/>
            </a:spcBef>
            <a:spcAft>
              <a:spcPct val="15000"/>
            </a:spcAft>
            <a:buChar char="•"/>
          </a:pPr>
          <a:r>
            <a:rPr lang="es-AR" sz="2400" b="0" i="0" kern="1200"/>
            <a:t>Tipificar, tabular, graficar</a:t>
          </a:r>
          <a:endParaRPr lang="es-AR" sz="2400" kern="1200" dirty="0"/>
        </a:p>
      </dsp:txBody>
      <dsp:txXfrm rot="-5400000">
        <a:off x="1050729" y="2742994"/>
        <a:ext cx="10555008" cy="874278"/>
      </dsp:txXfrm>
    </dsp:sp>
    <dsp:sp modelId="{422625F0-8655-409E-BA5E-B20482A04ACE}">
      <dsp:nvSpPr>
        <dsp:cNvPr id="0" name=""/>
        <dsp:cNvSpPr/>
      </dsp:nvSpPr>
      <dsp:spPr>
        <a:xfrm rot="5400000">
          <a:off x="-216255" y="4250952"/>
          <a:ext cx="1490570" cy="1072718"/>
        </a:xfrm>
        <a:prstGeom prst="chevron">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s-AR" sz="1800" b="1" i="0" kern="1200" cap="small" baseline="0" dirty="0" err="1">
              <a:solidFill>
                <a:schemeClr val="accent1"/>
              </a:solidFill>
              <a:effectLst/>
              <a:latin typeface="Arial" panose="020B0604020202020204" pitchFamily="34" charset="0"/>
            </a:rPr>
            <a:t>A</a:t>
          </a:r>
          <a:r>
            <a:rPr lang="es-AR" sz="1600" b="0" i="0" kern="1200" cap="small" baseline="0" dirty="0" err="1">
              <a:solidFill>
                <a:schemeClr val="accent1"/>
              </a:solidFill>
              <a:effectLst/>
              <a:latin typeface="Arial" panose="020B0604020202020204" pitchFamily="34" charset="0"/>
            </a:rPr>
            <a:t>nalysis</a:t>
          </a:r>
          <a:endParaRPr lang="es-AR" sz="1600" b="0" i="0" kern="1200" cap="small" baseline="0" dirty="0">
            <a:solidFill>
              <a:schemeClr val="accent1"/>
            </a:solidFill>
            <a:effectLst/>
            <a:latin typeface="Arial" panose="020B0604020202020204" pitchFamily="34" charset="0"/>
          </a:endParaRPr>
        </a:p>
        <a:p>
          <a:pPr marL="0" lvl="0" indent="0" algn="ctr" defTabSz="800100">
            <a:lnSpc>
              <a:spcPct val="90000"/>
            </a:lnSpc>
            <a:spcBef>
              <a:spcPct val="0"/>
            </a:spcBef>
            <a:spcAft>
              <a:spcPct val="35000"/>
            </a:spcAft>
            <a:buNone/>
          </a:pPr>
          <a:r>
            <a:rPr lang="es-AR" sz="1600" b="0" i="0" kern="1200" cap="small" baseline="0" dirty="0">
              <a:solidFill>
                <a:schemeClr val="accent1"/>
              </a:solidFill>
              <a:effectLst/>
              <a:latin typeface="Arial" panose="020B0604020202020204" pitchFamily="34" charset="0"/>
            </a:rPr>
            <a:t>Análisis</a:t>
          </a:r>
          <a:endParaRPr lang="es-AR" sz="1600" kern="1200" cap="small" baseline="0" dirty="0">
            <a:solidFill>
              <a:schemeClr val="accent1"/>
            </a:solidFill>
          </a:endParaRPr>
        </a:p>
      </dsp:txBody>
      <dsp:txXfrm rot="-5400000">
        <a:off x="-7329" y="4578385"/>
        <a:ext cx="1072718" cy="417852"/>
      </dsp:txXfrm>
    </dsp:sp>
    <dsp:sp modelId="{4263F8B6-CB17-4222-AC23-81FCF58D0B81}">
      <dsp:nvSpPr>
        <dsp:cNvPr id="0" name=""/>
        <dsp:cNvSpPr/>
      </dsp:nvSpPr>
      <dsp:spPr>
        <a:xfrm rot="5400000">
          <a:off x="5867446" y="-774690"/>
          <a:ext cx="968870" cy="10602304"/>
        </a:xfrm>
        <a:prstGeom prst="round2SameRect">
          <a:avLst/>
        </a:prstGeom>
        <a:solidFill>
          <a:schemeClr val="accent5">
            <a:alpha val="90000"/>
            <a:tint val="4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100000"/>
            </a:lnSpc>
            <a:spcBef>
              <a:spcPct val="0"/>
            </a:spcBef>
            <a:spcAft>
              <a:spcPct val="15000"/>
            </a:spcAft>
            <a:buChar char="•"/>
          </a:pPr>
          <a:r>
            <a:rPr lang="es-AR" sz="2400" b="0" i="0" kern="1200" dirty="0"/>
            <a:t>Descripción y valoración global de los resultados encontrados</a:t>
          </a:r>
          <a:endParaRPr lang="es-AR" sz="2400" kern="1200" dirty="0"/>
        </a:p>
      </dsp:txBody>
      <dsp:txXfrm rot="-5400000">
        <a:off x="1050729" y="4089323"/>
        <a:ext cx="10555008" cy="87427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592F00-D6B5-4683-80BA-4F3B95C50FDA}" type="datetimeFigureOut">
              <a:rPr lang="es-AR" smtClean="0"/>
              <a:t>29/09/2024</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205E7F-CB8D-4A76-8ABB-23C7A9376EDA}" type="slidenum">
              <a:rPr lang="es-AR" smtClean="0"/>
              <a:t>‹Nº›</a:t>
            </a:fld>
            <a:endParaRPr lang="es-AR"/>
          </a:p>
        </p:txBody>
      </p:sp>
    </p:spTree>
    <p:extLst>
      <p:ext uri="{BB962C8B-B14F-4D97-AF65-F5344CB8AC3E}">
        <p14:creationId xmlns:p14="http://schemas.microsoft.com/office/powerpoint/2010/main" val="1632686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F4D4ABC-25A3-4393-A15C-7793E9110076}" type="slidenum">
              <a:rPr kumimoji="0" lang="es-ES" sz="1200" b="0" i="0" u="none" strike="noStrike" kern="1200" cap="none" spc="0" normalizeH="0" baseline="0" noProof="0" smtClean="0">
                <a:ln>
                  <a:noFill/>
                </a:ln>
                <a:solidFill>
                  <a:prstClr val="black"/>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s-ES" sz="1200" b="0" i="0" u="none" strike="noStrike" kern="1200" cap="none" spc="0" normalizeH="0" baseline="0" noProof="0">
              <a:ln>
                <a:noFill/>
              </a:ln>
              <a:solidFill>
                <a:prstClr val="black"/>
              </a:solidFill>
              <a:effectLst/>
              <a:uLnTx/>
              <a:uFillTx/>
              <a:latin typeface="Arial" charset="0"/>
              <a:ea typeface="+mn-ea"/>
              <a:cs typeface="Arial" charset="0"/>
            </a:endParaRPr>
          </a:p>
        </p:txBody>
      </p:sp>
    </p:spTree>
    <p:extLst>
      <p:ext uri="{BB962C8B-B14F-4D97-AF65-F5344CB8AC3E}">
        <p14:creationId xmlns:p14="http://schemas.microsoft.com/office/powerpoint/2010/main" val="4280364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67EDB8-9C07-BBE5-D7E8-8D96A74B461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58850AFA-F557-1EAF-041F-32164C03C1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D6404F5B-0D95-A18E-3D6B-302248FACF10}"/>
              </a:ext>
            </a:extLst>
          </p:cNvPr>
          <p:cNvSpPr>
            <a:spLocks noGrp="1"/>
          </p:cNvSpPr>
          <p:nvPr>
            <p:ph type="dt" sz="half" idx="10"/>
          </p:nvPr>
        </p:nvSpPr>
        <p:spPr/>
        <p:txBody>
          <a:bodyPr/>
          <a:lstStyle/>
          <a:p>
            <a:fld id="{47645070-FFB4-40CB-9265-2C7C7D0DC4C1}" type="datetime1">
              <a:rPr lang="es-AR" smtClean="0"/>
              <a:t>29/09/2024</a:t>
            </a:fld>
            <a:endParaRPr lang="es-AR"/>
          </a:p>
        </p:txBody>
      </p:sp>
      <p:sp>
        <p:nvSpPr>
          <p:cNvPr id="5" name="Marcador de pie de página 4">
            <a:extLst>
              <a:ext uri="{FF2B5EF4-FFF2-40B4-BE49-F238E27FC236}">
                <a16:creationId xmlns:a16="http://schemas.microsoft.com/office/drawing/2014/main" id="{E5BF2C41-6B20-0849-DA9A-66DE919E80E4}"/>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F9111BAC-1CA8-1965-29A7-A9A1D2794D53}"/>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917971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B39DC3-41CC-D67B-4587-9370C531D104}"/>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56B6EF88-9DB8-67FB-778D-C9817AFC9AC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F44615AC-9A72-D3EF-A2B9-C2C45CC8287A}"/>
              </a:ext>
            </a:extLst>
          </p:cNvPr>
          <p:cNvSpPr>
            <a:spLocks noGrp="1"/>
          </p:cNvSpPr>
          <p:nvPr>
            <p:ph type="dt" sz="half" idx="10"/>
          </p:nvPr>
        </p:nvSpPr>
        <p:spPr/>
        <p:txBody>
          <a:bodyPr/>
          <a:lstStyle/>
          <a:p>
            <a:fld id="{D7D92B67-8164-4F21-97F6-7B9FD0E3B395}" type="datetime1">
              <a:rPr lang="es-AR" smtClean="0"/>
              <a:t>29/09/2024</a:t>
            </a:fld>
            <a:endParaRPr lang="es-AR"/>
          </a:p>
        </p:txBody>
      </p:sp>
      <p:sp>
        <p:nvSpPr>
          <p:cNvPr id="5" name="Marcador de pie de página 4">
            <a:extLst>
              <a:ext uri="{FF2B5EF4-FFF2-40B4-BE49-F238E27FC236}">
                <a16:creationId xmlns:a16="http://schemas.microsoft.com/office/drawing/2014/main" id="{96B4A983-D482-AD71-E994-A865BCBF8F38}"/>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F1E07E3C-BE6C-3B55-207D-4E2F45FBD2A3}"/>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4238587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28D3B41-2C52-9D9F-B0A2-F5DCC7F9A52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DBCB6E99-83AF-BD41-7A95-54A1C7E1CB37}"/>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98C5F8CB-03FB-EE04-331B-91D1DFE6B366}"/>
              </a:ext>
            </a:extLst>
          </p:cNvPr>
          <p:cNvSpPr>
            <a:spLocks noGrp="1"/>
          </p:cNvSpPr>
          <p:nvPr>
            <p:ph type="dt" sz="half" idx="10"/>
          </p:nvPr>
        </p:nvSpPr>
        <p:spPr/>
        <p:txBody>
          <a:bodyPr/>
          <a:lstStyle/>
          <a:p>
            <a:fld id="{1F5DB8B9-94DB-42D0-875A-96765DC501F2}" type="datetime1">
              <a:rPr lang="es-AR" smtClean="0"/>
              <a:t>29/09/2024</a:t>
            </a:fld>
            <a:endParaRPr lang="es-AR"/>
          </a:p>
        </p:txBody>
      </p:sp>
      <p:sp>
        <p:nvSpPr>
          <p:cNvPr id="5" name="Marcador de pie de página 4">
            <a:extLst>
              <a:ext uri="{FF2B5EF4-FFF2-40B4-BE49-F238E27FC236}">
                <a16:creationId xmlns:a16="http://schemas.microsoft.com/office/drawing/2014/main" id="{451AE5EA-5443-F0DE-E583-7DD301AAD4C2}"/>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BFBDA0D7-6A0F-EC87-01B7-A714134693E2}"/>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2896999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E17DE9-B029-71F2-B20A-9ACD7F9EFD23}"/>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6335DC7C-7281-791F-D4D5-7D8E671545A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87103333-201B-4135-10FA-07191037A393}"/>
              </a:ext>
            </a:extLst>
          </p:cNvPr>
          <p:cNvSpPr>
            <a:spLocks noGrp="1"/>
          </p:cNvSpPr>
          <p:nvPr>
            <p:ph type="dt" sz="half" idx="10"/>
          </p:nvPr>
        </p:nvSpPr>
        <p:spPr/>
        <p:txBody>
          <a:bodyPr/>
          <a:lstStyle/>
          <a:p>
            <a:fld id="{03BF973B-7E4B-4F72-B108-CEF90188A018}" type="datetime1">
              <a:rPr lang="es-AR" smtClean="0"/>
              <a:t>29/09/2024</a:t>
            </a:fld>
            <a:endParaRPr lang="es-AR"/>
          </a:p>
        </p:txBody>
      </p:sp>
      <p:sp>
        <p:nvSpPr>
          <p:cNvPr id="5" name="Marcador de pie de página 4">
            <a:extLst>
              <a:ext uri="{FF2B5EF4-FFF2-40B4-BE49-F238E27FC236}">
                <a16:creationId xmlns:a16="http://schemas.microsoft.com/office/drawing/2014/main" id="{D3F5CA51-CD9C-A5CF-7851-3F81A9B8D06D}"/>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644084E2-7AE1-514D-01E7-C08B0987BD4D}"/>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2846224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5C1DB0-0A89-4528-99C5-45F99BAE3C5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7C57510A-5818-22CC-CE6C-BCE48ED3DA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A2116E3-6ECB-FDD7-1405-60F0F2016D23}"/>
              </a:ext>
            </a:extLst>
          </p:cNvPr>
          <p:cNvSpPr>
            <a:spLocks noGrp="1"/>
          </p:cNvSpPr>
          <p:nvPr>
            <p:ph type="dt" sz="half" idx="10"/>
          </p:nvPr>
        </p:nvSpPr>
        <p:spPr/>
        <p:txBody>
          <a:bodyPr/>
          <a:lstStyle/>
          <a:p>
            <a:fld id="{70BA7AA0-E996-40A6-9725-D39C727DB192}" type="datetime1">
              <a:rPr lang="es-AR" smtClean="0"/>
              <a:t>29/09/2024</a:t>
            </a:fld>
            <a:endParaRPr lang="es-AR"/>
          </a:p>
        </p:txBody>
      </p:sp>
      <p:sp>
        <p:nvSpPr>
          <p:cNvPr id="5" name="Marcador de pie de página 4">
            <a:extLst>
              <a:ext uri="{FF2B5EF4-FFF2-40B4-BE49-F238E27FC236}">
                <a16:creationId xmlns:a16="http://schemas.microsoft.com/office/drawing/2014/main" id="{98043638-42D4-5647-787F-A207D5FA3753}"/>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74FAE1B6-1A77-D8AB-3772-1A2BCD4207AB}"/>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218919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FB3582-58D9-BEDB-3933-8D53E6AC5A59}"/>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70FA39AF-6623-E124-5813-63AD53E75A9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5AE0435D-B72C-8ED6-E2B8-FD03A7A6F41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1CAB4B12-2442-79DF-0025-E1612E1D9F42}"/>
              </a:ext>
            </a:extLst>
          </p:cNvPr>
          <p:cNvSpPr>
            <a:spLocks noGrp="1"/>
          </p:cNvSpPr>
          <p:nvPr>
            <p:ph type="dt" sz="half" idx="10"/>
          </p:nvPr>
        </p:nvSpPr>
        <p:spPr/>
        <p:txBody>
          <a:bodyPr/>
          <a:lstStyle/>
          <a:p>
            <a:fld id="{F9E73255-357B-4595-8F78-1B12E1FDF28A}" type="datetime1">
              <a:rPr lang="es-AR" smtClean="0"/>
              <a:t>29/09/2024</a:t>
            </a:fld>
            <a:endParaRPr lang="es-AR"/>
          </a:p>
        </p:txBody>
      </p:sp>
      <p:sp>
        <p:nvSpPr>
          <p:cNvPr id="6" name="Marcador de pie de página 5">
            <a:extLst>
              <a:ext uri="{FF2B5EF4-FFF2-40B4-BE49-F238E27FC236}">
                <a16:creationId xmlns:a16="http://schemas.microsoft.com/office/drawing/2014/main" id="{E1FEBB13-9720-FD1D-6206-E525224EE56E}"/>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449C6B9A-3820-FE8D-6761-999A1A5CC758}"/>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183736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57E53F-0B7F-4FBE-8C01-0704E1A17D3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C307725E-9C38-4C45-EF44-BBBAFB0CAA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4E98E72-A764-ACC8-01F8-4D59805B930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888D3201-8E79-1AFD-0C4F-80358D1DD6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9576BF8A-C4F3-AF2D-D4F0-B03DB8F3D04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79D090A3-1E97-88B1-60FC-BDB3C21BE7C1}"/>
              </a:ext>
            </a:extLst>
          </p:cNvPr>
          <p:cNvSpPr>
            <a:spLocks noGrp="1"/>
          </p:cNvSpPr>
          <p:nvPr>
            <p:ph type="dt" sz="half" idx="10"/>
          </p:nvPr>
        </p:nvSpPr>
        <p:spPr/>
        <p:txBody>
          <a:bodyPr/>
          <a:lstStyle/>
          <a:p>
            <a:fld id="{21846CE6-E0D4-456B-A222-3A99AB84A161}" type="datetime1">
              <a:rPr lang="es-AR" smtClean="0"/>
              <a:t>29/09/2024</a:t>
            </a:fld>
            <a:endParaRPr lang="es-AR"/>
          </a:p>
        </p:txBody>
      </p:sp>
      <p:sp>
        <p:nvSpPr>
          <p:cNvPr id="8" name="Marcador de pie de página 7">
            <a:extLst>
              <a:ext uri="{FF2B5EF4-FFF2-40B4-BE49-F238E27FC236}">
                <a16:creationId xmlns:a16="http://schemas.microsoft.com/office/drawing/2014/main" id="{70EC0E92-E0F1-AFE4-3A01-D47A8D5516BC}"/>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FABA25FF-8119-2256-FAEF-F4FFBBF0305B}"/>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127408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57A17A-78B6-09D8-7AAA-2284BD03408E}"/>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B15DB3D7-D96B-211C-8992-0DD539551D00}"/>
              </a:ext>
            </a:extLst>
          </p:cNvPr>
          <p:cNvSpPr>
            <a:spLocks noGrp="1"/>
          </p:cNvSpPr>
          <p:nvPr>
            <p:ph type="dt" sz="half" idx="10"/>
          </p:nvPr>
        </p:nvSpPr>
        <p:spPr/>
        <p:txBody>
          <a:bodyPr/>
          <a:lstStyle/>
          <a:p>
            <a:fld id="{5C2FF476-DC0B-4994-A919-DA5FBB703029}" type="datetime1">
              <a:rPr lang="es-AR" smtClean="0"/>
              <a:t>29/09/2024</a:t>
            </a:fld>
            <a:endParaRPr lang="es-AR"/>
          </a:p>
        </p:txBody>
      </p:sp>
      <p:sp>
        <p:nvSpPr>
          <p:cNvPr id="4" name="Marcador de pie de página 3">
            <a:extLst>
              <a:ext uri="{FF2B5EF4-FFF2-40B4-BE49-F238E27FC236}">
                <a16:creationId xmlns:a16="http://schemas.microsoft.com/office/drawing/2014/main" id="{86FC9460-E3D6-46D4-AE36-F032E69E906A}"/>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166448FD-EA0D-738F-39D4-6EE7AF9F2016}"/>
              </a:ext>
            </a:extLst>
          </p:cNvPr>
          <p:cNvSpPr>
            <a:spLocks noGrp="1"/>
          </p:cNvSpPr>
          <p:nvPr>
            <p:ph type="sldNum" sz="quarter" idx="12"/>
          </p:nvPr>
        </p:nvSpPr>
        <p:spPr/>
        <p:txBody>
          <a:bodyPr/>
          <a:lstStyle/>
          <a:p>
            <a:fld id="{DF0F741A-1C68-43B1-82BF-590C1E2811B5}" type="slidenum">
              <a:rPr lang="es-AR" smtClean="0"/>
              <a:t>‹Nº›</a:t>
            </a:fld>
            <a:endParaRPr lang="es-AR"/>
          </a:p>
        </p:txBody>
      </p:sp>
    </p:spTree>
    <p:extLst>
      <p:ext uri="{BB962C8B-B14F-4D97-AF65-F5344CB8AC3E}">
        <p14:creationId xmlns:p14="http://schemas.microsoft.com/office/powerpoint/2010/main" val="2260238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EDFECE3-40D3-3884-6D08-0F7D7647F198}"/>
              </a:ext>
            </a:extLst>
          </p:cNvPr>
          <p:cNvSpPr>
            <a:spLocks noGrp="1"/>
          </p:cNvSpPr>
          <p:nvPr>
            <p:ph type="dt" sz="half" idx="10"/>
          </p:nvPr>
        </p:nvSpPr>
        <p:spPr/>
        <p:txBody>
          <a:bodyPr/>
          <a:lstStyle/>
          <a:p>
            <a:fld id="{AD52D03F-C6FC-4C2D-BE6D-FC47EC3F9626}" type="datetime1">
              <a:rPr lang="es-AR" smtClean="0"/>
              <a:t>29/09/2024</a:t>
            </a:fld>
            <a:endParaRPr lang="es-AR"/>
          </a:p>
        </p:txBody>
      </p:sp>
      <p:sp>
        <p:nvSpPr>
          <p:cNvPr id="3" name="Marcador de pie de página 2">
            <a:extLst>
              <a:ext uri="{FF2B5EF4-FFF2-40B4-BE49-F238E27FC236}">
                <a16:creationId xmlns:a16="http://schemas.microsoft.com/office/drawing/2014/main" id="{A1926A56-92FC-4BE6-94D5-494592394B45}"/>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4068F163-E21D-61CB-DF60-63B151514BEA}"/>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958711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3AC9E9-01E7-6DBD-8CA3-59C4F59F65F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D7570959-C77C-B194-B553-156E1DB86B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F9BBFDCB-4E59-F4ED-D231-710DD31E7C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AC960E9-5183-3183-D657-02D5F5422383}"/>
              </a:ext>
            </a:extLst>
          </p:cNvPr>
          <p:cNvSpPr>
            <a:spLocks noGrp="1"/>
          </p:cNvSpPr>
          <p:nvPr>
            <p:ph type="dt" sz="half" idx="10"/>
          </p:nvPr>
        </p:nvSpPr>
        <p:spPr/>
        <p:txBody>
          <a:bodyPr/>
          <a:lstStyle/>
          <a:p>
            <a:fld id="{BEE7FE5B-1C3B-463C-9BCD-CE90BC010FF9}" type="datetime1">
              <a:rPr lang="es-AR" smtClean="0"/>
              <a:t>29/09/2024</a:t>
            </a:fld>
            <a:endParaRPr lang="es-AR"/>
          </a:p>
        </p:txBody>
      </p:sp>
      <p:sp>
        <p:nvSpPr>
          <p:cNvPr id="6" name="Marcador de pie de página 5">
            <a:extLst>
              <a:ext uri="{FF2B5EF4-FFF2-40B4-BE49-F238E27FC236}">
                <a16:creationId xmlns:a16="http://schemas.microsoft.com/office/drawing/2014/main" id="{B2A3443E-256E-1469-2A07-C0793CDAC1D9}"/>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3C116351-DB1A-BFD5-52E4-D7906CBF6420}"/>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1873621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BED9E1-5056-2203-BC6F-D4B3455220A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2344DA93-1709-AB0E-24B6-1D80C2FD94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3E9E16CD-2AD4-F66F-303E-59F242AF8C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E11AF9D-3C83-5103-4953-144489F6487F}"/>
              </a:ext>
            </a:extLst>
          </p:cNvPr>
          <p:cNvSpPr>
            <a:spLocks noGrp="1"/>
          </p:cNvSpPr>
          <p:nvPr>
            <p:ph type="dt" sz="half" idx="10"/>
          </p:nvPr>
        </p:nvSpPr>
        <p:spPr/>
        <p:txBody>
          <a:bodyPr/>
          <a:lstStyle/>
          <a:p>
            <a:fld id="{C9C77598-2EEC-4C6D-9890-AF99B2A92B87}" type="datetime1">
              <a:rPr lang="es-AR" smtClean="0"/>
              <a:t>29/09/2024</a:t>
            </a:fld>
            <a:endParaRPr lang="es-AR"/>
          </a:p>
        </p:txBody>
      </p:sp>
      <p:sp>
        <p:nvSpPr>
          <p:cNvPr id="6" name="Marcador de pie de página 5">
            <a:extLst>
              <a:ext uri="{FF2B5EF4-FFF2-40B4-BE49-F238E27FC236}">
                <a16:creationId xmlns:a16="http://schemas.microsoft.com/office/drawing/2014/main" id="{450A60A3-FA49-B567-726C-16058DC49C7F}"/>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1E5690F7-2240-F3A1-844B-D5038D816F77}"/>
              </a:ext>
            </a:extLst>
          </p:cNvPr>
          <p:cNvSpPr>
            <a:spLocks noGrp="1"/>
          </p:cNvSpPr>
          <p:nvPr>
            <p:ph type="sldNum" sz="quarter" idx="12"/>
          </p:nvPr>
        </p:nvSpPr>
        <p:spPr/>
        <p:txBody>
          <a:bodyPr/>
          <a:lstStyle/>
          <a:p>
            <a:fld id="{22B65AFC-14E6-4EDC-832A-2081F8269CE9}" type="slidenum">
              <a:rPr lang="es-AR" smtClean="0"/>
              <a:t>‹Nº›</a:t>
            </a:fld>
            <a:endParaRPr lang="es-AR"/>
          </a:p>
        </p:txBody>
      </p:sp>
    </p:spTree>
    <p:extLst>
      <p:ext uri="{BB962C8B-B14F-4D97-AF65-F5344CB8AC3E}">
        <p14:creationId xmlns:p14="http://schemas.microsoft.com/office/powerpoint/2010/main" val="2498561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DEE7C5D-3C17-DA8F-0EDB-BAD7610669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FC78DAC8-BFDB-4D97-5B65-422BBC4494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FA85202B-699F-60D1-92CD-79F2572497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32F383-C8C2-44C7-A4DB-7401E6F7765D}" type="datetime1">
              <a:rPr lang="es-AR" smtClean="0"/>
              <a:t>29/09/2024</a:t>
            </a:fld>
            <a:endParaRPr lang="es-AR"/>
          </a:p>
        </p:txBody>
      </p:sp>
      <p:sp>
        <p:nvSpPr>
          <p:cNvPr id="5" name="Marcador de pie de página 4">
            <a:extLst>
              <a:ext uri="{FF2B5EF4-FFF2-40B4-BE49-F238E27FC236}">
                <a16:creationId xmlns:a16="http://schemas.microsoft.com/office/drawing/2014/main" id="{2130CF9E-2827-E36D-1EB9-4EA2332D26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CAFD651D-5C04-8310-1F30-5A99B50889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0F741A-1C68-43B1-82BF-590C1E2811B5}" type="slidenum">
              <a:rPr lang="es-AR" smtClean="0"/>
              <a:t>‹Nº›</a:t>
            </a:fld>
            <a:endParaRPr lang="es-AR"/>
          </a:p>
        </p:txBody>
      </p:sp>
    </p:spTree>
    <p:extLst>
      <p:ext uri="{BB962C8B-B14F-4D97-AF65-F5344CB8AC3E}">
        <p14:creationId xmlns:p14="http://schemas.microsoft.com/office/powerpoint/2010/main" val="3701496355"/>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repository.aip.org/islandora/object/nbla%3A283158#page/8/mode/2u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81000" y="2659559"/>
            <a:ext cx="11811000" cy="2123658"/>
          </a:xfrm>
          <a:prstGeom prst="rect">
            <a:avLst/>
          </a:prstGeom>
          <a:noFill/>
        </p:spPr>
        <p:txBody>
          <a:bodyPr wrap="square" lIns="91440" tIns="45720" rIns="91440" bIns="45720">
            <a:spAutoFit/>
          </a:bodyPr>
          <a:lstStyle/>
          <a:p>
            <a:pPr algn="ctr" fontAlgn="base">
              <a:spcBef>
                <a:spcPct val="0"/>
              </a:spcBef>
              <a:spcAft>
                <a:spcPct val="0"/>
              </a:spcAft>
            </a:pPr>
            <a:r>
              <a:rPr lang="es-AR" altLang="es-AR" sz="4400" b="1" dirty="0">
                <a:ln w="24500" cmpd="dbl">
                  <a:solidFill>
                    <a:srgbClr val="CCB400">
                      <a:shade val="85000"/>
                      <a:satMod val="155000"/>
                    </a:srgbClr>
                  </a:solidFill>
                  <a:prstDash val="solid"/>
                  <a:miter lim="800000"/>
                </a:ln>
                <a:gradFill>
                  <a:gsLst>
                    <a:gs pos="10000">
                      <a:srgbClr val="CCB400">
                        <a:tint val="10000"/>
                        <a:satMod val="155000"/>
                      </a:srgbClr>
                    </a:gs>
                    <a:gs pos="60000">
                      <a:srgbClr val="CCB400">
                        <a:tint val="30000"/>
                        <a:satMod val="155000"/>
                      </a:srgbClr>
                    </a:gs>
                    <a:gs pos="100000">
                      <a:srgbClr val="CCB400">
                        <a:tint val="73000"/>
                        <a:satMod val="155000"/>
                      </a:srgbClr>
                    </a:gs>
                  </a:gsLst>
                  <a:lin ang="5400000"/>
                </a:gradFill>
                <a:effectLst>
                  <a:outerShdw blurRad="38100" dist="38100" dir="7020000" algn="tl">
                    <a:srgbClr val="000000">
                      <a:alpha val="35000"/>
                    </a:srgbClr>
                  </a:outerShdw>
                </a:effectLst>
                <a:latin typeface="Georgia"/>
                <a:cs typeface="Arial" charset="0"/>
              </a:rPr>
              <a:t>Revisión bibliográfica tradicional y sistemática en la</a:t>
            </a:r>
            <a:br>
              <a:rPr lang="es-AR" altLang="es-AR" sz="4400" b="1" dirty="0">
                <a:ln w="24500" cmpd="dbl">
                  <a:solidFill>
                    <a:srgbClr val="CCB400">
                      <a:shade val="85000"/>
                      <a:satMod val="155000"/>
                    </a:srgbClr>
                  </a:solidFill>
                  <a:prstDash val="solid"/>
                  <a:miter lim="800000"/>
                </a:ln>
                <a:gradFill>
                  <a:gsLst>
                    <a:gs pos="10000">
                      <a:srgbClr val="CCB400">
                        <a:tint val="10000"/>
                        <a:satMod val="155000"/>
                      </a:srgbClr>
                    </a:gs>
                    <a:gs pos="60000">
                      <a:srgbClr val="CCB400">
                        <a:tint val="30000"/>
                        <a:satMod val="155000"/>
                      </a:srgbClr>
                    </a:gs>
                    <a:gs pos="100000">
                      <a:srgbClr val="CCB400">
                        <a:tint val="73000"/>
                        <a:satMod val="155000"/>
                      </a:srgbClr>
                    </a:gs>
                  </a:gsLst>
                  <a:lin ang="5400000"/>
                </a:gradFill>
                <a:effectLst>
                  <a:outerShdw blurRad="38100" dist="38100" dir="7020000" algn="tl">
                    <a:srgbClr val="000000">
                      <a:alpha val="35000"/>
                    </a:srgbClr>
                  </a:outerShdw>
                </a:effectLst>
                <a:latin typeface="Georgia"/>
                <a:cs typeface="Arial" charset="0"/>
              </a:rPr>
            </a:br>
            <a:r>
              <a:rPr lang="es-AR" altLang="es-AR" sz="4400" b="1" dirty="0">
                <a:ln w="24500" cmpd="dbl">
                  <a:solidFill>
                    <a:srgbClr val="CCB400">
                      <a:shade val="85000"/>
                      <a:satMod val="155000"/>
                    </a:srgbClr>
                  </a:solidFill>
                  <a:prstDash val="solid"/>
                  <a:miter lim="800000"/>
                </a:ln>
                <a:gradFill>
                  <a:gsLst>
                    <a:gs pos="10000">
                      <a:srgbClr val="CCB400">
                        <a:tint val="10000"/>
                        <a:satMod val="155000"/>
                      </a:srgbClr>
                    </a:gs>
                    <a:gs pos="60000">
                      <a:srgbClr val="CCB400">
                        <a:tint val="30000"/>
                        <a:satMod val="155000"/>
                      </a:srgbClr>
                    </a:gs>
                    <a:gs pos="100000">
                      <a:srgbClr val="CCB400">
                        <a:tint val="73000"/>
                        <a:satMod val="155000"/>
                      </a:srgbClr>
                    </a:gs>
                  </a:gsLst>
                  <a:lin ang="5400000"/>
                </a:gradFill>
                <a:effectLst>
                  <a:outerShdw blurRad="38100" dist="38100" dir="7020000" algn="tl">
                    <a:srgbClr val="000000">
                      <a:alpha val="35000"/>
                    </a:srgbClr>
                  </a:outerShdw>
                </a:effectLst>
                <a:latin typeface="Georgia"/>
                <a:cs typeface="Arial" charset="0"/>
              </a:rPr>
              <a:t> investigación académica</a:t>
            </a:r>
          </a:p>
        </p:txBody>
      </p:sp>
      <p:sp>
        <p:nvSpPr>
          <p:cNvPr id="4" name="Subtítulo 2">
            <a:extLst>
              <a:ext uri="{FF2B5EF4-FFF2-40B4-BE49-F238E27FC236}">
                <a16:creationId xmlns:a16="http://schemas.microsoft.com/office/drawing/2014/main" id="{66641317-B109-64BA-44F3-F8FD568B07E0}"/>
              </a:ext>
            </a:extLst>
          </p:cNvPr>
          <p:cNvSpPr>
            <a:spLocks noGrp="1"/>
          </p:cNvSpPr>
          <p:nvPr>
            <p:ph type="subTitle" idx="1"/>
          </p:nvPr>
        </p:nvSpPr>
        <p:spPr>
          <a:xfrm>
            <a:off x="623891" y="5454527"/>
            <a:ext cx="11017243" cy="659006"/>
          </a:xfrm>
        </p:spPr>
        <p:txBody>
          <a:bodyPr>
            <a:noAutofit/>
          </a:bodyPr>
          <a:lstStyle/>
          <a:p>
            <a:pPr>
              <a:defRPr/>
            </a:pPr>
            <a:r>
              <a:rPr lang="es-AR" sz="4800" kern="0" dirty="0">
                <a:solidFill>
                  <a:srgbClr val="002060"/>
                </a:solidFill>
                <a:latin typeface="Kunstler Script" pitchFamily="66" charset="0"/>
                <a:cs typeface="Arial" charset="0"/>
              </a:rPr>
              <a:t>Qué buscar, dónde buscar, cómo buscar, y cómo gestionar la información</a:t>
            </a:r>
          </a:p>
        </p:txBody>
      </p:sp>
      <p:sp>
        <p:nvSpPr>
          <p:cNvPr id="2" name="Rectangle 25">
            <a:extLst>
              <a:ext uri="{FF2B5EF4-FFF2-40B4-BE49-F238E27FC236}">
                <a16:creationId xmlns:a16="http://schemas.microsoft.com/office/drawing/2014/main" id="{63537E50-2F6C-3AFF-7845-8E1F43AF49DF}"/>
              </a:ext>
            </a:extLst>
          </p:cNvPr>
          <p:cNvSpPr txBox="1">
            <a:spLocks noChangeArrowheads="1"/>
          </p:cNvSpPr>
          <p:nvPr/>
        </p:nvSpPr>
        <p:spPr bwMode="auto">
          <a:xfrm>
            <a:off x="1524000" y="304730"/>
            <a:ext cx="9144000" cy="1844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ctr">
              <a:defRPr/>
            </a:pPr>
            <a:r>
              <a:rPr lang="es-ES" sz="6000" kern="0" dirty="0">
                <a:solidFill>
                  <a:srgbClr val="002060"/>
                </a:solidFill>
                <a:latin typeface="Kunstler Script" pitchFamily="66" charset="0"/>
                <a:cs typeface="Arial" charset="0"/>
              </a:rPr>
              <a:t>Universitaria Dr. René Favaloro</a:t>
            </a:r>
            <a:endParaRPr lang="es-AR" sz="2800" kern="0" dirty="0">
              <a:solidFill>
                <a:srgbClr val="002060"/>
              </a:solidFill>
              <a:latin typeface="Georgia"/>
              <a:cs typeface="Arial" charset="0"/>
            </a:endParaRPr>
          </a:p>
          <a:p>
            <a:pPr algn="ctr">
              <a:defRPr/>
            </a:pPr>
            <a:r>
              <a:rPr lang="es-AR" sz="2800" kern="0" dirty="0">
                <a:solidFill>
                  <a:srgbClr val="CB0F64"/>
                </a:solidFill>
                <a:latin typeface="Georgia"/>
                <a:cs typeface="Arial" charset="0"/>
              </a:rPr>
              <a:t> Facultad de Ciencias Humanas y de la Conducta, Doctorado en Discapacidad</a:t>
            </a:r>
            <a:endParaRPr lang="es-ES" sz="2800" kern="0" dirty="0">
              <a:solidFill>
                <a:srgbClr val="CB0F64"/>
              </a:solidFill>
              <a:latin typeface="Georgia"/>
              <a:cs typeface="Arial" charset="0"/>
            </a:endParaRPr>
          </a:p>
        </p:txBody>
      </p:sp>
      <p:pic>
        <p:nvPicPr>
          <p:cNvPr id="3" name="Picture 2">
            <a:extLst>
              <a:ext uri="{FF2B5EF4-FFF2-40B4-BE49-F238E27FC236}">
                <a16:creationId xmlns:a16="http://schemas.microsoft.com/office/drawing/2014/main" id="{71FAB1E7-44CF-384E-4AB7-D18E5E9D97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04730"/>
            <a:ext cx="1143000" cy="114300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7" name="Picture 2">
            <a:extLst>
              <a:ext uri="{FF2B5EF4-FFF2-40B4-BE49-F238E27FC236}">
                <a16:creationId xmlns:a16="http://schemas.microsoft.com/office/drawing/2014/main" id="{EDA02A7E-A570-9C16-5F0F-111058D380F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16389" y="304730"/>
            <a:ext cx="1143000" cy="114300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ustDataLst>
      <p:tags r:id="rId1"/>
    </p:custDataLst>
  </p:cSld>
  <p:clrMapOvr>
    <a:masterClrMapping/>
  </p:clrMapOvr>
  <mc:AlternateContent xmlns:mc="http://schemas.openxmlformats.org/markup-compatibility/2006" xmlns:p14="http://schemas.microsoft.com/office/powerpoint/2010/main">
    <mc:Choice Requires="p14">
      <p:transition p14:dur="10" advTm="17291"/>
    </mc:Choice>
    <mc:Fallback xmlns="">
      <p:transition advTm="17291"/>
    </mc:Fallback>
  </mc:AlternateContent>
  <p:extLst>
    <p:ext uri="{E180D4A7-C9FB-4DFB-919C-405C955672EB}">
      <p14:showEvtLst xmlns:p14="http://schemas.microsoft.com/office/powerpoint/2010/main">
        <p14:playEvt time="698" objId="19"/>
        <p14:stopEvt time="17291" objId="19"/>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6B402D-A647-5A27-89B3-DC3DFE9905A4}"/>
              </a:ext>
            </a:extLst>
          </p:cNvPr>
          <p:cNvSpPr>
            <a:spLocks noGrp="1"/>
          </p:cNvSpPr>
          <p:nvPr>
            <p:ph type="title"/>
          </p:nvPr>
        </p:nvSpPr>
        <p:spPr>
          <a:xfrm>
            <a:off x="874713" y="175796"/>
            <a:ext cx="10515600" cy="931033"/>
          </a:xfrm>
        </p:spPr>
        <p:txBody>
          <a:bodyPr/>
          <a:lstStyle/>
          <a:p>
            <a:pPr algn="ctr"/>
            <a:r>
              <a:rPr lang="es-AR" sz="4400" b="0" i="0" dirty="0">
                <a:solidFill>
                  <a:srgbClr val="000000"/>
                </a:solidFill>
                <a:effectLst/>
                <a:latin typeface="Arial" panose="020B0604020202020204" pitchFamily="34" charset="0"/>
              </a:rPr>
              <a:t>Criterios de inclusión</a:t>
            </a:r>
            <a:endParaRPr lang="es-AR" dirty="0"/>
          </a:p>
        </p:txBody>
      </p:sp>
      <p:sp>
        <p:nvSpPr>
          <p:cNvPr id="11" name="Marcador de texto 4">
            <a:extLst>
              <a:ext uri="{FF2B5EF4-FFF2-40B4-BE49-F238E27FC236}">
                <a16:creationId xmlns:a16="http://schemas.microsoft.com/office/drawing/2014/main" id="{C9124F11-5587-7755-5149-CEF92D8C457E}"/>
              </a:ext>
            </a:extLst>
          </p:cNvPr>
          <p:cNvSpPr>
            <a:spLocks noGrp="1"/>
          </p:cNvSpPr>
          <p:nvPr>
            <p:ph type="body" idx="1"/>
          </p:nvPr>
        </p:nvSpPr>
        <p:spPr/>
        <p:txBody>
          <a:bodyPr/>
          <a:lstStyle/>
          <a:p>
            <a:r>
              <a:rPr lang="es-AR" dirty="0"/>
              <a:t>Teoría de la producción y el desarrollo económico</a:t>
            </a:r>
          </a:p>
        </p:txBody>
      </p:sp>
      <p:sp>
        <p:nvSpPr>
          <p:cNvPr id="12" name="Marcador de contenido 5">
            <a:extLst>
              <a:ext uri="{FF2B5EF4-FFF2-40B4-BE49-F238E27FC236}">
                <a16:creationId xmlns:a16="http://schemas.microsoft.com/office/drawing/2014/main" id="{664DB384-DFB5-9C38-CB56-E0A9848B4954}"/>
              </a:ext>
            </a:extLst>
          </p:cNvPr>
          <p:cNvSpPr>
            <a:spLocks noGrp="1"/>
          </p:cNvSpPr>
          <p:nvPr>
            <p:ph sz="half" idx="2"/>
          </p:nvPr>
        </p:nvSpPr>
        <p:spPr/>
        <p:txBody>
          <a:bodyPr>
            <a:normAutofit fontScale="77500" lnSpcReduction="20000"/>
          </a:bodyPr>
          <a:lstStyle/>
          <a:p>
            <a:r>
              <a:rPr lang="en-US" dirty="0"/>
              <a:t>Irving Fisher (Is "Utility" the Most Suitable Term for the Concept It is Used to Denote?, 1918),</a:t>
            </a:r>
          </a:p>
          <a:p>
            <a:r>
              <a:rPr lang="en-US" dirty="0"/>
              <a:t>Charles Cobb, y Paul Douglas (A Theory of Production, 1928),</a:t>
            </a:r>
          </a:p>
          <a:p>
            <a:r>
              <a:rPr lang="en-US" dirty="0"/>
              <a:t>Robert Solow (A Contribution to the Theory of Economic Growth, 1956),</a:t>
            </a:r>
          </a:p>
          <a:p>
            <a:r>
              <a:rPr lang="en-US" dirty="0"/>
              <a:t>Hirofumi </a:t>
            </a:r>
            <a:r>
              <a:rPr lang="en-US" dirty="0" err="1"/>
              <a:t>Uzawa</a:t>
            </a:r>
            <a:r>
              <a:rPr lang="en-US" dirty="0"/>
              <a:t> (Optimum Technical Change in a Aggregative Model of Economic Growth, 1965),</a:t>
            </a:r>
          </a:p>
          <a:p>
            <a:r>
              <a:rPr lang="en-US" dirty="0"/>
              <a:t>Robert Lucas (On the Mechanics of development planning, 1988)</a:t>
            </a:r>
          </a:p>
        </p:txBody>
      </p:sp>
      <p:sp>
        <p:nvSpPr>
          <p:cNvPr id="5" name="Marcador de texto 4">
            <a:extLst>
              <a:ext uri="{FF2B5EF4-FFF2-40B4-BE49-F238E27FC236}">
                <a16:creationId xmlns:a16="http://schemas.microsoft.com/office/drawing/2014/main" id="{8196309E-F22C-5B83-9115-3172594A7E77}"/>
              </a:ext>
            </a:extLst>
          </p:cNvPr>
          <p:cNvSpPr>
            <a:spLocks noGrp="1"/>
          </p:cNvSpPr>
          <p:nvPr>
            <p:ph type="body" sz="quarter" idx="3"/>
          </p:nvPr>
        </p:nvSpPr>
        <p:spPr>
          <a:xfrm>
            <a:off x="6207124" y="1122137"/>
            <a:ext cx="5744357" cy="823912"/>
          </a:xfrm>
        </p:spPr>
        <p:txBody>
          <a:bodyPr/>
          <a:lstStyle/>
          <a:p>
            <a:pPr algn="ctr"/>
            <a:r>
              <a:rPr lang="es-AR" dirty="0"/>
              <a:t>Contabilidad Social</a:t>
            </a:r>
          </a:p>
        </p:txBody>
      </p:sp>
      <p:graphicFrame>
        <p:nvGraphicFramePr>
          <p:cNvPr id="8" name="Marcador de contenido 7">
            <a:extLst>
              <a:ext uri="{FF2B5EF4-FFF2-40B4-BE49-F238E27FC236}">
                <a16:creationId xmlns:a16="http://schemas.microsoft.com/office/drawing/2014/main" id="{480965B5-B75C-09F1-C4F9-A4FC6EA15266}"/>
              </a:ext>
            </a:extLst>
          </p:cNvPr>
          <p:cNvGraphicFramePr>
            <a:graphicFrameLocks noGrp="1"/>
          </p:cNvGraphicFramePr>
          <p:nvPr>
            <p:ph sz="quarter" idx="4"/>
            <p:extLst>
              <p:ext uri="{D42A27DB-BD31-4B8C-83A1-F6EECF244321}">
                <p14:modId xmlns:p14="http://schemas.microsoft.com/office/powerpoint/2010/main" val="445623570"/>
              </p:ext>
            </p:extLst>
          </p:nvPr>
        </p:nvGraphicFramePr>
        <p:xfrm>
          <a:off x="6246056" y="2505075"/>
          <a:ext cx="5744356" cy="3124201"/>
        </p:xfrm>
        <a:graphic>
          <a:graphicData uri="http://schemas.openxmlformats.org/drawingml/2006/table">
            <a:tbl>
              <a:tblPr>
                <a:tableStyleId>{B301B821-A1FF-4177-AEE7-76D212191A09}</a:tableStyleId>
              </a:tblPr>
              <a:tblGrid>
                <a:gridCol w="3764921">
                  <a:extLst>
                    <a:ext uri="{9D8B030D-6E8A-4147-A177-3AD203B41FA5}">
                      <a16:colId xmlns:a16="http://schemas.microsoft.com/office/drawing/2014/main" val="2389500184"/>
                    </a:ext>
                  </a:extLst>
                </a:gridCol>
                <a:gridCol w="1979435">
                  <a:extLst>
                    <a:ext uri="{9D8B030D-6E8A-4147-A177-3AD203B41FA5}">
                      <a16:colId xmlns:a16="http://schemas.microsoft.com/office/drawing/2014/main" val="4102457944"/>
                    </a:ext>
                  </a:extLst>
                </a:gridCol>
              </a:tblGrid>
              <a:tr h="349487">
                <a:tc>
                  <a:txBody>
                    <a:bodyPr/>
                    <a:lstStyle/>
                    <a:p>
                      <a:pPr algn="l" fontAlgn="b"/>
                      <a:r>
                        <a:rPr lang="es-AR" sz="2000" u="none" strike="noStrike" dirty="0" err="1">
                          <a:effectLst/>
                        </a:rPr>
                        <a:t>Economic</a:t>
                      </a:r>
                      <a:r>
                        <a:rPr lang="es-AR" sz="2000" u="none" strike="noStrike" dirty="0">
                          <a:effectLst/>
                        </a:rPr>
                        <a:t> </a:t>
                      </a:r>
                      <a:r>
                        <a:rPr lang="es-AR" sz="2000" u="none" strike="noStrike" dirty="0" err="1">
                          <a:effectLst/>
                        </a:rPr>
                        <a:t>theory</a:t>
                      </a:r>
                      <a:r>
                        <a:rPr lang="es-AR" sz="2000" u="none" strike="noStrike" dirty="0">
                          <a:effectLst/>
                        </a:rPr>
                        <a:t> </a:t>
                      </a:r>
                      <a:r>
                        <a:rPr lang="es-AR" sz="2000" u="none" strike="noStrike" dirty="0" err="1">
                          <a:effectLst/>
                        </a:rPr>
                        <a:t>of</a:t>
                      </a:r>
                      <a:r>
                        <a:rPr lang="es-AR" sz="2000" u="none" strike="noStrike" dirty="0">
                          <a:effectLst/>
                        </a:rPr>
                        <a:t> </a:t>
                      </a:r>
                      <a:r>
                        <a:rPr lang="es-AR" sz="2000" u="none" strike="noStrike" dirty="0" err="1">
                          <a:effectLst/>
                        </a:rPr>
                        <a:t>accounting</a:t>
                      </a:r>
                      <a:endParaRPr lang="es-AR" sz="2000" b="0" i="0" u="none" strike="noStrike" dirty="0">
                        <a:solidFill>
                          <a:srgbClr val="000000"/>
                        </a:solidFill>
                        <a:effectLst/>
                        <a:latin typeface="Calibri" panose="020F0502020204030204" pitchFamily="34" charset="0"/>
                      </a:endParaRPr>
                    </a:p>
                  </a:txBody>
                  <a:tcPr marL="9525" marR="9525" marT="9525" marB="0"/>
                </a:tc>
                <a:tc rowSpan="2">
                  <a:txBody>
                    <a:bodyPr/>
                    <a:lstStyle/>
                    <a:p>
                      <a:pPr algn="l" fontAlgn="b"/>
                      <a:r>
                        <a:rPr lang="es-AR" sz="2000" u="none" strike="noStrike" dirty="0">
                          <a:effectLst/>
                        </a:rPr>
                        <a:t>Irving Fisher</a:t>
                      </a:r>
                      <a:endParaRPr lang="es-AR"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602646543"/>
                  </a:ext>
                </a:extLst>
              </a:tr>
              <a:tr h="688383">
                <a:tc>
                  <a:txBody>
                    <a:bodyPr/>
                    <a:lstStyle/>
                    <a:p>
                      <a:pPr algn="l" fontAlgn="b"/>
                      <a:r>
                        <a:rPr lang="en-US" sz="2000" u="none" strike="noStrike" dirty="0">
                          <a:effectLst/>
                        </a:rPr>
                        <a:t>That present value is the accountants’ Measurement ideal </a:t>
                      </a:r>
                      <a:endParaRPr lang="en-US" sz="2000" b="0" i="0" u="none" strike="noStrike" dirty="0">
                        <a:solidFill>
                          <a:srgbClr val="000000"/>
                        </a:solidFill>
                        <a:effectLst/>
                        <a:latin typeface="Calibri" panose="020F0502020204030204" pitchFamily="34" charset="0"/>
                      </a:endParaRPr>
                    </a:p>
                  </a:txBody>
                  <a:tcPr marL="9525" marR="9525" marT="9525" marB="0" anchor="ctr"/>
                </a:tc>
                <a:tc vMerge="1">
                  <a:txBody>
                    <a:bodyPr/>
                    <a:lstStyle/>
                    <a:p>
                      <a:pPr algn="l" fontAlgn="b"/>
                      <a:endParaRPr lang="es-AR" sz="20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334901284"/>
                  </a:ext>
                </a:extLst>
              </a:tr>
              <a:tr h="349487">
                <a:tc rowSpan="3">
                  <a:txBody>
                    <a:bodyPr/>
                    <a:lstStyle/>
                    <a:p>
                      <a:pPr algn="l" fontAlgn="b"/>
                      <a:r>
                        <a:rPr lang="es-AR" sz="2000" u="none" strike="noStrike" dirty="0" err="1">
                          <a:effectLst/>
                        </a:rPr>
                        <a:t>The</a:t>
                      </a:r>
                      <a:r>
                        <a:rPr lang="es-AR" sz="2000" u="none" strike="noStrike" dirty="0">
                          <a:effectLst/>
                        </a:rPr>
                        <a:t> </a:t>
                      </a:r>
                      <a:r>
                        <a:rPr lang="es-AR" sz="2000" u="none" strike="noStrike" dirty="0" err="1">
                          <a:effectLst/>
                        </a:rPr>
                        <a:t>Economics</a:t>
                      </a:r>
                      <a:r>
                        <a:rPr lang="es-AR" sz="2000" u="none" strike="noStrike" dirty="0">
                          <a:effectLst/>
                        </a:rPr>
                        <a:t> </a:t>
                      </a:r>
                      <a:r>
                        <a:rPr lang="es-AR" sz="2000" u="none" strike="noStrike" dirty="0" err="1">
                          <a:effectLst/>
                        </a:rPr>
                        <a:t>of</a:t>
                      </a:r>
                      <a:r>
                        <a:rPr lang="es-AR" sz="2000" u="none" strike="noStrike" dirty="0">
                          <a:effectLst/>
                        </a:rPr>
                        <a:t> </a:t>
                      </a:r>
                      <a:r>
                        <a:rPr lang="es-AR" sz="2000" u="none" strike="noStrike" dirty="0" err="1">
                          <a:effectLst/>
                        </a:rPr>
                        <a:t>Accountancy</a:t>
                      </a:r>
                      <a:endParaRPr lang="es-AR"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s-AR" sz="2000" u="none" strike="noStrike" dirty="0">
                          <a:effectLst/>
                        </a:rPr>
                        <a:t>Irving Fisher</a:t>
                      </a:r>
                      <a:endParaRPr lang="es-AR" sz="20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041936618"/>
                  </a:ext>
                </a:extLst>
              </a:tr>
              <a:tr h="349487">
                <a:tc vMerge="1">
                  <a:txBody>
                    <a:bodyPr/>
                    <a:lstStyle/>
                    <a:p>
                      <a:pPr algn="l" fontAlgn="b"/>
                      <a:endParaRPr lang="es-AR" sz="20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s-AR" sz="2000" u="none" strike="noStrike" dirty="0">
                          <a:effectLst/>
                        </a:rPr>
                        <a:t>John </a:t>
                      </a:r>
                      <a:r>
                        <a:rPr lang="es-AR" sz="2000" u="none" strike="noStrike" dirty="0" err="1">
                          <a:effectLst/>
                        </a:rPr>
                        <a:t>Canning</a:t>
                      </a:r>
                      <a:endParaRPr lang="es-AR" sz="20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461022128"/>
                  </a:ext>
                </a:extLst>
              </a:tr>
              <a:tr h="349487">
                <a:tc vMerge="1">
                  <a:txBody>
                    <a:bodyPr/>
                    <a:lstStyle/>
                    <a:p>
                      <a:pPr algn="l" fontAlgn="b"/>
                      <a:endParaRPr lang="es-AR" sz="20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s-AR" sz="2000" u="none" strike="noStrike" dirty="0">
                          <a:effectLst/>
                        </a:rPr>
                        <a:t>William </a:t>
                      </a:r>
                      <a:r>
                        <a:rPr lang="es-AR" sz="2000" u="none" strike="noStrike" dirty="0" err="1">
                          <a:effectLst/>
                        </a:rPr>
                        <a:t>Paton</a:t>
                      </a:r>
                      <a:endParaRPr lang="es-AR" sz="20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88029594"/>
                  </a:ext>
                </a:extLst>
              </a:tr>
              <a:tr h="349487">
                <a:tc>
                  <a:txBody>
                    <a:bodyPr/>
                    <a:lstStyle/>
                    <a:p>
                      <a:pPr algn="l" fontAlgn="b"/>
                      <a:r>
                        <a:rPr lang="es-AR" sz="2000" u="none" strike="noStrike" dirty="0" err="1">
                          <a:effectLst/>
                        </a:rPr>
                        <a:t>Theory</a:t>
                      </a:r>
                      <a:r>
                        <a:rPr lang="es-AR" sz="2000" u="none" strike="noStrike" dirty="0">
                          <a:effectLst/>
                        </a:rPr>
                        <a:t> </a:t>
                      </a:r>
                      <a:r>
                        <a:rPr lang="es-AR" sz="2000" u="none" strike="noStrike" dirty="0" err="1">
                          <a:effectLst/>
                        </a:rPr>
                        <a:t>of</a:t>
                      </a:r>
                      <a:r>
                        <a:rPr lang="es-AR" sz="2000" u="none" strike="noStrike" dirty="0">
                          <a:effectLst/>
                        </a:rPr>
                        <a:t> </a:t>
                      </a:r>
                      <a:r>
                        <a:rPr lang="es-AR" sz="2000" u="none" strike="noStrike" dirty="0" err="1">
                          <a:effectLst/>
                        </a:rPr>
                        <a:t>Accounting</a:t>
                      </a:r>
                      <a:r>
                        <a:rPr lang="es-AR" sz="2000" u="none" strike="noStrike" dirty="0">
                          <a:effectLst/>
                        </a:rPr>
                        <a:t> </a:t>
                      </a:r>
                      <a:r>
                        <a:rPr lang="es-AR" sz="2000" u="none" strike="noStrike" dirty="0" err="1">
                          <a:effectLst/>
                        </a:rPr>
                        <a:t>Measurement</a:t>
                      </a:r>
                      <a:endParaRPr lang="es-AR" sz="20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s-AR" sz="2000" u="none" strike="noStrike" dirty="0" err="1">
                          <a:effectLst/>
                        </a:rPr>
                        <a:t>Yuji</a:t>
                      </a:r>
                      <a:r>
                        <a:rPr lang="es-AR" sz="2000" u="none" strike="noStrike" dirty="0">
                          <a:effectLst/>
                        </a:rPr>
                        <a:t> </a:t>
                      </a:r>
                      <a:r>
                        <a:rPr lang="es-AR" sz="2000" u="none" strike="noStrike" dirty="0" err="1">
                          <a:effectLst/>
                        </a:rPr>
                        <a:t>Ijiri</a:t>
                      </a:r>
                      <a:endParaRPr lang="es-AR" sz="20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4249520093"/>
                  </a:ext>
                </a:extLst>
              </a:tr>
              <a:tr h="688383">
                <a:tc>
                  <a:txBody>
                    <a:bodyPr/>
                    <a:lstStyle/>
                    <a:p>
                      <a:pPr algn="l" fontAlgn="b"/>
                      <a:r>
                        <a:rPr lang="es-AR" sz="2000" u="none" strike="noStrike" dirty="0" err="1">
                          <a:effectLst/>
                        </a:rPr>
                        <a:t>Accounting</a:t>
                      </a:r>
                      <a:r>
                        <a:rPr lang="es-AR" sz="2000" u="none" strike="noStrike" dirty="0">
                          <a:effectLst/>
                        </a:rPr>
                        <a:t> and </a:t>
                      </a:r>
                      <a:r>
                        <a:rPr lang="es-AR" sz="2000" u="none" strike="noStrike" dirty="0" err="1">
                          <a:effectLst/>
                        </a:rPr>
                        <a:t>Analytical</a:t>
                      </a:r>
                      <a:r>
                        <a:rPr lang="es-AR" sz="2000" u="none" strike="noStrike" dirty="0">
                          <a:effectLst/>
                        </a:rPr>
                        <a:t> </a:t>
                      </a:r>
                      <a:r>
                        <a:rPr lang="es-AR" sz="2000" u="none" strike="noStrike" dirty="0" err="1">
                          <a:effectLst/>
                        </a:rPr>
                        <a:t>Methods</a:t>
                      </a:r>
                      <a:endParaRPr lang="es-AR"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s-AR" sz="2000" u="none" strike="noStrike" dirty="0">
                          <a:effectLst/>
                        </a:rPr>
                        <a:t>Richard Mattessich </a:t>
                      </a:r>
                      <a:endParaRPr lang="es-AR" sz="20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41620791"/>
                  </a:ext>
                </a:extLst>
              </a:tr>
            </a:tbl>
          </a:graphicData>
        </a:graphic>
      </p:graphicFrame>
      <p:sp>
        <p:nvSpPr>
          <p:cNvPr id="6" name="Marcador de número de diapositiva 5">
            <a:extLst>
              <a:ext uri="{FF2B5EF4-FFF2-40B4-BE49-F238E27FC236}">
                <a16:creationId xmlns:a16="http://schemas.microsoft.com/office/drawing/2014/main" id="{89063766-6C32-A56E-ED67-5F8BD14B484A}"/>
              </a:ext>
            </a:extLst>
          </p:cNvPr>
          <p:cNvSpPr>
            <a:spLocks noGrp="1"/>
          </p:cNvSpPr>
          <p:nvPr>
            <p:ph type="sldNum" sz="quarter" idx="12"/>
          </p:nvPr>
        </p:nvSpPr>
        <p:spPr/>
        <p:txBody>
          <a:bodyPr/>
          <a:lstStyle/>
          <a:p>
            <a:fld id="{22B65AFC-14E6-4EDC-832A-2081F8269CE9}" type="slidenum">
              <a:rPr lang="es-AR" smtClean="0"/>
              <a:t>10</a:t>
            </a:fld>
            <a:endParaRPr lang="es-AR"/>
          </a:p>
        </p:txBody>
      </p:sp>
      <p:cxnSp>
        <p:nvCxnSpPr>
          <p:cNvPr id="3" name="Conector recto 2">
            <a:extLst>
              <a:ext uri="{FF2B5EF4-FFF2-40B4-BE49-F238E27FC236}">
                <a16:creationId xmlns:a16="http://schemas.microsoft.com/office/drawing/2014/main" id="{60058D29-ECC9-E47A-BC10-E2BF86C0C803}"/>
              </a:ext>
            </a:extLst>
          </p:cNvPr>
          <p:cNvCxnSpPr/>
          <p:nvPr/>
        </p:nvCxnSpPr>
        <p:spPr>
          <a:xfrm>
            <a:off x="1605116" y="918576"/>
            <a:ext cx="8981768" cy="0"/>
          </a:xfrm>
          <a:prstGeom prst="line">
            <a:avLst/>
          </a:prstGeom>
          <a:ln w="19050"/>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1081371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7577C4-0E6D-F7D8-3E8C-243ED9A95642}"/>
              </a:ext>
            </a:extLst>
          </p:cNvPr>
          <p:cNvSpPr>
            <a:spLocks noGrp="1"/>
          </p:cNvSpPr>
          <p:nvPr>
            <p:ph type="title"/>
          </p:nvPr>
        </p:nvSpPr>
        <p:spPr>
          <a:xfrm>
            <a:off x="939801" y="138775"/>
            <a:ext cx="10515600" cy="689952"/>
          </a:xfrm>
        </p:spPr>
        <p:txBody>
          <a:bodyPr>
            <a:normAutofit fontScale="90000"/>
          </a:bodyPr>
          <a:lstStyle/>
          <a:p>
            <a:pPr algn="ctr"/>
            <a:r>
              <a:rPr lang="es-AR" sz="4400" b="0" i="0" dirty="0">
                <a:solidFill>
                  <a:srgbClr val="000000"/>
                </a:solidFill>
                <a:effectLst/>
                <a:latin typeface="Arial" panose="020B0604020202020204" pitchFamily="34" charset="0"/>
              </a:rPr>
              <a:t>Términos de búsqueda</a:t>
            </a:r>
            <a:endParaRPr lang="es-AR" dirty="0"/>
          </a:p>
        </p:txBody>
      </p:sp>
      <p:sp>
        <p:nvSpPr>
          <p:cNvPr id="3" name="Marcador de texto 2">
            <a:extLst>
              <a:ext uri="{FF2B5EF4-FFF2-40B4-BE49-F238E27FC236}">
                <a16:creationId xmlns:a16="http://schemas.microsoft.com/office/drawing/2014/main" id="{538138B4-8DE7-6BEE-C48B-8F5AA176FFBA}"/>
              </a:ext>
            </a:extLst>
          </p:cNvPr>
          <p:cNvSpPr>
            <a:spLocks noGrp="1"/>
          </p:cNvSpPr>
          <p:nvPr>
            <p:ph type="body" idx="1"/>
          </p:nvPr>
        </p:nvSpPr>
        <p:spPr>
          <a:xfrm>
            <a:off x="839788" y="780832"/>
            <a:ext cx="2508323" cy="457125"/>
          </a:xfrm>
        </p:spPr>
        <p:txBody>
          <a:bodyPr>
            <a:normAutofit/>
          </a:bodyPr>
          <a:lstStyle/>
          <a:p>
            <a:r>
              <a:rPr lang="es-AR" dirty="0" err="1"/>
              <a:t>Keywords</a:t>
            </a:r>
            <a:r>
              <a:rPr lang="es-AR" dirty="0"/>
              <a:t> - </a:t>
            </a:r>
            <a:r>
              <a:rPr lang="es-AR" dirty="0">
                <a:solidFill>
                  <a:srgbClr val="00B0F0"/>
                </a:solidFill>
              </a:rPr>
              <a:t>Idea</a:t>
            </a:r>
          </a:p>
        </p:txBody>
      </p:sp>
      <p:sp>
        <p:nvSpPr>
          <p:cNvPr id="4" name="Marcador de contenido 3">
            <a:extLst>
              <a:ext uri="{FF2B5EF4-FFF2-40B4-BE49-F238E27FC236}">
                <a16:creationId xmlns:a16="http://schemas.microsoft.com/office/drawing/2014/main" id="{32E803FA-6B21-B37B-7AEA-686395BFA3AC}"/>
              </a:ext>
            </a:extLst>
          </p:cNvPr>
          <p:cNvSpPr>
            <a:spLocks noGrp="1"/>
          </p:cNvSpPr>
          <p:nvPr>
            <p:ph sz="half" idx="2"/>
          </p:nvPr>
        </p:nvSpPr>
        <p:spPr>
          <a:xfrm>
            <a:off x="168812" y="1259765"/>
            <a:ext cx="3436038" cy="5479854"/>
          </a:xfrm>
        </p:spPr>
        <p:txBody>
          <a:bodyPr>
            <a:normAutofit/>
          </a:bodyPr>
          <a:lstStyle/>
          <a:p>
            <a:r>
              <a:rPr lang="en-US" sz="1600" dirty="0"/>
              <a:t>Economic Growth </a:t>
            </a:r>
          </a:p>
          <a:p>
            <a:r>
              <a:rPr lang="en-US" sz="1600" dirty="0"/>
              <a:t>Economic Development</a:t>
            </a:r>
          </a:p>
          <a:p>
            <a:r>
              <a:rPr lang="en-US" sz="1600" dirty="0"/>
              <a:t>Technical Change in a Aggregative Model of Economic Growth</a:t>
            </a:r>
          </a:p>
          <a:p>
            <a:r>
              <a:rPr lang="en-US" sz="1600" dirty="0"/>
              <a:t>Theory of Production</a:t>
            </a:r>
          </a:p>
          <a:p>
            <a:r>
              <a:rPr lang="en-US" sz="1600" dirty="0"/>
              <a:t>theory of production function</a:t>
            </a:r>
          </a:p>
          <a:p>
            <a:r>
              <a:rPr lang="en-US" sz="1600" dirty="0"/>
              <a:t>distribution of wealth</a:t>
            </a:r>
          </a:p>
          <a:p>
            <a:r>
              <a:rPr lang="en-US" sz="1600" dirty="0"/>
              <a:t>present value is the accountants' measurement</a:t>
            </a:r>
          </a:p>
          <a:p>
            <a:r>
              <a:rPr lang="en-US" sz="1600" dirty="0"/>
              <a:t>Economics of Accountancy</a:t>
            </a:r>
          </a:p>
          <a:p>
            <a:r>
              <a:rPr lang="en-US" sz="1600" dirty="0"/>
              <a:t>Accounting and Analytical Methods</a:t>
            </a:r>
          </a:p>
          <a:p>
            <a:r>
              <a:rPr lang="en-US" sz="1600" dirty="0"/>
              <a:t>Accounting Measurement</a:t>
            </a:r>
          </a:p>
          <a:p>
            <a:r>
              <a:rPr lang="en-US" sz="1600" dirty="0"/>
              <a:t>Mechanics of development planning</a:t>
            </a:r>
          </a:p>
          <a:p>
            <a:r>
              <a:rPr lang="en-US" sz="1600" dirty="0"/>
              <a:t>System dynamics</a:t>
            </a:r>
          </a:p>
          <a:p>
            <a:r>
              <a:rPr lang="en-US" sz="1600" dirty="0"/>
              <a:t>Limits to Growth</a:t>
            </a:r>
          </a:p>
          <a:p>
            <a:r>
              <a:rPr lang="en-US" sz="1600" dirty="0"/>
              <a:t>Industrial dynamics</a:t>
            </a:r>
          </a:p>
        </p:txBody>
      </p:sp>
      <p:sp>
        <p:nvSpPr>
          <p:cNvPr id="5" name="Marcador de texto 4">
            <a:extLst>
              <a:ext uri="{FF2B5EF4-FFF2-40B4-BE49-F238E27FC236}">
                <a16:creationId xmlns:a16="http://schemas.microsoft.com/office/drawing/2014/main" id="{68D8498A-A9DE-DA28-5CC7-40D093E695B0}"/>
              </a:ext>
            </a:extLst>
          </p:cNvPr>
          <p:cNvSpPr>
            <a:spLocks noGrp="1"/>
          </p:cNvSpPr>
          <p:nvPr>
            <p:ph type="body" sz="quarter" idx="3"/>
          </p:nvPr>
        </p:nvSpPr>
        <p:spPr>
          <a:xfrm>
            <a:off x="4990519" y="780832"/>
            <a:ext cx="2296551" cy="457125"/>
          </a:xfrm>
        </p:spPr>
        <p:txBody>
          <a:bodyPr>
            <a:normAutofit/>
          </a:bodyPr>
          <a:lstStyle/>
          <a:p>
            <a:r>
              <a:rPr lang="es-AR" dirty="0"/>
              <a:t>Pensadores</a:t>
            </a:r>
          </a:p>
        </p:txBody>
      </p:sp>
      <p:sp>
        <p:nvSpPr>
          <p:cNvPr id="6" name="Marcador de contenido 5">
            <a:extLst>
              <a:ext uri="{FF2B5EF4-FFF2-40B4-BE49-F238E27FC236}">
                <a16:creationId xmlns:a16="http://schemas.microsoft.com/office/drawing/2014/main" id="{630C7371-B85C-A329-D397-BF688A5508A8}"/>
              </a:ext>
            </a:extLst>
          </p:cNvPr>
          <p:cNvSpPr>
            <a:spLocks noGrp="1"/>
          </p:cNvSpPr>
          <p:nvPr>
            <p:ph sz="quarter" idx="4"/>
          </p:nvPr>
        </p:nvSpPr>
        <p:spPr>
          <a:xfrm>
            <a:off x="4760913" y="1239371"/>
            <a:ext cx="2743200" cy="5479854"/>
          </a:xfrm>
        </p:spPr>
        <p:txBody>
          <a:bodyPr>
            <a:noAutofit/>
          </a:bodyPr>
          <a:lstStyle/>
          <a:p>
            <a:r>
              <a:rPr lang="es-AR" sz="1600" dirty="0"/>
              <a:t>Charles Cobb</a:t>
            </a:r>
          </a:p>
          <a:p>
            <a:r>
              <a:rPr lang="es-AR" sz="1600" dirty="0"/>
              <a:t> Paul Douglas</a:t>
            </a:r>
          </a:p>
          <a:p>
            <a:r>
              <a:rPr lang="es-AR" sz="1600" dirty="0" err="1"/>
              <a:t>Hirofumi</a:t>
            </a:r>
            <a:r>
              <a:rPr lang="es-AR" sz="1600" dirty="0"/>
              <a:t> </a:t>
            </a:r>
            <a:r>
              <a:rPr lang="es-AR" sz="1600" dirty="0" err="1"/>
              <a:t>Uzawa</a:t>
            </a:r>
            <a:r>
              <a:rPr lang="es-AR" sz="1600" dirty="0"/>
              <a:t> </a:t>
            </a:r>
          </a:p>
          <a:p>
            <a:r>
              <a:rPr lang="es-AR" sz="1600" dirty="0"/>
              <a:t>Irving Fisher</a:t>
            </a:r>
          </a:p>
          <a:p>
            <a:r>
              <a:rPr lang="es-AR" sz="1600" dirty="0"/>
              <a:t>Jay Forrester  </a:t>
            </a:r>
          </a:p>
          <a:p>
            <a:r>
              <a:rPr lang="es-AR" sz="1600" dirty="0"/>
              <a:t>John Bates Clark </a:t>
            </a:r>
          </a:p>
          <a:p>
            <a:r>
              <a:rPr lang="es-AR" sz="1600" dirty="0"/>
              <a:t>John </a:t>
            </a:r>
            <a:r>
              <a:rPr lang="es-AR" sz="1600" dirty="0" err="1"/>
              <a:t>Canning</a:t>
            </a:r>
            <a:endParaRPr lang="es-AR" sz="1600" dirty="0"/>
          </a:p>
          <a:p>
            <a:r>
              <a:rPr lang="es-AR" sz="1600" dirty="0"/>
              <a:t>Joseph Schumpeter</a:t>
            </a:r>
          </a:p>
          <a:p>
            <a:r>
              <a:rPr lang="es-AR" sz="1600" dirty="0"/>
              <a:t>Luigi </a:t>
            </a:r>
            <a:r>
              <a:rPr lang="es-AR" sz="1600" dirty="0" err="1"/>
              <a:t>Pasinetti</a:t>
            </a:r>
            <a:endParaRPr lang="es-AR" sz="1600" dirty="0"/>
          </a:p>
          <a:p>
            <a:r>
              <a:rPr lang="es-AR" sz="1600" dirty="0" err="1"/>
              <a:t>Michał</a:t>
            </a:r>
            <a:r>
              <a:rPr lang="es-AR" sz="1600" dirty="0"/>
              <a:t> </a:t>
            </a:r>
            <a:r>
              <a:rPr lang="es-AR" sz="1600" dirty="0" err="1"/>
              <a:t>Kalecki</a:t>
            </a:r>
            <a:endParaRPr lang="es-AR" sz="1600" dirty="0"/>
          </a:p>
          <a:p>
            <a:r>
              <a:rPr lang="es-AR" sz="1600" dirty="0"/>
              <a:t>Nicholas </a:t>
            </a:r>
            <a:r>
              <a:rPr lang="es-AR" sz="1600" dirty="0" err="1"/>
              <a:t>Kaldor</a:t>
            </a:r>
            <a:endParaRPr lang="es-AR" sz="1600" dirty="0"/>
          </a:p>
          <a:p>
            <a:r>
              <a:rPr lang="es-AR" sz="1600" dirty="0"/>
              <a:t>Richard Mattessich </a:t>
            </a:r>
          </a:p>
          <a:p>
            <a:r>
              <a:rPr lang="es-AR" sz="1600" dirty="0"/>
              <a:t>Robert Lucas</a:t>
            </a:r>
          </a:p>
          <a:p>
            <a:r>
              <a:rPr lang="es-AR" sz="1600" dirty="0"/>
              <a:t>Robert Solow</a:t>
            </a:r>
          </a:p>
          <a:p>
            <a:r>
              <a:rPr lang="es-AR" sz="1600" dirty="0"/>
              <a:t>William </a:t>
            </a:r>
            <a:r>
              <a:rPr lang="es-AR" sz="1600" dirty="0" err="1"/>
              <a:t>Paton</a:t>
            </a:r>
            <a:endParaRPr lang="es-AR" sz="1600" dirty="0"/>
          </a:p>
          <a:p>
            <a:r>
              <a:rPr lang="es-AR" sz="1600" dirty="0" err="1"/>
              <a:t>Yuji</a:t>
            </a:r>
            <a:r>
              <a:rPr lang="es-AR" sz="1600" dirty="0"/>
              <a:t> </a:t>
            </a:r>
            <a:r>
              <a:rPr lang="es-AR" sz="1600" dirty="0" err="1"/>
              <a:t>Ijiri</a:t>
            </a:r>
            <a:endParaRPr lang="es-AR" sz="1600" dirty="0"/>
          </a:p>
          <a:p>
            <a:endParaRPr lang="es-AR" sz="1600" dirty="0"/>
          </a:p>
        </p:txBody>
      </p:sp>
      <p:sp>
        <p:nvSpPr>
          <p:cNvPr id="9" name="Marcador de número de diapositiva 8">
            <a:extLst>
              <a:ext uri="{FF2B5EF4-FFF2-40B4-BE49-F238E27FC236}">
                <a16:creationId xmlns:a16="http://schemas.microsoft.com/office/drawing/2014/main" id="{99F0B9FA-5973-B0F2-FFB0-84116E87D624}"/>
              </a:ext>
            </a:extLst>
          </p:cNvPr>
          <p:cNvSpPr>
            <a:spLocks noGrp="1"/>
          </p:cNvSpPr>
          <p:nvPr>
            <p:ph type="sldNum" sz="quarter" idx="12"/>
          </p:nvPr>
        </p:nvSpPr>
        <p:spPr/>
        <p:txBody>
          <a:bodyPr/>
          <a:lstStyle/>
          <a:p>
            <a:fld id="{22B65AFC-14E6-4EDC-832A-2081F8269CE9}" type="slidenum">
              <a:rPr lang="es-AR" smtClean="0"/>
              <a:t>11</a:t>
            </a:fld>
            <a:endParaRPr lang="es-AR"/>
          </a:p>
        </p:txBody>
      </p:sp>
      <p:sp>
        <p:nvSpPr>
          <p:cNvPr id="10" name="Marcador de texto 4">
            <a:extLst>
              <a:ext uri="{FF2B5EF4-FFF2-40B4-BE49-F238E27FC236}">
                <a16:creationId xmlns:a16="http://schemas.microsoft.com/office/drawing/2014/main" id="{A538A72A-4449-39F4-C122-0FE4D29162E2}"/>
              </a:ext>
            </a:extLst>
          </p:cNvPr>
          <p:cNvSpPr txBox="1">
            <a:spLocks/>
          </p:cNvSpPr>
          <p:nvPr/>
        </p:nvSpPr>
        <p:spPr>
          <a:xfrm>
            <a:off x="8814588" y="780832"/>
            <a:ext cx="2296551" cy="457125"/>
          </a:xfrm>
          <a:prstGeom prst="rect">
            <a:avLst/>
          </a:prstGeom>
        </p:spPr>
        <p:txBody>
          <a:bodyPr vert="horz" lIns="91440" tIns="45720" rIns="91440" bIns="45720" rtlCol="0" anchor="b">
            <a:normAutofit fontScale="925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s-AR" dirty="0" err="1"/>
              <a:t>Subject</a:t>
            </a:r>
            <a:r>
              <a:rPr lang="es-AR" dirty="0"/>
              <a:t> - Tesauro</a:t>
            </a:r>
          </a:p>
        </p:txBody>
      </p:sp>
      <p:sp>
        <p:nvSpPr>
          <p:cNvPr id="11" name="Marcador de contenido 5">
            <a:extLst>
              <a:ext uri="{FF2B5EF4-FFF2-40B4-BE49-F238E27FC236}">
                <a16:creationId xmlns:a16="http://schemas.microsoft.com/office/drawing/2014/main" id="{C17AB6E8-D0CA-FE03-D017-903924DF32AA}"/>
              </a:ext>
            </a:extLst>
          </p:cNvPr>
          <p:cNvSpPr txBox="1">
            <a:spLocks/>
          </p:cNvSpPr>
          <p:nvPr/>
        </p:nvSpPr>
        <p:spPr>
          <a:xfrm>
            <a:off x="8814587" y="1259763"/>
            <a:ext cx="2640813" cy="54798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dirty="0"/>
              <a:t>Economic Development</a:t>
            </a:r>
          </a:p>
          <a:p>
            <a:r>
              <a:rPr lang="en-US" sz="1600" dirty="0"/>
              <a:t>Innovation</a:t>
            </a:r>
          </a:p>
          <a:p>
            <a:r>
              <a:rPr lang="en-US" sz="1600" dirty="0"/>
              <a:t>Technological Change</a:t>
            </a:r>
          </a:p>
          <a:p>
            <a:r>
              <a:rPr lang="en-US" sz="1600" dirty="0"/>
              <a:t>Economic Growth </a:t>
            </a:r>
          </a:p>
          <a:p>
            <a:r>
              <a:rPr lang="en-US" sz="1600" dirty="0"/>
              <a:t>Aggregate Productivity</a:t>
            </a:r>
          </a:p>
          <a:p>
            <a:r>
              <a:rPr lang="en-US" sz="1600" dirty="0"/>
              <a:t>Environment and Growth</a:t>
            </a:r>
          </a:p>
          <a:p>
            <a:r>
              <a:rPr lang="en-US" sz="1600" dirty="0"/>
              <a:t>Aggregate Productivity</a:t>
            </a:r>
          </a:p>
          <a:p>
            <a:pPr marL="0" indent="0">
              <a:buNone/>
            </a:pPr>
            <a:r>
              <a:rPr lang="es-AR" sz="1600" dirty="0"/>
              <a:t>(Tesauro JEL </a:t>
            </a:r>
            <a:r>
              <a:rPr lang="es-AR" sz="1600" dirty="0" err="1"/>
              <a:t>Classification</a:t>
            </a:r>
            <a:r>
              <a:rPr lang="es-AR" sz="1600" dirty="0"/>
              <a:t> </a:t>
            </a:r>
            <a:r>
              <a:rPr lang="es-AR" sz="1600" dirty="0" err="1"/>
              <a:t>System</a:t>
            </a:r>
            <a:r>
              <a:rPr lang="es-AR" sz="1600" dirty="0"/>
              <a:t> / </a:t>
            </a:r>
            <a:r>
              <a:rPr lang="es-AR" sz="1600" dirty="0" err="1"/>
              <a:t>EconLit</a:t>
            </a:r>
            <a:r>
              <a:rPr lang="es-AR" sz="1600" dirty="0"/>
              <a:t> </a:t>
            </a:r>
            <a:r>
              <a:rPr lang="es-AR" sz="1600" dirty="0" err="1"/>
              <a:t>Subject</a:t>
            </a:r>
            <a:r>
              <a:rPr lang="es-AR" sz="1600" dirty="0"/>
              <a:t> </a:t>
            </a:r>
            <a:r>
              <a:rPr lang="es-AR" sz="1600" dirty="0" err="1"/>
              <a:t>Descriptors</a:t>
            </a:r>
            <a:r>
              <a:rPr lang="es-AR" sz="1600" dirty="0"/>
              <a:t>)</a:t>
            </a:r>
          </a:p>
        </p:txBody>
      </p:sp>
      <p:cxnSp>
        <p:nvCxnSpPr>
          <p:cNvPr id="7" name="Conector recto 6">
            <a:extLst>
              <a:ext uri="{FF2B5EF4-FFF2-40B4-BE49-F238E27FC236}">
                <a16:creationId xmlns:a16="http://schemas.microsoft.com/office/drawing/2014/main" id="{70E1A02D-EF72-60B5-F1BC-9A142D7894EF}"/>
              </a:ext>
            </a:extLst>
          </p:cNvPr>
          <p:cNvCxnSpPr/>
          <p:nvPr/>
        </p:nvCxnSpPr>
        <p:spPr>
          <a:xfrm>
            <a:off x="1605116" y="770940"/>
            <a:ext cx="8981768" cy="0"/>
          </a:xfrm>
          <a:prstGeom prst="line">
            <a:avLst/>
          </a:prstGeom>
          <a:ln w="19050"/>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3784719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FCB1DD-0280-D4B1-B724-45CC1395612F}"/>
              </a:ext>
            </a:extLst>
          </p:cNvPr>
          <p:cNvSpPr>
            <a:spLocks noGrp="1"/>
          </p:cNvSpPr>
          <p:nvPr>
            <p:ph type="title"/>
          </p:nvPr>
        </p:nvSpPr>
        <p:spPr>
          <a:xfrm>
            <a:off x="874713" y="33339"/>
            <a:ext cx="10515600" cy="823912"/>
          </a:xfrm>
        </p:spPr>
        <p:txBody>
          <a:bodyPr>
            <a:normAutofit/>
          </a:bodyPr>
          <a:lstStyle/>
          <a:p>
            <a:pPr algn="ctr"/>
            <a:r>
              <a:rPr lang="es-AR" sz="3200" b="0" i="0" dirty="0">
                <a:solidFill>
                  <a:srgbClr val="000000"/>
                </a:solidFill>
                <a:effectLst/>
                <a:latin typeface="Arial" panose="020B0604020202020204" pitchFamily="34" charset="0"/>
              </a:rPr>
              <a:t>Identificar las bases de datos y motores de búsqueda</a:t>
            </a:r>
            <a:endParaRPr lang="es-AR" sz="3200" dirty="0"/>
          </a:p>
        </p:txBody>
      </p:sp>
      <p:sp>
        <p:nvSpPr>
          <p:cNvPr id="3" name="Marcador de texto 2">
            <a:extLst>
              <a:ext uri="{FF2B5EF4-FFF2-40B4-BE49-F238E27FC236}">
                <a16:creationId xmlns:a16="http://schemas.microsoft.com/office/drawing/2014/main" id="{6963E60E-5943-E1D2-200D-620CE7755D73}"/>
              </a:ext>
            </a:extLst>
          </p:cNvPr>
          <p:cNvSpPr>
            <a:spLocks noGrp="1"/>
          </p:cNvSpPr>
          <p:nvPr>
            <p:ph type="body" idx="1"/>
          </p:nvPr>
        </p:nvSpPr>
        <p:spPr>
          <a:xfrm>
            <a:off x="570450" y="774333"/>
            <a:ext cx="2106099" cy="428991"/>
          </a:xfrm>
        </p:spPr>
        <p:txBody>
          <a:bodyPr>
            <a:normAutofit lnSpcReduction="10000"/>
          </a:bodyPr>
          <a:lstStyle/>
          <a:p>
            <a:r>
              <a:rPr lang="es-AR" dirty="0"/>
              <a:t>Directorios</a:t>
            </a:r>
          </a:p>
        </p:txBody>
      </p:sp>
      <p:sp>
        <p:nvSpPr>
          <p:cNvPr id="4" name="Marcador de contenido 3">
            <a:extLst>
              <a:ext uri="{FF2B5EF4-FFF2-40B4-BE49-F238E27FC236}">
                <a16:creationId xmlns:a16="http://schemas.microsoft.com/office/drawing/2014/main" id="{BF8570F6-207E-5B5B-8CA3-254DF645EC8A}"/>
              </a:ext>
            </a:extLst>
          </p:cNvPr>
          <p:cNvSpPr>
            <a:spLocks noGrp="1"/>
          </p:cNvSpPr>
          <p:nvPr>
            <p:ph sz="half" idx="2"/>
          </p:nvPr>
        </p:nvSpPr>
        <p:spPr>
          <a:xfrm>
            <a:off x="419183" y="1383654"/>
            <a:ext cx="2392304" cy="4972696"/>
          </a:xfrm>
        </p:spPr>
        <p:txBody>
          <a:bodyPr>
            <a:noAutofit/>
          </a:bodyPr>
          <a:lstStyle/>
          <a:p>
            <a:r>
              <a:rPr lang="es-AR" sz="1400" dirty="0" err="1"/>
              <a:t>Scopus</a:t>
            </a:r>
            <a:endParaRPr lang="es-AR" sz="1400" dirty="0"/>
          </a:p>
          <a:p>
            <a:r>
              <a:rPr lang="es-AR" sz="1400" dirty="0"/>
              <a:t>El </a:t>
            </a:r>
            <a:r>
              <a:rPr lang="es-AR" sz="1400" dirty="0" err="1"/>
              <a:t>Sevier</a:t>
            </a:r>
            <a:endParaRPr lang="es-AR" sz="1400" dirty="0"/>
          </a:p>
          <a:p>
            <a:r>
              <a:rPr lang="es-AR" sz="1400" dirty="0"/>
              <a:t>Web </a:t>
            </a:r>
            <a:r>
              <a:rPr lang="es-AR" sz="1400" dirty="0" err="1"/>
              <a:t>of</a:t>
            </a:r>
            <a:r>
              <a:rPr lang="es-AR" sz="1400" dirty="0"/>
              <a:t> </a:t>
            </a:r>
            <a:r>
              <a:rPr lang="es-AR" sz="1400" dirty="0" err="1"/>
              <a:t>Science</a:t>
            </a:r>
            <a:endParaRPr lang="es-AR" sz="1400" dirty="0"/>
          </a:p>
          <a:p>
            <a:r>
              <a:rPr lang="es-AR" sz="1400" dirty="0" err="1"/>
              <a:t>Scimago</a:t>
            </a:r>
            <a:r>
              <a:rPr lang="es-AR" sz="1400" dirty="0"/>
              <a:t> </a:t>
            </a:r>
            <a:r>
              <a:rPr lang="es-AR" sz="1400" dirty="0" err="1"/>
              <a:t>Journal</a:t>
            </a:r>
            <a:r>
              <a:rPr lang="es-AR" sz="1400" dirty="0"/>
              <a:t> &amp; Country Rank</a:t>
            </a:r>
          </a:p>
          <a:p>
            <a:r>
              <a:rPr lang="es-AR" sz="1400" dirty="0"/>
              <a:t>Springer </a:t>
            </a:r>
            <a:r>
              <a:rPr lang="es-AR" sz="1400" dirty="0" err="1"/>
              <a:t>Nature</a:t>
            </a:r>
            <a:endParaRPr lang="es-AR" sz="1400" dirty="0"/>
          </a:p>
          <a:p>
            <a:r>
              <a:rPr lang="es-AR" sz="1400" b="1" dirty="0"/>
              <a:t>Scielo</a:t>
            </a:r>
          </a:p>
          <a:p>
            <a:r>
              <a:rPr lang="es-AR" sz="1400" dirty="0"/>
              <a:t>Dialnet Plus</a:t>
            </a:r>
          </a:p>
          <a:p>
            <a:r>
              <a:rPr lang="es-AR" sz="1400" b="1" dirty="0"/>
              <a:t>Google </a:t>
            </a:r>
            <a:r>
              <a:rPr lang="es-AR" sz="1400" b="1" dirty="0" err="1"/>
              <a:t>Scholar</a:t>
            </a:r>
            <a:endParaRPr lang="es-AR" sz="1400" b="1" dirty="0"/>
          </a:p>
          <a:p>
            <a:r>
              <a:rPr lang="es-AR" sz="1400" dirty="0"/>
              <a:t>WorldWideScience.org</a:t>
            </a:r>
          </a:p>
          <a:p>
            <a:r>
              <a:rPr lang="es-AR" sz="1400" dirty="0"/>
              <a:t>IDEAS</a:t>
            </a:r>
          </a:p>
          <a:p>
            <a:r>
              <a:rPr lang="es-AR" sz="1400" dirty="0"/>
              <a:t>BASE</a:t>
            </a:r>
          </a:p>
          <a:p>
            <a:r>
              <a:rPr lang="es-AR" sz="1400" dirty="0"/>
              <a:t>WorldCat.org</a:t>
            </a:r>
          </a:p>
          <a:p>
            <a:r>
              <a:rPr lang="es-AR" sz="1400" b="1" dirty="0"/>
              <a:t>JSTOR</a:t>
            </a:r>
          </a:p>
          <a:p>
            <a:r>
              <a:rPr lang="es-AR" sz="1400" dirty="0"/>
              <a:t>ERIH PLUS</a:t>
            </a:r>
          </a:p>
          <a:p>
            <a:r>
              <a:rPr lang="es-AR" sz="1400" b="1" dirty="0" err="1"/>
              <a:t>Latindex</a:t>
            </a:r>
            <a:endParaRPr lang="es-AR" sz="1400" b="1" dirty="0"/>
          </a:p>
          <a:p>
            <a:endParaRPr lang="es-AR" sz="1050" dirty="0"/>
          </a:p>
        </p:txBody>
      </p:sp>
      <p:sp>
        <p:nvSpPr>
          <p:cNvPr id="5" name="Marcador de texto 4">
            <a:extLst>
              <a:ext uri="{FF2B5EF4-FFF2-40B4-BE49-F238E27FC236}">
                <a16:creationId xmlns:a16="http://schemas.microsoft.com/office/drawing/2014/main" id="{8C4548FE-C6B5-083E-8419-4B54F1A56DD8}"/>
              </a:ext>
            </a:extLst>
          </p:cNvPr>
          <p:cNvSpPr>
            <a:spLocks noGrp="1"/>
          </p:cNvSpPr>
          <p:nvPr>
            <p:ph type="body" sz="quarter" idx="3"/>
          </p:nvPr>
        </p:nvSpPr>
        <p:spPr>
          <a:xfrm>
            <a:off x="3095566" y="781366"/>
            <a:ext cx="2241037" cy="414923"/>
          </a:xfrm>
        </p:spPr>
        <p:txBody>
          <a:bodyPr>
            <a:normAutofit lnSpcReduction="10000"/>
          </a:bodyPr>
          <a:lstStyle/>
          <a:p>
            <a:r>
              <a:rPr lang="es-AR" dirty="0"/>
              <a:t>Revistas</a:t>
            </a:r>
          </a:p>
        </p:txBody>
      </p:sp>
      <p:sp>
        <p:nvSpPr>
          <p:cNvPr id="6" name="Marcador de contenido 5">
            <a:extLst>
              <a:ext uri="{FF2B5EF4-FFF2-40B4-BE49-F238E27FC236}">
                <a16:creationId xmlns:a16="http://schemas.microsoft.com/office/drawing/2014/main" id="{53B75619-FFFF-B345-D3AB-EF374A2EFCC1}"/>
              </a:ext>
            </a:extLst>
          </p:cNvPr>
          <p:cNvSpPr>
            <a:spLocks noGrp="1"/>
          </p:cNvSpPr>
          <p:nvPr>
            <p:ph sz="quarter" idx="4"/>
          </p:nvPr>
        </p:nvSpPr>
        <p:spPr>
          <a:xfrm>
            <a:off x="2929558" y="1365591"/>
            <a:ext cx="2939428" cy="5355883"/>
          </a:xfrm>
        </p:spPr>
        <p:txBody>
          <a:bodyPr>
            <a:noAutofit/>
          </a:bodyPr>
          <a:lstStyle/>
          <a:p>
            <a:r>
              <a:rPr lang="en-US" sz="1100" dirty="0"/>
              <a:t>International Accounting Bulletin</a:t>
            </a:r>
          </a:p>
          <a:p>
            <a:r>
              <a:rPr lang="en-US" sz="1100" dirty="0"/>
              <a:t>International Accounting Standards Board - IASB </a:t>
            </a:r>
          </a:p>
          <a:p>
            <a:r>
              <a:rPr lang="en-US" sz="1100" dirty="0"/>
              <a:t>International Journal of Auditing</a:t>
            </a:r>
          </a:p>
          <a:p>
            <a:r>
              <a:rPr lang="en-US" sz="1100" dirty="0"/>
              <a:t>Journal of accountancy</a:t>
            </a:r>
          </a:p>
          <a:p>
            <a:r>
              <a:rPr lang="en-US" sz="1100" dirty="0"/>
              <a:t>Journal of Accounting</a:t>
            </a:r>
          </a:p>
          <a:p>
            <a:r>
              <a:rPr lang="en-US" sz="1100" dirty="0"/>
              <a:t>Journal of Accounting and Economics</a:t>
            </a:r>
          </a:p>
          <a:p>
            <a:r>
              <a:rPr lang="en-US" sz="1100" dirty="0"/>
              <a:t>Journal of Accounting Research</a:t>
            </a:r>
          </a:p>
          <a:p>
            <a:r>
              <a:rPr lang="en-US" sz="1100" dirty="0"/>
              <a:t>Journal of Economic Literature (JEL)</a:t>
            </a:r>
          </a:p>
          <a:p>
            <a:r>
              <a:rPr lang="en-US" sz="1100" dirty="0"/>
              <a:t>Management accounting quarterly</a:t>
            </a:r>
          </a:p>
          <a:p>
            <a:r>
              <a:rPr lang="en-US" sz="1100" dirty="0"/>
              <a:t>Management accounting research</a:t>
            </a:r>
          </a:p>
          <a:p>
            <a:r>
              <a:rPr lang="en-US" sz="1100" dirty="0"/>
              <a:t>Review of Accounting and Finance</a:t>
            </a:r>
          </a:p>
          <a:p>
            <a:r>
              <a:rPr lang="en-US" sz="1100" dirty="0"/>
              <a:t>Review of Accounting Studies</a:t>
            </a:r>
          </a:p>
          <a:p>
            <a:r>
              <a:rPr lang="en-US" sz="1100" dirty="0"/>
              <a:t>Review of Accounting Studies</a:t>
            </a:r>
          </a:p>
          <a:p>
            <a:r>
              <a:rPr lang="en-US" sz="1100" dirty="0"/>
              <a:t>The Accounting Review</a:t>
            </a:r>
          </a:p>
          <a:p>
            <a:r>
              <a:rPr lang="en-US" sz="1100" dirty="0"/>
              <a:t>The International Journal of Accounting</a:t>
            </a:r>
          </a:p>
          <a:p>
            <a:r>
              <a:rPr lang="en-US" sz="1100" dirty="0"/>
              <a:t>The Practical Accountant</a:t>
            </a:r>
          </a:p>
          <a:p>
            <a:r>
              <a:rPr lang="en-US" sz="1100" dirty="0"/>
              <a:t>World Accounting Report</a:t>
            </a:r>
          </a:p>
          <a:p>
            <a:r>
              <a:rPr lang="en-US" sz="1100" dirty="0"/>
              <a:t>European Accounting Review</a:t>
            </a:r>
          </a:p>
        </p:txBody>
      </p:sp>
      <p:sp>
        <p:nvSpPr>
          <p:cNvPr id="7" name="Marcador de número de diapositiva 6">
            <a:extLst>
              <a:ext uri="{FF2B5EF4-FFF2-40B4-BE49-F238E27FC236}">
                <a16:creationId xmlns:a16="http://schemas.microsoft.com/office/drawing/2014/main" id="{E8C94F3D-132A-83FF-3324-7E45D3A44427}"/>
              </a:ext>
            </a:extLst>
          </p:cNvPr>
          <p:cNvSpPr>
            <a:spLocks noGrp="1"/>
          </p:cNvSpPr>
          <p:nvPr>
            <p:ph type="sldNum" sz="quarter" idx="12"/>
          </p:nvPr>
        </p:nvSpPr>
        <p:spPr/>
        <p:txBody>
          <a:bodyPr/>
          <a:lstStyle/>
          <a:p>
            <a:fld id="{22B65AFC-14E6-4EDC-832A-2081F8269CE9}" type="slidenum">
              <a:rPr lang="es-AR" smtClean="0"/>
              <a:t>12</a:t>
            </a:fld>
            <a:endParaRPr lang="es-AR"/>
          </a:p>
        </p:txBody>
      </p:sp>
      <p:sp>
        <p:nvSpPr>
          <p:cNvPr id="11" name="Marcador de texto 4">
            <a:extLst>
              <a:ext uri="{FF2B5EF4-FFF2-40B4-BE49-F238E27FC236}">
                <a16:creationId xmlns:a16="http://schemas.microsoft.com/office/drawing/2014/main" id="{5579120B-600E-EEC2-B99A-9855E0EFFA46}"/>
              </a:ext>
            </a:extLst>
          </p:cNvPr>
          <p:cNvSpPr txBox="1">
            <a:spLocks/>
          </p:cNvSpPr>
          <p:nvPr/>
        </p:nvSpPr>
        <p:spPr>
          <a:xfrm>
            <a:off x="6214706" y="786070"/>
            <a:ext cx="2743200" cy="414923"/>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s-AR" dirty="0"/>
              <a:t>Otras Publicaciones</a:t>
            </a:r>
          </a:p>
        </p:txBody>
      </p:sp>
      <p:sp>
        <p:nvSpPr>
          <p:cNvPr id="12" name="Marcador de contenido 5">
            <a:extLst>
              <a:ext uri="{FF2B5EF4-FFF2-40B4-BE49-F238E27FC236}">
                <a16:creationId xmlns:a16="http://schemas.microsoft.com/office/drawing/2014/main" id="{3C339373-4E25-EA31-A923-143347F92BDD}"/>
              </a:ext>
            </a:extLst>
          </p:cNvPr>
          <p:cNvSpPr txBox="1">
            <a:spLocks/>
          </p:cNvSpPr>
          <p:nvPr/>
        </p:nvSpPr>
        <p:spPr>
          <a:xfrm>
            <a:off x="6218295" y="1255137"/>
            <a:ext cx="2812909" cy="5466337"/>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200" dirty="0"/>
              <a:t>IOMA's report on managing accounts payable</a:t>
            </a:r>
          </a:p>
          <a:p>
            <a:r>
              <a:rPr lang="en-US" sz="1200" dirty="0"/>
              <a:t>Issues in accounting education</a:t>
            </a:r>
          </a:p>
          <a:p>
            <a:r>
              <a:rPr lang="en-US" sz="1200" dirty="0"/>
              <a:t>Journal of accountancy</a:t>
            </a:r>
          </a:p>
          <a:p>
            <a:r>
              <a:rPr lang="en-US" sz="1200" dirty="0"/>
              <a:t>Journal of accounting auditing &amp; finance</a:t>
            </a:r>
          </a:p>
          <a:p>
            <a:r>
              <a:rPr lang="en-US" sz="1200" dirty="0"/>
              <a:t>Journal of accounting literature</a:t>
            </a:r>
          </a:p>
          <a:p>
            <a:r>
              <a:rPr lang="en-US" sz="1200" dirty="0"/>
              <a:t>Journal of accounting research</a:t>
            </a:r>
          </a:p>
          <a:p>
            <a:r>
              <a:rPr lang="en-US" sz="1200" dirty="0"/>
              <a:t>Journal of bank accounting &amp; auditing</a:t>
            </a:r>
          </a:p>
          <a:p>
            <a:r>
              <a:rPr lang="en-US" sz="1200" dirty="0"/>
              <a:t>Journal of business finance &amp; accounting</a:t>
            </a:r>
          </a:p>
          <a:p>
            <a:r>
              <a:rPr lang="en-US" sz="1200" dirty="0"/>
              <a:t>Journal of construction accounting &amp; taxation</a:t>
            </a:r>
          </a:p>
          <a:p>
            <a:r>
              <a:rPr lang="en-US" sz="1200" dirty="0"/>
              <a:t>Journal of international accounting  auditing &amp; taxation</a:t>
            </a:r>
          </a:p>
          <a:p>
            <a:r>
              <a:rPr lang="en-US" sz="1200" dirty="0"/>
              <a:t>Journal of international accounting research</a:t>
            </a:r>
          </a:p>
          <a:p>
            <a:r>
              <a:rPr lang="en-US" sz="1200" dirty="0"/>
              <a:t>Journal of management accounting research</a:t>
            </a:r>
          </a:p>
          <a:p>
            <a:r>
              <a:rPr lang="en-US" sz="1200" dirty="0"/>
              <a:t>Management accounting (London)</a:t>
            </a:r>
          </a:p>
          <a:p>
            <a:r>
              <a:rPr lang="en-US" sz="1200" dirty="0"/>
              <a:t>Managing accounting systems &amp; technology</a:t>
            </a:r>
          </a:p>
          <a:p>
            <a:r>
              <a:rPr lang="en-US" sz="1200" dirty="0"/>
              <a:t>Managing accounts payable. Europe </a:t>
            </a:r>
          </a:p>
          <a:p>
            <a:r>
              <a:rPr lang="en-US" sz="1200" dirty="0"/>
              <a:t>National public accountant (1957)</a:t>
            </a:r>
          </a:p>
          <a:p>
            <a:r>
              <a:rPr lang="en-US" sz="1200" dirty="0"/>
              <a:t>Practical accountant</a:t>
            </a:r>
          </a:p>
          <a:p>
            <a:r>
              <a:rPr lang="en-US" sz="1200" dirty="0"/>
              <a:t>Public accounting report</a:t>
            </a:r>
          </a:p>
          <a:p>
            <a:r>
              <a:rPr lang="en-US" sz="1200" dirty="0"/>
              <a:t>Review of Accounting &amp; Finance</a:t>
            </a:r>
          </a:p>
          <a:p>
            <a:endParaRPr lang="es-AR" sz="800" dirty="0"/>
          </a:p>
        </p:txBody>
      </p:sp>
      <p:sp>
        <p:nvSpPr>
          <p:cNvPr id="13" name="Marcador de texto 4">
            <a:extLst>
              <a:ext uri="{FF2B5EF4-FFF2-40B4-BE49-F238E27FC236}">
                <a16:creationId xmlns:a16="http://schemas.microsoft.com/office/drawing/2014/main" id="{93F32905-65B6-DAA9-62F5-3E1C283D3F2D}"/>
              </a:ext>
            </a:extLst>
          </p:cNvPr>
          <p:cNvSpPr txBox="1">
            <a:spLocks/>
          </p:cNvSpPr>
          <p:nvPr/>
        </p:nvSpPr>
        <p:spPr>
          <a:xfrm>
            <a:off x="9380513" y="788401"/>
            <a:ext cx="2241037" cy="414923"/>
          </a:xfrm>
          <a:prstGeom prst="rect">
            <a:avLst/>
          </a:prstGeom>
        </p:spPr>
        <p:txBody>
          <a:bodyPr vert="horz" lIns="91440" tIns="45720" rIns="91440" bIns="45720" rtlCol="0" anchor="b">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s-AR" dirty="0"/>
              <a:t>Rev. en Español</a:t>
            </a:r>
          </a:p>
        </p:txBody>
      </p:sp>
      <p:sp>
        <p:nvSpPr>
          <p:cNvPr id="14" name="Marcador de contenido 5">
            <a:extLst>
              <a:ext uri="{FF2B5EF4-FFF2-40B4-BE49-F238E27FC236}">
                <a16:creationId xmlns:a16="http://schemas.microsoft.com/office/drawing/2014/main" id="{9AE0116B-6651-8977-54A1-49CDA33793B0}"/>
              </a:ext>
            </a:extLst>
          </p:cNvPr>
          <p:cNvSpPr txBox="1">
            <a:spLocks/>
          </p:cNvSpPr>
          <p:nvPr/>
        </p:nvSpPr>
        <p:spPr>
          <a:xfrm>
            <a:off x="9380513" y="1273200"/>
            <a:ext cx="2392304" cy="5101212"/>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IOMA's report on managing accounts payable</a:t>
            </a:r>
          </a:p>
          <a:p>
            <a:r>
              <a:rPr lang="es-AR" dirty="0"/>
              <a:t>Contabilidad y Auditoría </a:t>
            </a:r>
          </a:p>
          <a:p>
            <a:r>
              <a:rPr lang="es-AR" dirty="0"/>
              <a:t>Revista de Contabilidad - </a:t>
            </a:r>
            <a:r>
              <a:rPr lang="es-AR" dirty="0" err="1"/>
              <a:t>Spanish</a:t>
            </a:r>
            <a:r>
              <a:rPr lang="es-AR" dirty="0"/>
              <a:t> </a:t>
            </a:r>
            <a:r>
              <a:rPr lang="es-AR" dirty="0" err="1"/>
              <a:t>Accounting</a:t>
            </a:r>
            <a:r>
              <a:rPr lang="es-AR" dirty="0"/>
              <a:t> </a:t>
            </a:r>
            <a:r>
              <a:rPr lang="es-AR" dirty="0" err="1"/>
              <a:t>Review</a:t>
            </a:r>
            <a:endParaRPr lang="es-AR" dirty="0"/>
          </a:p>
          <a:p>
            <a:r>
              <a:rPr lang="es-AR" dirty="0"/>
              <a:t>Contabilidad y Auditoría - IADCOM</a:t>
            </a:r>
          </a:p>
          <a:p>
            <a:r>
              <a:rPr lang="es-AR" dirty="0"/>
              <a:t>Escritos Contables y de Administración</a:t>
            </a:r>
          </a:p>
          <a:p>
            <a:r>
              <a:rPr lang="es-AR" dirty="0"/>
              <a:t>Contaduría y Administración</a:t>
            </a:r>
          </a:p>
          <a:p>
            <a:r>
              <a:rPr lang="es-AR" dirty="0"/>
              <a:t>Proyecciones (Instituto de Investigaciones y Estudios Contables de la Facultad de Ciencias Económicas de la UNLP)</a:t>
            </a:r>
          </a:p>
          <a:p>
            <a:r>
              <a:rPr lang="es-AR" dirty="0"/>
              <a:t>Contabilidad y Decisiones</a:t>
            </a:r>
          </a:p>
          <a:p>
            <a:r>
              <a:rPr lang="es-AR" dirty="0"/>
              <a:t>Cuadernos de Contabilidad</a:t>
            </a:r>
          </a:p>
          <a:p>
            <a:r>
              <a:rPr lang="es-AR" dirty="0"/>
              <a:t>Contabilidad y Negocios</a:t>
            </a:r>
          </a:p>
          <a:p>
            <a:r>
              <a:rPr lang="es-AR" dirty="0"/>
              <a:t>Revista iberoamericana de contabilidad de gestión</a:t>
            </a:r>
          </a:p>
          <a:p>
            <a:endParaRPr lang="es-AR" dirty="0"/>
          </a:p>
        </p:txBody>
      </p:sp>
      <p:sp>
        <p:nvSpPr>
          <p:cNvPr id="15" name="CuadroTexto 14">
            <a:extLst>
              <a:ext uri="{FF2B5EF4-FFF2-40B4-BE49-F238E27FC236}">
                <a16:creationId xmlns:a16="http://schemas.microsoft.com/office/drawing/2014/main" id="{A9FEF21B-6DCA-6D26-A19D-A924EE1F2B4F}"/>
              </a:ext>
            </a:extLst>
          </p:cNvPr>
          <p:cNvSpPr txBox="1"/>
          <p:nvPr/>
        </p:nvSpPr>
        <p:spPr>
          <a:xfrm>
            <a:off x="8897202" y="5602863"/>
            <a:ext cx="3207657" cy="923330"/>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s-AR" dirty="0"/>
              <a:t>Pista: en las referencias más relevantes, citadas en un texto,  está donde publican</a:t>
            </a:r>
          </a:p>
        </p:txBody>
      </p:sp>
      <p:cxnSp>
        <p:nvCxnSpPr>
          <p:cNvPr id="8" name="Conector recto 7">
            <a:extLst>
              <a:ext uri="{FF2B5EF4-FFF2-40B4-BE49-F238E27FC236}">
                <a16:creationId xmlns:a16="http://schemas.microsoft.com/office/drawing/2014/main" id="{D2E6F958-038A-2643-7231-6DE7EF664987}"/>
              </a:ext>
            </a:extLst>
          </p:cNvPr>
          <p:cNvCxnSpPr>
            <a:cxnSpLocks/>
          </p:cNvCxnSpPr>
          <p:nvPr/>
        </p:nvCxnSpPr>
        <p:spPr>
          <a:xfrm>
            <a:off x="1111348" y="609087"/>
            <a:ext cx="9903655" cy="0"/>
          </a:xfrm>
          <a:prstGeom prst="line">
            <a:avLst/>
          </a:prstGeom>
          <a:ln w="19050"/>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3099430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C4879EFC-8E62-4E00-973C-C45EE9EC6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3CD15900-085C-4A8C-6228-3594466B48A7}"/>
              </a:ext>
            </a:extLst>
          </p:cNvPr>
          <p:cNvSpPr>
            <a:spLocks noGrp="1"/>
          </p:cNvSpPr>
          <p:nvPr>
            <p:ph type="title"/>
          </p:nvPr>
        </p:nvSpPr>
        <p:spPr>
          <a:xfrm>
            <a:off x="638881" y="457200"/>
            <a:ext cx="10909640" cy="1368614"/>
          </a:xfrm>
        </p:spPr>
        <p:txBody>
          <a:bodyPr vert="horz" lIns="91440" tIns="45720" rIns="91440" bIns="45720" rtlCol="0" anchor="ctr">
            <a:normAutofit/>
          </a:bodyPr>
          <a:lstStyle/>
          <a:p>
            <a:pPr algn="ctr"/>
            <a:r>
              <a:rPr lang="en-US" sz="5600" b="0" i="0">
                <a:effectLst/>
              </a:rPr>
              <a:t>Buscar y extraer los datos relevantes</a:t>
            </a:r>
            <a:endParaRPr lang="en-US" sz="5600"/>
          </a:p>
        </p:txBody>
      </p:sp>
      <p:sp>
        <p:nvSpPr>
          <p:cNvPr id="59" name="sketch line">
            <a:extLst>
              <a:ext uri="{FF2B5EF4-FFF2-40B4-BE49-F238E27FC236}">
                <a16:creationId xmlns:a16="http://schemas.microsoft.com/office/drawing/2014/main" id="{D6A9C53F-5F90-40A5-8C85-5412D39C8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50080" y="1850683"/>
            <a:ext cx="3291840" cy="18288"/>
          </a:xfrm>
          <a:custGeom>
            <a:avLst/>
            <a:gdLst>
              <a:gd name="connsiteX0" fmla="*/ 0 w 3291840"/>
              <a:gd name="connsiteY0" fmla="*/ 0 h 18288"/>
              <a:gd name="connsiteX1" fmla="*/ 658368 w 3291840"/>
              <a:gd name="connsiteY1" fmla="*/ 0 h 18288"/>
              <a:gd name="connsiteX2" fmla="*/ 1283818 w 3291840"/>
              <a:gd name="connsiteY2" fmla="*/ 0 h 18288"/>
              <a:gd name="connsiteX3" fmla="*/ 1909267 w 3291840"/>
              <a:gd name="connsiteY3" fmla="*/ 0 h 18288"/>
              <a:gd name="connsiteX4" fmla="*/ 2633472 w 3291840"/>
              <a:gd name="connsiteY4" fmla="*/ 0 h 18288"/>
              <a:gd name="connsiteX5" fmla="*/ 3291840 w 3291840"/>
              <a:gd name="connsiteY5" fmla="*/ 0 h 18288"/>
              <a:gd name="connsiteX6" fmla="*/ 3291840 w 3291840"/>
              <a:gd name="connsiteY6" fmla="*/ 18288 h 18288"/>
              <a:gd name="connsiteX7" fmla="*/ 2633472 w 3291840"/>
              <a:gd name="connsiteY7" fmla="*/ 18288 h 18288"/>
              <a:gd name="connsiteX8" fmla="*/ 2073859 w 3291840"/>
              <a:gd name="connsiteY8" fmla="*/ 18288 h 18288"/>
              <a:gd name="connsiteX9" fmla="*/ 1448410 w 3291840"/>
              <a:gd name="connsiteY9" fmla="*/ 18288 h 18288"/>
              <a:gd name="connsiteX10" fmla="*/ 822960 w 3291840"/>
              <a:gd name="connsiteY10" fmla="*/ 18288 h 18288"/>
              <a:gd name="connsiteX11" fmla="*/ 0 w 3291840"/>
              <a:gd name="connsiteY11" fmla="*/ 18288 h 18288"/>
              <a:gd name="connsiteX12" fmla="*/ 0 w 329184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91840" h="18288" fill="none" extrusionOk="0">
                <a:moveTo>
                  <a:pt x="0" y="0"/>
                </a:moveTo>
                <a:cubicBezTo>
                  <a:pt x="173077" y="-20031"/>
                  <a:pt x="443104" y="6424"/>
                  <a:pt x="658368" y="0"/>
                </a:cubicBezTo>
                <a:cubicBezTo>
                  <a:pt x="873632" y="-6424"/>
                  <a:pt x="1034028" y="11764"/>
                  <a:pt x="1283818" y="0"/>
                </a:cubicBezTo>
                <a:cubicBezTo>
                  <a:pt x="1533608" y="-11764"/>
                  <a:pt x="1691227" y="-30112"/>
                  <a:pt x="1909267" y="0"/>
                </a:cubicBezTo>
                <a:cubicBezTo>
                  <a:pt x="2127307" y="30112"/>
                  <a:pt x="2272465" y="-18735"/>
                  <a:pt x="2633472" y="0"/>
                </a:cubicBezTo>
                <a:cubicBezTo>
                  <a:pt x="2994479" y="18735"/>
                  <a:pt x="3023324" y="-32030"/>
                  <a:pt x="3291840" y="0"/>
                </a:cubicBezTo>
                <a:cubicBezTo>
                  <a:pt x="3291406" y="7551"/>
                  <a:pt x="3291373" y="9822"/>
                  <a:pt x="3291840" y="18288"/>
                </a:cubicBezTo>
                <a:cubicBezTo>
                  <a:pt x="3048445" y="38989"/>
                  <a:pt x="2846548" y="-14400"/>
                  <a:pt x="2633472" y="18288"/>
                </a:cubicBezTo>
                <a:cubicBezTo>
                  <a:pt x="2420396" y="50976"/>
                  <a:pt x="2304099" y="6336"/>
                  <a:pt x="2073859" y="18288"/>
                </a:cubicBezTo>
                <a:cubicBezTo>
                  <a:pt x="1843619" y="30240"/>
                  <a:pt x="1706926" y="10778"/>
                  <a:pt x="1448410" y="18288"/>
                </a:cubicBezTo>
                <a:cubicBezTo>
                  <a:pt x="1189894" y="25798"/>
                  <a:pt x="1002278" y="8992"/>
                  <a:pt x="822960" y="18288"/>
                </a:cubicBezTo>
                <a:cubicBezTo>
                  <a:pt x="643642" y="27585"/>
                  <a:pt x="307039" y="38051"/>
                  <a:pt x="0" y="18288"/>
                </a:cubicBezTo>
                <a:cubicBezTo>
                  <a:pt x="60" y="11696"/>
                  <a:pt x="66" y="3758"/>
                  <a:pt x="0" y="0"/>
                </a:cubicBezTo>
                <a:close/>
              </a:path>
              <a:path w="3291840" h="18288" stroke="0" extrusionOk="0">
                <a:moveTo>
                  <a:pt x="0" y="0"/>
                </a:moveTo>
                <a:cubicBezTo>
                  <a:pt x="195850" y="28018"/>
                  <a:pt x="434891" y="17390"/>
                  <a:pt x="592531" y="0"/>
                </a:cubicBezTo>
                <a:cubicBezTo>
                  <a:pt x="750171" y="-17390"/>
                  <a:pt x="1018709" y="32200"/>
                  <a:pt x="1316736" y="0"/>
                </a:cubicBezTo>
                <a:cubicBezTo>
                  <a:pt x="1614763" y="-32200"/>
                  <a:pt x="1696480" y="-11367"/>
                  <a:pt x="1876349" y="0"/>
                </a:cubicBezTo>
                <a:cubicBezTo>
                  <a:pt x="2056218" y="11367"/>
                  <a:pt x="2193364" y="13433"/>
                  <a:pt x="2435962" y="0"/>
                </a:cubicBezTo>
                <a:cubicBezTo>
                  <a:pt x="2678560" y="-13433"/>
                  <a:pt x="3010901" y="-42367"/>
                  <a:pt x="3291840" y="0"/>
                </a:cubicBezTo>
                <a:cubicBezTo>
                  <a:pt x="3291758" y="4406"/>
                  <a:pt x="3291751" y="9982"/>
                  <a:pt x="3291840" y="18288"/>
                </a:cubicBezTo>
                <a:cubicBezTo>
                  <a:pt x="3108993" y="14228"/>
                  <a:pt x="2952658" y="46900"/>
                  <a:pt x="2666390" y="18288"/>
                </a:cubicBezTo>
                <a:cubicBezTo>
                  <a:pt x="2380122" y="-10324"/>
                  <a:pt x="2263855" y="41055"/>
                  <a:pt x="2040941" y="18288"/>
                </a:cubicBezTo>
                <a:cubicBezTo>
                  <a:pt x="1818027" y="-4479"/>
                  <a:pt x="1675097" y="6509"/>
                  <a:pt x="1415491" y="18288"/>
                </a:cubicBezTo>
                <a:cubicBezTo>
                  <a:pt x="1155885" y="30068"/>
                  <a:pt x="852976" y="36210"/>
                  <a:pt x="691286" y="18288"/>
                </a:cubicBezTo>
                <a:cubicBezTo>
                  <a:pt x="529596" y="366"/>
                  <a:pt x="187183" y="13912"/>
                  <a:pt x="0" y="18288"/>
                </a:cubicBezTo>
                <a:cubicBezTo>
                  <a:pt x="189" y="14288"/>
                  <a:pt x="-703" y="374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Imagen 28">
            <a:extLst>
              <a:ext uri="{FF2B5EF4-FFF2-40B4-BE49-F238E27FC236}">
                <a16:creationId xmlns:a16="http://schemas.microsoft.com/office/drawing/2014/main" id="{F8856417-7E80-AF87-53A1-DB2B8DEA7B9D}"/>
              </a:ext>
            </a:extLst>
          </p:cNvPr>
          <p:cNvPicPr>
            <a:picLocks noChangeAspect="1"/>
          </p:cNvPicPr>
          <p:nvPr/>
        </p:nvPicPr>
        <p:blipFill>
          <a:blip r:embed="rId2"/>
          <a:stretch>
            <a:fillRect/>
          </a:stretch>
        </p:blipFill>
        <p:spPr>
          <a:xfrm>
            <a:off x="323088" y="2283014"/>
            <a:ext cx="5401056" cy="3240633"/>
          </a:xfrm>
          <a:prstGeom prst="rect">
            <a:avLst/>
          </a:prstGeom>
        </p:spPr>
      </p:pic>
      <p:pic>
        <p:nvPicPr>
          <p:cNvPr id="31" name="Imagen 30">
            <a:extLst>
              <a:ext uri="{FF2B5EF4-FFF2-40B4-BE49-F238E27FC236}">
                <a16:creationId xmlns:a16="http://schemas.microsoft.com/office/drawing/2014/main" id="{67EDC6CA-52D7-9196-9384-88A2DA11CED4}"/>
              </a:ext>
            </a:extLst>
          </p:cNvPr>
          <p:cNvPicPr>
            <a:picLocks noChangeAspect="1"/>
          </p:cNvPicPr>
          <p:nvPr/>
        </p:nvPicPr>
        <p:blipFill>
          <a:blip r:embed="rId3"/>
          <a:stretch>
            <a:fillRect/>
          </a:stretch>
        </p:blipFill>
        <p:spPr>
          <a:xfrm>
            <a:off x="6094352" y="2549613"/>
            <a:ext cx="5774560" cy="2641860"/>
          </a:xfrm>
          <a:prstGeom prst="rect">
            <a:avLst/>
          </a:prstGeom>
        </p:spPr>
      </p:pic>
      <p:sp>
        <p:nvSpPr>
          <p:cNvPr id="4" name="Marcador de número de diapositiva 3">
            <a:extLst>
              <a:ext uri="{FF2B5EF4-FFF2-40B4-BE49-F238E27FC236}">
                <a16:creationId xmlns:a16="http://schemas.microsoft.com/office/drawing/2014/main" id="{25222B65-C0BE-F4B8-5167-AE3F6F2BBDAC}"/>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22B65AFC-14E6-4EDC-832A-2081F8269CE9}" type="slidenum">
              <a:rPr lang="en-US" smtClean="0"/>
              <a:pPr>
                <a:spcAft>
                  <a:spcPts val="600"/>
                </a:spcAft>
              </a:pPr>
              <a:t>13</a:t>
            </a:fld>
            <a:endParaRPr lang="en-US"/>
          </a:p>
        </p:txBody>
      </p:sp>
      <p:sp>
        <p:nvSpPr>
          <p:cNvPr id="3" name="CuadroTexto 2">
            <a:extLst>
              <a:ext uri="{FF2B5EF4-FFF2-40B4-BE49-F238E27FC236}">
                <a16:creationId xmlns:a16="http://schemas.microsoft.com/office/drawing/2014/main" id="{E0355FD3-C7FE-5334-E5BA-43D7F0D6308C}"/>
              </a:ext>
            </a:extLst>
          </p:cNvPr>
          <p:cNvSpPr txBox="1"/>
          <p:nvPr/>
        </p:nvSpPr>
        <p:spPr>
          <a:xfrm>
            <a:off x="6830333" y="6007449"/>
            <a:ext cx="3560533" cy="646331"/>
          </a:xfrm>
          <a:prstGeom prst="rect">
            <a:avLst/>
          </a:prstGeom>
          <a:noFill/>
        </p:spPr>
        <p:txBody>
          <a:bodyPr wrap="square" rtlCol="0">
            <a:spAutoFit/>
          </a:bodyPr>
          <a:lstStyle/>
          <a:p>
            <a:r>
              <a:rPr lang="es-AR" dirty="0"/>
              <a:t>Pista 2: Prestar atención al hipervínculo Artículos relacionados</a:t>
            </a:r>
          </a:p>
        </p:txBody>
      </p:sp>
      <p:sp>
        <p:nvSpPr>
          <p:cNvPr id="5" name="CuadroTexto 4">
            <a:extLst>
              <a:ext uri="{FF2B5EF4-FFF2-40B4-BE49-F238E27FC236}">
                <a16:creationId xmlns:a16="http://schemas.microsoft.com/office/drawing/2014/main" id="{AF1FA8FC-2D48-18D4-449B-41969FF01450}"/>
              </a:ext>
            </a:extLst>
          </p:cNvPr>
          <p:cNvSpPr txBox="1"/>
          <p:nvPr/>
        </p:nvSpPr>
        <p:spPr>
          <a:xfrm>
            <a:off x="6259654" y="5576378"/>
            <a:ext cx="3722546" cy="369332"/>
          </a:xfrm>
          <a:prstGeom prst="rect">
            <a:avLst/>
          </a:prstGeom>
          <a:noFill/>
        </p:spPr>
        <p:txBody>
          <a:bodyPr wrap="square" rtlCol="0">
            <a:spAutoFit/>
          </a:bodyPr>
          <a:lstStyle/>
          <a:p>
            <a:r>
              <a:rPr lang="es-AR" dirty="0"/>
              <a:t>Pista 1: Valorar las citas en Citado por</a:t>
            </a:r>
          </a:p>
        </p:txBody>
      </p:sp>
    </p:spTree>
    <p:extLst>
      <p:ext uri="{BB962C8B-B14F-4D97-AF65-F5344CB8AC3E}">
        <p14:creationId xmlns:p14="http://schemas.microsoft.com/office/powerpoint/2010/main" val="3394410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1E45A3-C4F4-94C6-A269-E1D9F68E27A0}"/>
              </a:ext>
            </a:extLst>
          </p:cNvPr>
          <p:cNvSpPr>
            <a:spLocks noGrp="1"/>
          </p:cNvSpPr>
          <p:nvPr>
            <p:ph type="title"/>
          </p:nvPr>
        </p:nvSpPr>
        <p:spPr>
          <a:xfrm>
            <a:off x="838200" y="136525"/>
            <a:ext cx="10515600" cy="717447"/>
          </a:xfrm>
        </p:spPr>
        <p:txBody>
          <a:bodyPr/>
          <a:lstStyle/>
          <a:p>
            <a:pPr algn="ctr"/>
            <a:r>
              <a:rPr lang="es-AR" b="1" i="0">
                <a:solidFill>
                  <a:srgbClr val="000000"/>
                </a:solidFill>
                <a:effectLst/>
                <a:latin typeface="Arial" panose="020B0604020202020204" pitchFamily="34" charset="0"/>
              </a:rPr>
              <a:t>Registro</a:t>
            </a:r>
            <a:endParaRPr lang="es-AR" dirty="0"/>
          </a:p>
        </p:txBody>
      </p:sp>
      <p:pic>
        <p:nvPicPr>
          <p:cNvPr id="6" name="Marcador de contenido 5">
            <a:extLst>
              <a:ext uri="{FF2B5EF4-FFF2-40B4-BE49-F238E27FC236}">
                <a16:creationId xmlns:a16="http://schemas.microsoft.com/office/drawing/2014/main" id="{85A98231-54B2-A04A-B85F-EB5433662AFF}"/>
              </a:ext>
            </a:extLst>
          </p:cNvPr>
          <p:cNvPicPr>
            <a:picLocks noGrp="1" noChangeAspect="1"/>
          </p:cNvPicPr>
          <p:nvPr>
            <p:ph idx="1"/>
          </p:nvPr>
        </p:nvPicPr>
        <p:blipFill>
          <a:blip r:embed="rId2"/>
          <a:stretch>
            <a:fillRect/>
          </a:stretch>
        </p:blipFill>
        <p:spPr>
          <a:xfrm>
            <a:off x="438150" y="1201686"/>
            <a:ext cx="8172450" cy="3543300"/>
          </a:xfrm>
        </p:spPr>
      </p:pic>
      <p:sp>
        <p:nvSpPr>
          <p:cNvPr id="4" name="Marcador de número de diapositiva 3">
            <a:extLst>
              <a:ext uri="{FF2B5EF4-FFF2-40B4-BE49-F238E27FC236}">
                <a16:creationId xmlns:a16="http://schemas.microsoft.com/office/drawing/2014/main" id="{5854A9F8-ACE7-21E2-8A26-8D440EE3C586}"/>
              </a:ext>
            </a:extLst>
          </p:cNvPr>
          <p:cNvSpPr>
            <a:spLocks noGrp="1"/>
          </p:cNvSpPr>
          <p:nvPr>
            <p:ph type="sldNum" sz="quarter" idx="12"/>
          </p:nvPr>
        </p:nvSpPr>
        <p:spPr/>
        <p:txBody>
          <a:bodyPr/>
          <a:lstStyle/>
          <a:p>
            <a:fld id="{22B65AFC-14E6-4EDC-832A-2081F8269CE9}" type="slidenum">
              <a:rPr lang="es-AR" smtClean="0"/>
              <a:t>14</a:t>
            </a:fld>
            <a:endParaRPr lang="es-AR"/>
          </a:p>
        </p:txBody>
      </p:sp>
      <p:pic>
        <p:nvPicPr>
          <p:cNvPr id="8" name="Imagen 7">
            <a:extLst>
              <a:ext uri="{FF2B5EF4-FFF2-40B4-BE49-F238E27FC236}">
                <a16:creationId xmlns:a16="http://schemas.microsoft.com/office/drawing/2014/main" id="{18ECC3E4-4142-08AC-DD51-8BEB965421BA}"/>
              </a:ext>
            </a:extLst>
          </p:cNvPr>
          <p:cNvPicPr>
            <a:picLocks noChangeAspect="1"/>
          </p:cNvPicPr>
          <p:nvPr/>
        </p:nvPicPr>
        <p:blipFill>
          <a:blip r:embed="rId3"/>
          <a:stretch>
            <a:fillRect/>
          </a:stretch>
        </p:blipFill>
        <p:spPr>
          <a:xfrm>
            <a:off x="3669102" y="3516261"/>
            <a:ext cx="8258175" cy="2857500"/>
          </a:xfrm>
          <a:prstGeom prst="rect">
            <a:avLst/>
          </a:prstGeom>
        </p:spPr>
      </p:pic>
      <p:cxnSp>
        <p:nvCxnSpPr>
          <p:cNvPr id="3" name="Conector recto 2">
            <a:extLst>
              <a:ext uri="{FF2B5EF4-FFF2-40B4-BE49-F238E27FC236}">
                <a16:creationId xmlns:a16="http://schemas.microsoft.com/office/drawing/2014/main" id="{357F24B2-0058-2C44-281C-4322269A6861}"/>
              </a:ext>
            </a:extLst>
          </p:cNvPr>
          <p:cNvCxnSpPr/>
          <p:nvPr/>
        </p:nvCxnSpPr>
        <p:spPr>
          <a:xfrm>
            <a:off x="1605116" y="918576"/>
            <a:ext cx="8981768" cy="0"/>
          </a:xfrm>
          <a:prstGeom prst="line">
            <a:avLst/>
          </a:prstGeom>
          <a:ln w="19050"/>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3114622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D7180157-FB27-0BD0-5832-605F12C774B8}"/>
              </a:ext>
            </a:extLst>
          </p:cNvPr>
          <p:cNvSpPr>
            <a:spLocks noGrp="1"/>
          </p:cNvSpPr>
          <p:nvPr>
            <p:ph type="title"/>
          </p:nvPr>
        </p:nvSpPr>
        <p:spPr>
          <a:xfrm>
            <a:off x="838200" y="365126"/>
            <a:ext cx="10515600" cy="553450"/>
          </a:xfrm>
        </p:spPr>
        <p:txBody>
          <a:bodyPr>
            <a:normAutofit fontScale="90000"/>
          </a:bodyPr>
          <a:lstStyle/>
          <a:p>
            <a:pPr algn="ctr"/>
            <a:r>
              <a:rPr lang="es-AR" b="1" i="0" dirty="0">
                <a:solidFill>
                  <a:srgbClr val="000000"/>
                </a:solidFill>
                <a:effectLst/>
                <a:latin typeface="Arial" panose="020B0604020202020204" pitchFamily="34" charset="0"/>
              </a:rPr>
              <a:t>Registro</a:t>
            </a:r>
            <a:endParaRPr lang="es-AR" dirty="0"/>
          </a:p>
        </p:txBody>
      </p:sp>
      <p:graphicFrame>
        <p:nvGraphicFramePr>
          <p:cNvPr id="9" name="Marcador de contenido 8">
            <a:extLst>
              <a:ext uri="{FF2B5EF4-FFF2-40B4-BE49-F238E27FC236}">
                <a16:creationId xmlns:a16="http://schemas.microsoft.com/office/drawing/2014/main" id="{E1E32D3B-506F-11DD-7367-982AF6324041}"/>
              </a:ext>
            </a:extLst>
          </p:cNvPr>
          <p:cNvGraphicFramePr>
            <a:graphicFrameLocks noGrp="1"/>
          </p:cNvGraphicFramePr>
          <p:nvPr>
            <p:ph idx="1"/>
            <p:extLst>
              <p:ext uri="{D42A27DB-BD31-4B8C-83A1-F6EECF244321}">
                <p14:modId xmlns:p14="http://schemas.microsoft.com/office/powerpoint/2010/main" val="1719758122"/>
              </p:ext>
            </p:extLst>
          </p:nvPr>
        </p:nvGraphicFramePr>
        <p:xfrm>
          <a:off x="1074591" y="1277572"/>
          <a:ext cx="10115844" cy="4451985"/>
        </p:xfrm>
        <a:graphic>
          <a:graphicData uri="http://schemas.openxmlformats.org/drawingml/2006/table">
            <a:tbl>
              <a:tblPr>
                <a:tableStyleId>{2D5ABB26-0587-4C30-8999-92F81FD0307C}</a:tableStyleId>
              </a:tblPr>
              <a:tblGrid>
                <a:gridCol w="3007414">
                  <a:extLst>
                    <a:ext uri="{9D8B030D-6E8A-4147-A177-3AD203B41FA5}">
                      <a16:colId xmlns:a16="http://schemas.microsoft.com/office/drawing/2014/main" val="2030661011"/>
                    </a:ext>
                  </a:extLst>
                </a:gridCol>
                <a:gridCol w="7108430">
                  <a:extLst>
                    <a:ext uri="{9D8B030D-6E8A-4147-A177-3AD203B41FA5}">
                      <a16:colId xmlns:a16="http://schemas.microsoft.com/office/drawing/2014/main" val="2787556206"/>
                    </a:ext>
                  </a:extLst>
                </a:gridCol>
              </a:tblGrid>
              <a:tr h="194312">
                <a:tc rowSpan="4">
                  <a:txBody>
                    <a:bodyPr/>
                    <a:lstStyle/>
                    <a:p>
                      <a:pPr algn="l" fontAlgn="ctr"/>
                      <a:r>
                        <a:rPr lang="es-AR" sz="2400" u="none" strike="noStrike">
                          <a:effectLst/>
                        </a:rPr>
                        <a:t>Revista</a:t>
                      </a:r>
                      <a:endParaRPr lang="es-AR" sz="24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s-AR" sz="2000" u="none" strike="noStrike">
                          <a:effectLst/>
                        </a:rPr>
                        <a:t>Nombre</a:t>
                      </a:r>
                      <a:endParaRPr lang="es-AR" sz="20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7999991"/>
                  </a:ext>
                </a:extLst>
              </a:tr>
              <a:tr h="194312">
                <a:tc vMerge="1">
                  <a:txBody>
                    <a:bodyPr/>
                    <a:lstStyle/>
                    <a:p>
                      <a:endParaRPr lang="es-AR"/>
                    </a:p>
                  </a:txBody>
                  <a:tcPr/>
                </a:tc>
                <a:tc>
                  <a:txBody>
                    <a:bodyPr/>
                    <a:lstStyle/>
                    <a:p>
                      <a:pPr algn="l" fontAlgn="b"/>
                      <a:r>
                        <a:rPr lang="es-AR" sz="2000" u="none" strike="noStrike">
                          <a:effectLst/>
                        </a:rPr>
                        <a:t>ISSN</a:t>
                      </a:r>
                      <a:endParaRPr lang="es-AR" sz="20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44346573"/>
                  </a:ext>
                </a:extLst>
              </a:tr>
              <a:tr h="194312">
                <a:tc vMerge="1">
                  <a:txBody>
                    <a:bodyPr/>
                    <a:lstStyle/>
                    <a:p>
                      <a:endParaRPr lang="es-AR"/>
                    </a:p>
                  </a:txBody>
                  <a:tcPr/>
                </a:tc>
                <a:tc>
                  <a:txBody>
                    <a:bodyPr/>
                    <a:lstStyle/>
                    <a:p>
                      <a:pPr algn="l" fontAlgn="b"/>
                      <a:r>
                        <a:rPr lang="es-AR" sz="2000" u="none" strike="noStrike">
                          <a:effectLst/>
                        </a:rPr>
                        <a:t>URL</a:t>
                      </a:r>
                      <a:endParaRPr lang="es-AR" sz="20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0607625"/>
                  </a:ext>
                </a:extLst>
              </a:tr>
              <a:tr h="194312">
                <a:tc vMerge="1">
                  <a:txBody>
                    <a:bodyPr/>
                    <a:lstStyle/>
                    <a:p>
                      <a:endParaRPr lang="es-AR"/>
                    </a:p>
                  </a:txBody>
                  <a:tcPr/>
                </a:tc>
                <a:tc>
                  <a:txBody>
                    <a:bodyPr/>
                    <a:lstStyle/>
                    <a:p>
                      <a:pPr algn="l" fontAlgn="b"/>
                      <a:r>
                        <a:rPr lang="es-AR" sz="2000" u="none" strike="noStrike">
                          <a:effectLst/>
                        </a:rPr>
                        <a:t>DOI</a:t>
                      </a:r>
                      <a:endParaRPr lang="es-AR" sz="20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888583"/>
                  </a:ext>
                </a:extLst>
              </a:tr>
              <a:tr h="382735">
                <a:tc rowSpan="2">
                  <a:txBody>
                    <a:bodyPr/>
                    <a:lstStyle/>
                    <a:p>
                      <a:pPr algn="l" fontAlgn="ctr"/>
                      <a:r>
                        <a:rPr lang="es-AR" sz="2400" u="none" strike="noStrike">
                          <a:effectLst/>
                        </a:rPr>
                        <a:t>Artículo</a:t>
                      </a:r>
                      <a:endParaRPr lang="es-AR" sz="24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s-AR" sz="2000" u="none" strike="noStrike" dirty="0">
                          <a:effectLst/>
                        </a:rPr>
                        <a:t>Tipo de artículo: </a:t>
                      </a:r>
                      <a:r>
                        <a:rPr lang="es-AR" sz="2000" u="none" strike="noStrike" dirty="0" err="1">
                          <a:effectLst/>
                        </a:rPr>
                        <a:t>Research</a:t>
                      </a:r>
                      <a:r>
                        <a:rPr lang="es-AR" sz="2000" u="none" strike="noStrike" dirty="0">
                          <a:effectLst/>
                        </a:rPr>
                        <a:t>, </a:t>
                      </a:r>
                      <a:r>
                        <a:rPr lang="es-AR" sz="2000" u="none" strike="noStrike" dirty="0" err="1">
                          <a:effectLst/>
                        </a:rPr>
                        <a:t>Review</a:t>
                      </a:r>
                      <a:r>
                        <a:rPr lang="es-AR" sz="2000" u="none" strike="noStrike" dirty="0">
                          <a:effectLst/>
                        </a:rPr>
                        <a:t>, Micro-</a:t>
                      </a:r>
                      <a:r>
                        <a:rPr lang="es-AR" sz="2000" u="none" strike="noStrike" dirty="0" err="1">
                          <a:effectLst/>
                        </a:rPr>
                        <a:t>Article</a:t>
                      </a:r>
                      <a:r>
                        <a:rPr lang="es-AR" sz="2000" u="none" strike="noStrike" dirty="0">
                          <a:effectLst/>
                        </a:rPr>
                        <a:t>, </a:t>
                      </a:r>
                      <a:r>
                        <a:rPr lang="es-AR" sz="2000" u="none" strike="noStrike" dirty="0" err="1">
                          <a:effectLst/>
                        </a:rPr>
                        <a:t>Scientific</a:t>
                      </a:r>
                      <a:r>
                        <a:rPr lang="es-AR" sz="2000" u="none" strike="noStrike" dirty="0">
                          <a:effectLst/>
                        </a:rPr>
                        <a:t>, </a:t>
                      </a:r>
                      <a:r>
                        <a:rPr lang="es-AR" sz="2000" u="none" strike="noStrike" dirty="0" err="1">
                          <a:effectLst/>
                        </a:rPr>
                        <a:t>Essay</a:t>
                      </a:r>
                      <a:r>
                        <a:rPr lang="es-AR" sz="2000" u="none" strike="noStrike" dirty="0">
                          <a:effectLst/>
                        </a:rPr>
                        <a:t>, Data </a:t>
                      </a:r>
                      <a:r>
                        <a:rPr lang="es-AR" sz="2000" u="none" strike="noStrike" dirty="0" err="1">
                          <a:effectLst/>
                        </a:rPr>
                        <a:t>article</a:t>
                      </a:r>
                      <a:endParaRPr lang="es-AR" sz="20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9743656"/>
                  </a:ext>
                </a:extLst>
              </a:tr>
              <a:tr h="194312">
                <a:tc vMerge="1">
                  <a:txBody>
                    <a:bodyPr/>
                    <a:lstStyle/>
                    <a:p>
                      <a:endParaRPr lang="es-AR"/>
                    </a:p>
                  </a:txBody>
                  <a:tcPr/>
                </a:tc>
                <a:tc>
                  <a:txBody>
                    <a:bodyPr/>
                    <a:lstStyle/>
                    <a:p>
                      <a:pPr algn="l" fontAlgn="b"/>
                      <a:r>
                        <a:rPr lang="es-AR" sz="2000" u="none" strike="noStrike">
                          <a:effectLst/>
                        </a:rPr>
                        <a:t>Título</a:t>
                      </a:r>
                      <a:endParaRPr lang="es-AR" sz="20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2021323"/>
                  </a:ext>
                </a:extLst>
              </a:tr>
              <a:tr h="194312">
                <a:tc rowSpan="3">
                  <a:txBody>
                    <a:bodyPr/>
                    <a:lstStyle/>
                    <a:p>
                      <a:pPr algn="l" fontAlgn="ctr"/>
                      <a:r>
                        <a:rPr lang="es-AR" sz="2400" u="none" strike="noStrike">
                          <a:effectLst/>
                        </a:rPr>
                        <a:t>Autores</a:t>
                      </a:r>
                      <a:endParaRPr lang="es-AR" sz="24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s-AR" sz="2000" u="none" strike="noStrike" dirty="0">
                          <a:effectLst/>
                        </a:rPr>
                        <a:t>Apellido, Nombre</a:t>
                      </a:r>
                      <a:endParaRPr lang="es-AR" sz="20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8362514"/>
                  </a:ext>
                </a:extLst>
              </a:tr>
              <a:tr h="194312">
                <a:tc vMerge="1">
                  <a:txBody>
                    <a:bodyPr/>
                    <a:lstStyle/>
                    <a:p>
                      <a:endParaRPr lang="es-AR"/>
                    </a:p>
                  </a:txBody>
                  <a:tcPr/>
                </a:tc>
                <a:tc>
                  <a:txBody>
                    <a:bodyPr/>
                    <a:lstStyle/>
                    <a:p>
                      <a:pPr algn="l" fontAlgn="b"/>
                      <a:r>
                        <a:rPr lang="es-AR" sz="2000" u="none" strike="noStrike">
                          <a:effectLst/>
                        </a:rPr>
                        <a:t>Filiación</a:t>
                      </a:r>
                      <a:endParaRPr lang="es-AR" sz="20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507723"/>
                  </a:ext>
                </a:extLst>
              </a:tr>
              <a:tr h="194312">
                <a:tc vMerge="1">
                  <a:txBody>
                    <a:bodyPr/>
                    <a:lstStyle/>
                    <a:p>
                      <a:endParaRPr lang="es-AR"/>
                    </a:p>
                  </a:txBody>
                  <a:tcPr/>
                </a:tc>
                <a:tc>
                  <a:txBody>
                    <a:bodyPr/>
                    <a:lstStyle/>
                    <a:p>
                      <a:pPr algn="l" fontAlgn="b"/>
                      <a:r>
                        <a:rPr lang="es-AR" sz="2000" u="none" strike="noStrike">
                          <a:effectLst/>
                        </a:rPr>
                        <a:t>ORCID</a:t>
                      </a:r>
                      <a:endParaRPr lang="es-AR" sz="20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2350013"/>
                  </a:ext>
                </a:extLst>
              </a:tr>
              <a:tr h="224366">
                <a:tc rowSpan="3">
                  <a:txBody>
                    <a:bodyPr/>
                    <a:lstStyle/>
                    <a:p>
                      <a:pPr algn="l" fontAlgn="ctr"/>
                      <a:r>
                        <a:rPr lang="es-AR" sz="2400" u="none" strike="noStrike" dirty="0">
                          <a:effectLst/>
                        </a:rPr>
                        <a:t>Campo de conocimiento G, F</a:t>
                      </a:r>
                      <a:endParaRPr lang="es-AR" sz="24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es-AR" sz="2000" u="none" strike="noStrike" dirty="0">
                          <a:effectLst/>
                        </a:rPr>
                        <a:t>Palabras Clave del artículo: registrar las del documento</a:t>
                      </a:r>
                      <a:endParaRPr lang="es-AR" sz="20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1336083"/>
                  </a:ext>
                </a:extLst>
              </a:tr>
              <a:tr h="224366">
                <a:tc vMerge="1">
                  <a:txBody>
                    <a:bodyPr/>
                    <a:lstStyle/>
                    <a:p>
                      <a:endParaRPr lang="es-AR"/>
                    </a:p>
                  </a:txBody>
                  <a:tcPr/>
                </a:tc>
                <a:tc>
                  <a:txBody>
                    <a:bodyPr/>
                    <a:lstStyle/>
                    <a:p>
                      <a:pPr algn="l" fontAlgn="b"/>
                      <a:r>
                        <a:rPr lang="es-AR" sz="2000" u="none" strike="noStrike" dirty="0">
                          <a:effectLst/>
                        </a:rPr>
                        <a:t>Palabras Clave de la curación: use un </a:t>
                      </a:r>
                      <a:r>
                        <a:rPr lang="es-AR" sz="2000" u="none" strike="noStrike" dirty="0" err="1">
                          <a:effectLst/>
                        </a:rPr>
                        <a:t>thesaurus</a:t>
                      </a:r>
                      <a:endParaRPr lang="es-AR" sz="20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7959886"/>
                  </a:ext>
                </a:extLst>
              </a:tr>
              <a:tr h="194312">
                <a:tc vMerge="1">
                  <a:txBody>
                    <a:bodyPr/>
                    <a:lstStyle/>
                    <a:p>
                      <a:endParaRPr lang="es-AR"/>
                    </a:p>
                  </a:txBody>
                  <a:tcPr/>
                </a:tc>
                <a:tc>
                  <a:txBody>
                    <a:bodyPr/>
                    <a:lstStyle/>
                    <a:p>
                      <a:pPr algn="l" fontAlgn="b"/>
                      <a:r>
                        <a:rPr lang="fr-FR" sz="2000" u="none" strike="noStrike" dirty="0" err="1">
                          <a:effectLst/>
                        </a:rPr>
                        <a:t>Subject</a:t>
                      </a:r>
                      <a:r>
                        <a:rPr lang="fr-FR" sz="2000" u="none" strike="noStrike" dirty="0">
                          <a:effectLst/>
                        </a:rPr>
                        <a:t> de la curation: use un thesaurus</a:t>
                      </a:r>
                      <a:endParaRPr lang="fr-FR" sz="20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7176014"/>
                  </a:ext>
                </a:extLst>
              </a:tr>
              <a:tr h="194312">
                <a:tc>
                  <a:txBody>
                    <a:bodyPr/>
                    <a:lstStyle/>
                    <a:p>
                      <a:pPr algn="l" fontAlgn="ctr"/>
                      <a:r>
                        <a:rPr lang="es-AR" sz="2400" b="0" i="0" u="none" strike="noStrike" dirty="0">
                          <a:solidFill>
                            <a:srgbClr val="000000"/>
                          </a:solidFill>
                          <a:effectLst/>
                          <a:latin typeface="Calibri" panose="020F0502020204030204" pitchFamily="34" charset="0"/>
                        </a:rPr>
                        <a:t>Métricas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endParaRPr lang="fr-FR" sz="20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7583714"/>
                  </a:ext>
                </a:extLst>
              </a:tr>
            </a:tbl>
          </a:graphicData>
        </a:graphic>
      </p:graphicFrame>
      <p:sp>
        <p:nvSpPr>
          <p:cNvPr id="4" name="Marcador de número de diapositiva 3">
            <a:extLst>
              <a:ext uri="{FF2B5EF4-FFF2-40B4-BE49-F238E27FC236}">
                <a16:creationId xmlns:a16="http://schemas.microsoft.com/office/drawing/2014/main" id="{CD6CAD4F-B4F5-1C89-C22B-7A19DFBB2B2C}"/>
              </a:ext>
            </a:extLst>
          </p:cNvPr>
          <p:cNvSpPr>
            <a:spLocks noGrp="1"/>
          </p:cNvSpPr>
          <p:nvPr>
            <p:ph type="sldNum" sz="quarter" idx="12"/>
          </p:nvPr>
        </p:nvSpPr>
        <p:spPr/>
        <p:txBody>
          <a:bodyPr/>
          <a:lstStyle/>
          <a:p>
            <a:fld id="{22B65AFC-14E6-4EDC-832A-2081F8269CE9}" type="slidenum">
              <a:rPr lang="es-AR" smtClean="0"/>
              <a:t>15</a:t>
            </a:fld>
            <a:endParaRPr lang="es-AR"/>
          </a:p>
        </p:txBody>
      </p:sp>
      <p:cxnSp>
        <p:nvCxnSpPr>
          <p:cNvPr id="2" name="Conector recto 1">
            <a:extLst>
              <a:ext uri="{FF2B5EF4-FFF2-40B4-BE49-F238E27FC236}">
                <a16:creationId xmlns:a16="http://schemas.microsoft.com/office/drawing/2014/main" id="{D0349503-9F7C-46AF-0650-4385B4FAD2F8}"/>
              </a:ext>
            </a:extLst>
          </p:cNvPr>
          <p:cNvCxnSpPr/>
          <p:nvPr/>
        </p:nvCxnSpPr>
        <p:spPr>
          <a:xfrm>
            <a:off x="1605116" y="918576"/>
            <a:ext cx="8981768" cy="0"/>
          </a:xfrm>
          <a:prstGeom prst="line">
            <a:avLst/>
          </a:prstGeom>
          <a:ln w="19050"/>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3135036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C9D38841-C335-679A-0559-FACC0904A372}"/>
              </a:ext>
            </a:extLst>
          </p:cNvPr>
          <p:cNvSpPr>
            <a:spLocks noGrp="1"/>
          </p:cNvSpPr>
          <p:nvPr>
            <p:ph type="title"/>
          </p:nvPr>
        </p:nvSpPr>
        <p:spPr>
          <a:xfrm>
            <a:off x="874713" y="0"/>
            <a:ext cx="10515600" cy="629278"/>
          </a:xfrm>
        </p:spPr>
        <p:txBody>
          <a:bodyPr>
            <a:normAutofit fontScale="90000"/>
          </a:bodyPr>
          <a:lstStyle/>
          <a:p>
            <a:pPr algn="ctr"/>
            <a:r>
              <a:rPr lang="es-AR" dirty="0"/>
              <a:t>Registro: línea de investigación</a:t>
            </a:r>
          </a:p>
        </p:txBody>
      </p:sp>
      <p:graphicFrame>
        <p:nvGraphicFramePr>
          <p:cNvPr id="14" name="Tabla 13">
            <a:extLst>
              <a:ext uri="{FF2B5EF4-FFF2-40B4-BE49-F238E27FC236}">
                <a16:creationId xmlns:a16="http://schemas.microsoft.com/office/drawing/2014/main" id="{71622C5F-3B59-4B04-CB1E-B63FCBE7AEA4}"/>
              </a:ext>
            </a:extLst>
          </p:cNvPr>
          <p:cNvGraphicFramePr>
            <a:graphicFrameLocks noGrp="1"/>
          </p:cNvGraphicFramePr>
          <p:nvPr>
            <p:extLst>
              <p:ext uri="{D42A27DB-BD31-4B8C-83A1-F6EECF244321}">
                <p14:modId xmlns:p14="http://schemas.microsoft.com/office/powerpoint/2010/main" val="2179134698"/>
              </p:ext>
            </p:extLst>
          </p:nvPr>
        </p:nvGraphicFramePr>
        <p:xfrm>
          <a:off x="874713" y="715269"/>
          <a:ext cx="11034932" cy="5794177"/>
        </p:xfrm>
        <a:graphic>
          <a:graphicData uri="http://schemas.openxmlformats.org/drawingml/2006/table">
            <a:tbl>
              <a:tblPr/>
              <a:tblGrid>
                <a:gridCol w="1623646">
                  <a:extLst>
                    <a:ext uri="{9D8B030D-6E8A-4147-A177-3AD203B41FA5}">
                      <a16:colId xmlns:a16="http://schemas.microsoft.com/office/drawing/2014/main" val="1410158223"/>
                    </a:ext>
                  </a:extLst>
                </a:gridCol>
                <a:gridCol w="9411286">
                  <a:extLst>
                    <a:ext uri="{9D8B030D-6E8A-4147-A177-3AD203B41FA5}">
                      <a16:colId xmlns:a16="http://schemas.microsoft.com/office/drawing/2014/main" val="1486879357"/>
                    </a:ext>
                  </a:extLst>
                </a:gridCol>
              </a:tblGrid>
              <a:tr h="77825">
                <a:tc rowSpan="3">
                  <a:txBody>
                    <a:bodyPr/>
                    <a:lstStyle/>
                    <a:p>
                      <a:pPr algn="l" fontAlgn="b"/>
                      <a:r>
                        <a:rPr lang="es-AR" sz="1800" b="1" i="0" u="none" strike="noStrike" dirty="0">
                          <a:solidFill>
                            <a:srgbClr val="000000"/>
                          </a:solidFill>
                          <a:effectLst/>
                          <a:latin typeface="Calibri" panose="020F0502020204030204" pitchFamily="34" charset="0"/>
                        </a:rPr>
                        <a:t>Dominio del Discurso</a:t>
                      </a:r>
                    </a:p>
                  </a:txBody>
                  <a:tcPr marL="2150" marR="2150" marT="2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l" fontAlgn="b"/>
                      <a:r>
                        <a:rPr lang="es-AR" sz="1800" b="0" i="0" u="none" strike="noStrike" dirty="0">
                          <a:solidFill>
                            <a:srgbClr val="000000"/>
                          </a:solidFill>
                          <a:effectLst/>
                          <a:latin typeface="Calibri" panose="020F0502020204030204" pitchFamily="34" charset="0"/>
                        </a:rPr>
                        <a:t>Evidencias relevantes D</a:t>
                      </a:r>
                    </a:p>
                  </a:txBody>
                  <a:tcPr marL="2150" marR="2150" marT="21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411876002"/>
                  </a:ext>
                </a:extLst>
              </a:tr>
              <a:tr h="0">
                <a:tc vMerge="1">
                  <a:txBody>
                    <a:bodyPr/>
                    <a:lstStyle/>
                    <a:p>
                      <a:pPr algn="l" fontAlgn="b"/>
                      <a:endParaRPr lang="es-AR" sz="1600" b="0" i="0" u="none" strike="noStrike" dirty="0">
                        <a:solidFill>
                          <a:srgbClr val="000000"/>
                        </a:solidFill>
                        <a:effectLst/>
                        <a:latin typeface="Calibri" panose="020F0502020204030204" pitchFamily="34" charset="0"/>
                      </a:endParaRPr>
                    </a:p>
                  </a:txBody>
                  <a:tcPr marL="2150" marR="2150" marT="2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AR" sz="1800" b="0" i="0" u="none" strike="noStrike" dirty="0">
                          <a:solidFill>
                            <a:srgbClr val="000000"/>
                          </a:solidFill>
                          <a:effectLst/>
                          <a:latin typeface="Calibri" panose="020F0502020204030204" pitchFamily="34" charset="0"/>
                        </a:rPr>
                        <a:t>En esencia, cuál es el </a:t>
                      </a:r>
                      <a:r>
                        <a:rPr lang="es-AR" sz="1800" b="1" i="0" u="none" strike="noStrike" dirty="0">
                          <a:solidFill>
                            <a:srgbClr val="000000"/>
                          </a:solidFill>
                          <a:effectLst/>
                          <a:latin typeface="Calibri" panose="020F0502020204030204" pitchFamily="34" charset="0"/>
                        </a:rPr>
                        <a:t>objeto de estudio</a:t>
                      </a:r>
                      <a:endParaRPr lang="es-AR" sz="1800" b="0" i="0" u="none" strike="noStrike" dirty="0">
                        <a:solidFill>
                          <a:srgbClr val="000000"/>
                        </a:solidFill>
                        <a:effectLst/>
                        <a:latin typeface="Calibri" panose="020F0502020204030204" pitchFamily="34" charset="0"/>
                      </a:endParaRPr>
                    </a:p>
                  </a:txBody>
                  <a:tcPr marL="2150" marR="2150" marT="21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5190524"/>
                  </a:ext>
                </a:extLst>
              </a:tr>
              <a:tr h="156241">
                <a:tc vMerge="1">
                  <a:txBody>
                    <a:bodyPr/>
                    <a:lstStyle/>
                    <a:p>
                      <a:pPr algn="l" fontAlgn="b"/>
                      <a:endParaRPr lang="es-AR" sz="1600" b="0" i="0" u="none" strike="noStrike" dirty="0">
                        <a:solidFill>
                          <a:srgbClr val="000000"/>
                        </a:solidFill>
                        <a:effectLst/>
                        <a:latin typeface="Calibri" panose="020F0502020204030204" pitchFamily="34" charset="0"/>
                      </a:endParaRPr>
                    </a:p>
                  </a:txBody>
                  <a:tcPr marL="2150" marR="2150" marT="2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AR" sz="1800" b="0" i="0" u="none" strike="noStrike" dirty="0">
                          <a:solidFill>
                            <a:srgbClr val="000000"/>
                          </a:solidFill>
                          <a:effectLst/>
                          <a:latin typeface="Calibri" panose="020F0502020204030204" pitchFamily="34" charset="0"/>
                        </a:rPr>
                        <a:t>Cuál es la principal</a:t>
                      </a:r>
                      <a:r>
                        <a:rPr lang="es-AR" sz="1800" b="1" i="0" u="none" strike="noStrike" dirty="0">
                          <a:solidFill>
                            <a:srgbClr val="000000"/>
                          </a:solidFill>
                          <a:effectLst/>
                          <a:latin typeface="Calibri" panose="020F0502020204030204" pitchFamily="34" charset="0"/>
                        </a:rPr>
                        <a:t> idea sustanciada en datos (</a:t>
                      </a:r>
                      <a:r>
                        <a:rPr lang="es-AR" sz="1800" b="1" i="0" u="none" strike="noStrike" dirty="0" err="1">
                          <a:solidFill>
                            <a:srgbClr val="000000"/>
                          </a:solidFill>
                          <a:effectLst/>
                          <a:latin typeface="Calibri" panose="020F0502020204030204" pitchFamily="34" charset="0"/>
                        </a:rPr>
                        <a:t>dataset</a:t>
                      </a:r>
                      <a:r>
                        <a:rPr lang="es-AR" sz="1800" b="1" i="0" u="none" strike="noStrike" dirty="0">
                          <a:solidFill>
                            <a:srgbClr val="000000"/>
                          </a:solidFill>
                          <a:effectLst/>
                          <a:latin typeface="Calibri" panose="020F0502020204030204" pitchFamily="34" charset="0"/>
                        </a:rPr>
                        <a:t>)</a:t>
                      </a:r>
                      <a:r>
                        <a:rPr lang="es-AR" sz="1800" b="0" i="0" u="none" strike="noStrike" dirty="0">
                          <a:solidFill>
                            <a:srgbClr val="000000"/>
                          </a:solidFill>
                          <a:effectLst/>
                          <a:latin typeface="Calibri" panose="020F0502020204030204" pitchFamily="34" charset="0"/>
                        </a:rPr>
                        <a:t> que permite distinguir y comprender el objeto de estudio</a:t>
                      </a:r>
                    </a:p>
                  </a:txBody>
                  <a:tcPr marL="2150" marR="2150" marT="21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2820301"/>
                  </a:ext>
                </a:extLst>
              </a:tr>
              <a:tr h="304852">
                <a:tc rowSpan="4">
                  <a:txBody>
                    <a:bodyPr/>
                    <a:lstStyle/>
                    <a:p>
                      <a:pPr algn="l" fontAlgn="b"/>
                      <a:r>
                        <a:rPr lang="es-AR" sz="1800" b="1" i="0" u="none" strike="noStrike" dirty="0">
                          <a:solidFill>
                            <a:srgbClr val="000000"/>
                          </a:solidFill>
                          <a:effectLst/>
                          <a:latin typeface="Calibri" panose="020F0502020204030204" pitchFamily="34" charset="0"/>
                        </a:rPr>
                        <a:t>Problemática y Objetivo</a:t>
                      </a:r>
                    </a:p>
                  </a:txBody>
                  <a:tcPr marL="2150" marR="2150" marT="2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l" fontAlgn="b"/>
                      <a:r>
                        <a:rPr lang="es-AR" sz="1800" b="0" i="0" u="none" strike="noStrike" dirty="0">
                          <a:solidFill>
                            <a:srgbClr val="000000"/>
                          </a:solidFill>
                          <a:effectLst/>
                          <a:latin typeface="Calibri" panose="020F0502020204030204" pitchFamily="34" charset="0"/>
                        </a:rPr>
                        <a:t>Propósito P (Referente a la naturaleza del objeto de estudio) y Objetivo O (Fines o Metas)</a:t>
                      </a:r>
                    </a:p>
                  </a:txBody>
                  <a:tcPr marL="2150" marR="2150" marT="21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877216142"/>
                  </a:ext>
                </a:extLst>
              </a:tr>
              <a:tr h="191338">
                <a:tc vMerge="1">
                  <a:txBody>
                    <a:bodyPr/>
                    <a:lstStyle/>
                    <a:p>
                      <a:pPr algn="l" fontAlgn="b"/>
                      <a:endParaRPr lang="es-AR" sz="1600" b="0" i="0" u="none" strike="noStrike" dirty="0">
                        <a:solidFill>
                          <a:srgbClr val="000000"/>
                        </a:solidFill>
                        <a:effectLst/>
                        <a:latin typeface="Calibri" panose="020F0502020204030204" pitchFamily="34" charset="0"/>
                      </a:endParaRPr>
                    </a:p>
                  </a:txBody>
                  <a:tcPr marL="2150" marR="2150" marT="21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AR" sz="1800" b="0" i="0" u="none" strike="noStrike" dirty="0">
                          <a:solidFill>
                            <a:srgbClr val="000000"/>
                          </a:solidFill>
                          <a:effectLst/>
                          <a:latin typeface="Calibri" panose="020F0502020204030204" pitchFamily="34" charset="0"/>
                        </a:rPr>
                        <a:t>Cuál es el </a:t>
                      </a:r>
                      <a:r>
                        <a:rPr lang="es-AR" sz="1800" b="1" i="0" u="none" strike="noStrike" dirty="0">
                          <a:solidFill>
                            <a:srgbClr val="000000"/>
                          </a:solidFill>
                          <a:effectLst/>
                          <a:latin typeface="Calibri" panose="020F0502020204030204" pitchFamily="34" charset="0"/>
                        </a:rPr>
                        <a:t>propósito</a:t>
                      </a:r>
                      <a:r>
                        <a:rPr lang="es-AR" sz="1800" b="0" i="0" u="none" strike="noStrike" dirty="0">
                          <a:solidFill>
                            <a:srgbClr val="000000"/>
                          </a:solidFill>
                          <a:effectLst/>
                          <a:latin typeface="Calibri" panose="020F0502020204030204" pitchFamily="34" charset="0"/>
                        </a:rPr>
                        <a:t> del estudio y cuáles sus </a:t>
                      </a:r>
                      <a:r>
                        <a:rPr lang="es-AR" sz="1800" b="1" i="0" u="none" strike="noStrike" dirty="0">
                          <a:solidFill>
                            <a:srgbClr val="000000"/>
                          </a:solidFill>
                          <a:effectLst/>
                          <a:latin typeface="Calibri" panose="020F0502020204030204" pitchFamily="34" charset="0"/>
                        </a:rPr>
                        <a:t>implicancias</a:t>
                      </a:r>
                      <a:endParaRPr lang="es-AR" sz="1800" b="0" i="0" u="none" strike="noStrike" dirty="0">
                        <a:solidFill>
                          <a:srgbClr val="000000"/>
                        </a:solidFill>
                        <a:effectLst/>
                        <a:latin typeface="Calibri" panose="020F0502020204030204" pitchFamily="34" charset="0"/>
                      </a:endParaRPr>
                    </a:p>
                  </a:txBody>
                  <a:tcPr marL="2150" marR="2150" marT="21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530111"/>
                  </a:ext>
                </a:extLst>
              </a:tr>
              <a:tr h="229176">
                <a:tc vMerge="1">
                  <a:txBody>
                    <a:bodyPr/>
                    <a:lstStyle/>
                    <a:p>
                      <a:pPr algn="l" fontAlgn="b"/>
                      <a:endParaRPr lang="es-AR" sz="1600" b="0" i="0" u="none" strike="noStrike" dirty="0">
                        <a:solidFill>
                          <a:srgbClr val="000000"/>
                        </a:solidFill>
                        <a:effectLst/>
                        <a:latin typeface="Calibri" panose="020F0502020204030204" pitchFamily="34" charset="0"/>
                      </a:endParaRPr>
                    </a:p>
                  </a:txBody>
                  <a:tcPr marL="2150" marR="2150" marT="21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AR" sz="1800" b="0" i="0" u="none" strike="noStrike" dirty="0">
                          <a:solidFill>
                            <a:srgbClr val="000000"/>
                          </a:solidFill>
                          <a:effectLst/>
                          <a:latin typeface="Calibri" panose="020F0502020204030204" pitchFamily="34" charset="0"/>
                        </a:rPr>
                        <a:t>Cuál es el </a:t>
                      </a:r>
                      <a:r>
                        <a:rPr lang="es-AR" sz="1800" b="1" i="0" u="none" strike="noStrike" dirty="0">
                          <a:solidFill>
                            <a:srgbClr val="000000"/>
                          </a:solidFill>
                          <a:effectLst/>
                          <a:latin typeface="Calibri" panose="020F0502020204030204" pitchFamily="34" charset="0"/>
                        </a:rPr>
                        <a:t>problema,</a:t>
                      </a:r>
                      <a:r>
                        <a:rPr lang="es-AR" sz="1800" b="0" i="0" u="none" strike="noStrike" dirty="0">
                          <a:solidFill>
                            <a:srgbClr val="000000"/>
                          </a:solidFill>
                          <a:effectLst/>
                          <a:latin typeface="Calibri" panose="020F0502020204030204" pitchFamily="34" charset="0"/>
                        </a:rPr>
                        <a:t> y su planteo concreto, que se presenta</a:t>
                      </a:r>
                    </a:p>
                  </a:txBody>
                  <a:tcPr marL="2150" marR="2150" marT="21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6609022"/>
                  </a:ext>
                </a:extLst>
              </a:tr>
              <a:tr h="229176">
                <a:tc vMerge="1">
                  <a:txBody>
                    <a:bodyPr/>
                    <a:lstStyle/>
                    <a:p>
                      <a:pPr algn="l" fontAlgn="b"/>
                      <a:endParaRPr lang="es-AR" sz="1600" b="0" i="0" u="none" strike="noStrike" dirty="0">
                        <a:solidFill>
                          <a:srgbClr val="000000"/>
                        </a:solidFill>
                        <a:effectLst/>
                        <a:latin typeface="Calibri" panose="020F0502020204030204" pitchFamily="34" charset="0"/>
                      </a:endParaRPr>
                    </a:p>
                  </a:txBody>
                  <a:tcPr marL="2150" marR="2150" marT="215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AR" sz="1800" b="0" i="0" u="none" strike="noStrike">
                          <a:solidFill>
                            <a:srgbClr val="000000"/>
                          </a:solidFill>
                          <a:effectLst/>
                          <a:latin typeface="Calibri" panose="020F0502020204030204" pitchFamily="34" charset="0"/>
                        </a:rPr>
                        <a:t>Cuál es el </a:t>
                      </a:r>
                      <a:r>
                        <a:rPr lang="es-AR" sz="1800" b="1" i="0" u="none" strike="noStrike">
                          <a:solidFill>
                            <a:srgbClr val="000000"/>
                          </a:solidFill>
                          <a:effectLst/>
                          <a:latin typeface="Calibri" panose="020F0502020204030204" pitchFamily="34" charset="0"/>
                        </a:rPr>
                        <a:t>objetivo</a:t>
                      </a:r>
                      <a:r>
                        <a:rPr lang="es-AR" sz="1800" b="0" i="0" u="none" strike="noStrike">
                          <a:solidFill>
                            <a:srgbClr val="000000"/>
                          </a:solidFill>
                          <a:effectLst/>
                          <a:latin typeface="Calibri" panose="020F0502020204030204" pitchFamily="34" charset="0"/>
                        </a:rPr>
                        <a:t> (como resultado a priori) que se persigue</a:t>
                      </a:r>
                    </a:p>
                  </a:txBody>
                  <a:tcPr marL="2150" marR="2150" marT="21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0068115"/>
                  </a:ext>
                </a:extLst>
              </a:tr>
              <a:tr h="167260">
                <a:tc rowSpan="2">
                  <a:txBody>
                    <a:bodyPr/>
                    <a:lstStyle/>
                    <a:p>
                      <a:pPr algn="l" fontAlgn="b"/>
                      <a:r>
                        <a:rPr lang="es-AR" sz="1800" b="1" i="0" u="none" strike="noStrike" dirty="0">
                          <a:solidFill>
                            <a:srgbClr val="000000"/>
                          </a:solidFill>
                          <a:effectLst/>
                          <a:latin typeface="Calibri" panose="020F0502020204030204" pitchFamily="34" charset="0"/>
                        </a:rPr>
                        <a:t>Conocimiento (Trasfondo)</a:t>
                      </a:r>
                    </a:p>
                  </a:txBody>
                  <a:tcPr marL="2150" marR="2150" marT="2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l" rtl="0" fontAlgn="ctr"/>
                      <a:r>
                        <a:rPr lang="es-AR" sz="2000" b="1" i="1" u="none" strike="noStrike" dirty="0">
                          <a:solidFill>
                            <a:srgbClr val="000000"/>
                          </a:solidFill>
                          <a:effectLst/>
                          <a:latin typeface="Calibri" panose="020F0502020204030204" pitchFamily="34" charset="0"/>
                        </a:rPr>
                        <a:t>Fondo F</a:t>
                      </a:r>
                      <a:r>
                        <a:rPr lang="es-AR" sz="2000" b="0" i="0" u="none" strike="noStrike" dirty="0">
                          <a:solidFill>
                            <a:srgbClr val="000000"/>
                          </a:solidFill>
                          <a:effectLst/>
                          <a:latin typeface="Calibri" panose="020F0502020204030204" pitchFamily="34" charset="0"/>
                        </a:rPr>
                        <a:t>ormal</a:t>
                      </a:r>
                      <a:r>
                        <a:rPr lang="es-AR" sz="2000" b="1" i="1" u="none" strike="noStrike" dirty="0">
                          <a:solidFill>
                            <a:srgbClr val="000000"/>
                          </a:solidFill>
                          <a:effectLst/>
                          <a:latin typeface="Calibri" panose="020F0502020204030204" pitchFamily="34" charset="0"/>
                        </a:rPr>
                        <a:t> - Fondo E</a:t>
                      </a:r>
                      <a:r>
                        <a:rPr lang="es-AR" sz="2000" b="0" i="1" u="none" strike="noStrike" dirty="0">
                          <a:solidFill>
                            <a:srgbClr val="000000"/>
                          </a:solidFill>
                          <a:effectLst/>
                          <a:latin typeface="Calibri" panose="020F0502020204030204" pitchFamily="34" charset="0"/>
                        </a:rPr>
                        <a:t>specífico</a:t>
                      </a:r>
                      <a:endParaRPr lang="es-AR" sz="2000" b="1" i="1" u="none" strike="noStrike" dirty="0">
                        <a:solidFill>
                          <a:srgbClr val="000000"/>
                        </a:solidFill>
                        <a:effectLst/>
                        <a:latin typeface="Calibri" panose="020F0502020204030204" pitchFamily="34" charset="0"/>
                      </a:endParaRPr>
                    </a:p>
                  </a:txBody>
                  <a:tcPr marL="2150" marR="2150" marT="21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579107119"/>
                  </a:ext>
                </a:extLst>
              </a:tr>
              <a:tr h="291609">
                <a:tc vMerge="1">
                  <a:txBody>
                    <a:bodyPr/>
                    <a:lstStyle/>
                    <a:p>
                      <a:pPr algn="l" fontAlgn="b"/>
                      <a:endParaRPr lang="es-AR" sz="1600" b="0" i="0" u="none" strike="noStrike" dirty="0">
                        <a:solidFill>
                          <a:srgbClr val="000000"/>
                        </a:solidFill>
                        <a:effectLst/>
                        <a:latin typeface="Calibri" panose="020F0502020204030204" pitchFamily="34" charset="0"/>
                      </a:endParaRPr>
                    </a:p>
                  </a:txBody>
                  <a:tcPr marL="2150" marR="2150" marT="2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AR" sz="1800" b="0" i="0" u="none" strike="noStrike" dirty="0">
                          <a:solidFill>
                            <a:srgbClr val="000000"/>
                          </a:solidFill>
                          <a:effectLst/>
                          <a:latin typeface="Calibri" panose="020F0502020204030204" pitchFamily="34" charset="0"/>
                        </a:rPr>
                        <a:t>Cuál es el conocimiento en que se basa el estudio, como ser</a:t>
                      </a:r>
                      <a:r>
                        <a:rPr lang="es-AR" sz="1800" b="1" i="0" u="none" strike="noStrike" dirty="0">
                          <a:solidFill>
                            <a:srgbClr val="000000"/>
                          </a:solidFill>
                          <a:effectLst/>
                          <a:latin typeface="Calibri" panose="020F0502020204030204" pitchFamily="34" charset="0"/>
                        </a:rPr>
                        <a:t> teorías, leyes, principios, o modelos</a:t>
                      </a:r>
                      <a:r>
                        <a:rPr lang="es-AR" sz="1800" b="0" i="0" u="none" strike="noStrike" dirty="0">
                          <a:solidFill>
                            <a:srgbClr val="000000"/>
                          </a:solidFill>
                          <a:effectLst/>
                          <a:latin typeface="Calibri" panose="020F0502020204030204" pitchFamily="34" charset="0"/>
                        </a:rPr>
                        <a:t> aceptados por los cuales se referencia o representa al objeto de estudio</a:t>
                      </a:r>
                    </a:p>
                  </a:txBody>
                  <a:tcPr marL="2150" marR="2150" marT="21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7354968"/>
                  </a:ext>
                </a:extLst>
              </a:tr>
              <a:tr h="77825">
                <a:tc rowSpan="2">
                  <a:txBody>
                    <a:bodyPr/>
                    <a:lstStyle/>
                    <a:p>
                      <a:pPr algn="l" fontAlgn="b"/>
                      <a:r>
                        <a:rPr lang="es-AR" sz="1800" b="1" i="0" u="none" strike="noStrike" dirty="0">
                          <a:solidFill>
                            <a:srgbClr val="000000"/>
                          </a:solidFill>
                          <a:effectLst/>
                          <a:latin typeface="Calibri" panose="020F0502020204030204" pitchFamily="34" charset="0"/>
                        </a:rPr>
                        <a:t>Metódica</a:t>
                      </a:r>
                    </a:p>
                  </a:txBody>
                  <a:tcPr marL="2150" marR="2150" marT="2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l" fontAlgn="b"/>
                      <a:r>
                        <a:rPr lang="es-AR" sz="1800" b="0" i="0" u="none" strike="noStrike" dirty="0">
                          <a:solidFill>
                            <a:srgbClr val="000000"/>
                          </a:solidFill>
                          <a:effectLst/>
                          <a:latin typeface="Calibri" panose="020F0502020204030204" pitchFamily="34" charset="0"/>
                        </a:rPr>
                        <a:t>Métodos utilizados M</a:t>
                      </a:r>
                    </a:p>
                  </a:txBody>
                  <a:tcPr marL="2150" marR="2150" marT="21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848441757"/>
                  </a:ext>
                </a:extLst>
              </a:tr>
              <a:tr h="342689">
                <a:tc vMerge="1">
                  <a:txBody>
                    <a:bodyPr/>
                    <a:lstStyle/>
                    <a:p>
                      <a:pPr algn="l" fontAlgn="b"/>
                      <a:endParaRPr lang="es-AR" sz="1600" b="0" i="0" u="none" strike="noStrike" dirty="0">
                        <a:solidFill>
                          <a:srgbClr val="000000"/>
                        </a:solidFill>
                        <a:effectLst/>
                        <a:latin typeface="Calibri" panose="020F0502020204030204" pitchFamily="34" charset="0"/>
                      </a:endParaRPr>
                    </a:p>
                  </a:txBody>
                  <a:tcPr marL="2150" marR="2150" marT="2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AR" sz="1800" b="0" i="0" u="none" strike="noStrike" dirty="0">
                          <a:solidFill>
                            <a:srgbClr val="000000"/>
                          </a:solidFill>
                          <a:effectLst/>
                          <a:latin typeface="Calibri" panose="020F0502020204030204" pitchFamily="34" charset="0"/>
                        </a:rPr>
                        <a:t>Qué tipo de </a:t>
                      </a:r>
                      <a:r>
                        <a:rPr lang="es-AR" sz="1800" b="1" i="0" u="none" strike="noStrike" dirty="0">
                          <a:solidFill>
                            <a:srgbClr val="000000"/>
                          </a:solidFill>
                          <a:effectLst/>
                          <a:latin typeface="Calibri" panose="020F0502020204030204" pitchFamily="34" charset="0"/>
                        </a:rPr>
                        <a:t>metodología</a:t>
                      </a:r>
                      <a:r>
                        <a:rPr lang="es-AR" sz="1800" b="0" i="0" u="none" strike="noStrike" dirty="0">
                          <a:solidFill>
                            <a:srgbClr val="000000"/>
                          </a:solidFill>
                          <a:effectLst/>
                          <a:latin typeface="Calibri" panose="020F0502020204030204" pitchFamily="34" charset="0"/>
                        </a:rPr>
                        <a:t> se aplica consecuentemente al tipo de hipótesis o problema planteado</a:t>
                      </a:r>
                    </a:p>
                  </a:txBody>
                  <a:tcPr marL="2150" marR="2150" marT="21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8689351"/>
                  </a:ext>
                </a:extLst>
              </a:tr>
              <a:tr h="229176">
                <a:tc rowSpan="2">
                  <a:txBody>
                    <a:bodyPr/>
                    <a:lstStyle/>
                    <a:p>
                      <a:pPr algn="l" fontAlgn="b"/>
                      <a:r>
                        <a:rPr lang="es-AR" sz="1800" b="1" i="0" u="none" strike="noStrike" dirty="0">
                          <a:solidFill>
                            <a:srgbClr val="000000"/>
                          </a:solidFill>
                          <a:effectLst/>
                          <a:latin typeface="Calibri" panose="020F0502020204030204" pitchFamily="34" charset="0"/>
                        </a:rPr>
                        <a:t>Resultados</a:t>
                      </a:r>
                    </a:p>
                  </a:txBody>
                  <a:tcPr marL="2150" marR="2150" marT="2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l" fontAlgn="b"/>
                      <a:r>
                        <a:rPr lang="es-AR" sz="1800" b="0" i="0" u="none" strike="noStrike" dirty="0">
                          <a:solidFill>
                            <a:srgbClr val="000000"/>
                          </a:solidFill>
                          <a:effectLst/>
                          <a:latin typeface="Calibri" panose="020F0502020204030204" pitchFamily="34" charset="0"/>
                        </a:rPr>
                        <a:t>Resultados o principal hallazgo A - concuerda con el objetivo</a:t>
                      </a:r>
                    </a:p>
                  </a:txBody>
                  <a:tcPr marL="2150" marR="2150" marT="21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456633152"/>
                  </a:ext>
                </a:extLst>
              </a:tr>
              <a:tr h="366716">
                <a:tc vMerge="1">
                  <a:txBody>
                    <a:bodyPr/>
                    <a:lstStyle/>
                    <a:p>
                      <a:pPr algn="l" fontAlgn="b"/>
                      <a:endParaRPr lang="es-AR" sz="1600" b="0" i="0" u="none" strike="noStrike" dirty="0">
                        <a:solidFill>
                          <a:srgbClr val="000000"/>
                        </a:solidFill>
                        <a:effectLst/>
                        <a:latin typeface="Calibri" panose="020F0502020204030204" pitchFamily="34" charset="0"/>
                      </a:endParaRPr>
                    </a:p>
                  </a:txBody>
                  <a:tcPr marL="2150" marR="2150" marT="2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AR" sz="1800" b="0" i="0" u="none" strike="noStrike" dirty="0">
                          <a:solidFill>
                            <a:srgbClr val="000000"/>
                          </a:solidFill>
                          <a:effectLst/>
                          <a:latin typeface="Calibri" panose="020F0502020204030204" pitchFamily="34" charset="0"/>
                        </a:rPr>
                        <a:t>Cuáles  son las principales evidencias surgentes del estudio</a:t>
                      </a:r>
                    </a:p>
                  </a:txBody>
                  <a:tcPr marL="2150" marR="2150" marT="21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9493573"/>
                  </a:ext>
                </a:extLst>
              </a:tr>
              <a:tr h="332370">
                <a:tc rowSpan="3">
                  <a:txBody>
                    <a:bodyPr/>
                    <a:lstStyle/>
                    <a:p>
                      <a:pPr algn="l" fontAlgn="b"/>
                      <a:r>
                        <a:rPr lang="es-AR" sz="1800" b="1" i="0" u="none" strike="noStrike" dirty="0">
                          <a:solidFill>
                            <a:srgbClr val="000000"/>
                          </a:solidFill>
                          <a:effectLst/>
                          <a:latin typeface="Calibri" panose="020F0502020204030204" pitchFamily="34" charset="0"/>
                        </a:rPr>
                        <a:t>Conclusión</a:t>
                      </a:r>
                    </a:p>
                  </a:txBody>
                  <a:tcPr marL="2150" marR="2150" marT="2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algn="l" defTabSz="914400" rtl="0" eaLnBrk="1" fontAlgn="b" latinLnBrk="0" hangingPunct="1"/>
                      <a:r>
                        <a:rPr lang="es-AR" sz="1800" b="0" i="0" u="none" strike="noStrike" kern="1200" dirty="0">
                          <a:solidFill>
                            <a:srgbClr val="000000"/>
                          </a:solidFill>
                          <a:effectLst/>
                          <a:latin typeface="Calibri" panose="020F0502020204030204" pitchFamily="34" charset="0"/>
                          <a:ea typeface="+mn-ea"/>
                          <a:cs typeface="+mn-cs"/>
                        </a:rPr>
                        <a:t>Resultados que aportan al campo de conocimiento como Trasfondo Acumulado Fa</a:t>
                      </a:r>
                    </a:p>
                  </a:txBody>
                  <a:tcPr marL="2150" marR="2150" marT="21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15255"/>
                  </a:ext>
                </a:extLst>
              </a:tr>
              <a:tr h="494040">
                <a:tc vMerge="1">
                  <a:txBody>
                    <a:bodyPr/>
                    <a:lstStyle/>
                    <a:p>
                      <a:pPr algn="l" fontAlgn="b"/>
                      <a:endParaRPr lang="es-AR" sz="1600" b="0" i="0" u="none" strike="noStrike" dirty="0">
                        <a:solidFill>
                          <a:srgbClr val="000000"/>
                        </a:solidFill>
                        <a:effectLst/>
                        <a:latin typeface="Calibri" panose="020F0502020204030204" pitchFamily="34" charset="0"/>
                      </a:endParaRPr>
                    </a:p>
                  </a:txBody>
                  <a:tcPr marL="2150" marR="2150" marT="2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AR" sz="1800" b="0" i="0" u="none" strike="noStrike" dirty="0">
                          <a:solidFill>
                            <a:srgbClr val="000000"/>
                          </a:solidFill>
                          <a:effectLst/>
                          <a:latin typeface="Calibri" panose="020F0502020204030204" pitchFamily="34" charset="0"/>
                        </a:rPr>
                        <a:t>Cuál es el</a:t>
                      </a:r>
                      <a:r>
                        <a:rPr lang="es-AR" sz="1800" b="1" i="0" u="none" strike="noStrike" dirty="0">
                          <a:solidFill>
                            <a:srgbClr val="000000"/>
                          </a:solidFill>
                          <a:effectLst/>
                          <a:latin typeface="Calibri" panose="020F0502020204030204" pitchFamily="34" charset="0"/>
                        </a:rPr>
                        <a:t> principal hallazg</a:t>
                      </a:r>
                      <a:r>
                        <a:rPr lang="es-AR" sz="1800" b="0" i="0" u="none" strike="noStrike" dirty="0">
                          <a:solidFill>
                            <a:srgbClr val="000000"/>
                          </a:solidFill>
                          <a:effectLst/>
                          <a:latin typeface="Calibri" panose="020F0502020204030204" pitchFamily="34" charset="0"/>
                        </a:rPr>
                        <a:t>o y a partir de la principal deducción  de las consecuencias contrastables provistas por los resultados </a:t>
                      </a:r>
                    </a:p>
                  </a:txBody>
                  <a:tcPr marL="2150" marR="2150" marT="21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3663723"/>
                  </a:ext>
                </a:extLst>
              </a:tr>
              <a:tr h="229176">
                <a:tc vMerge="1">
                  <a:txBody>
                    <a:bodyPr/>
                    <a:lstStyle/>
                    <a:p>
                      <a:pPr algn="l" fontAlgn="b"/>
                      <a:endParaRPr lang="es-AR" sz="1600" b="0" i="0" u="none" strike="noStrike" dirty="0">
                        <a:solidFill>
                          <a:srgbClr val="000000"/>
                        </a:solidFill>
                        <a:effectLst/>
                        <a:latin typeface="Calibri" panose="020F0502020204030204" pitchFamily="34" charset="0"/>
                      </a:endParaRPr>
                    </a:p>
                  </a:txBody>
                  <a:tcPr marL="2150" marR="2150" marT="2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s-AR" sz="1800" b="0" i="0" u="none" strike="noStrike" dirty="0">
                          <a:solidFill>
                            <a:srgbClr val="000000"/>
                          </a:solidFill>
                          <a:effectLst/>
                          <a:latin typeface="Calibri" panose="020F0502020204030204" pitchFamily="34" charset="0"/>
                        </a:rPr>
                        <a:t>Cuál es la </a:t>
                      </a:r>
                      <a:r>
                        <a:rPr lang="es-AR" sz="1800" b="1" i="0" u="none" strike="noStrike" dirty="0">
                          <a:solidFill>
                            <a:srgbClr val="000000"/>
                          </a:solidFill>
                          <a:effectLst/>
                          <a:latin typeface="Calibri" panose="020F0502020204030204" pitchFamily="34" charset="0"/>
                        </a:rPr>
                        <a:t>implicancia</a:t>
                      </a:r>
                      <a:r>
                        <a:rPr lang="es-AR" sz="1800" b="0" i="0" u="none" strike="noStrike" dirty="0">
                          <a:solidFill>
                            <a:srgbClr val="000000"/>
                          </a:solidFill>
                          <a:effectLst/>
                          <a:latin typeface="Calibri" panose="020F0502020204030204" pitchFamily="34" charset="0"/>
                        </a:rPr>
                        <a:t> para el campo del conocimiento</a:t>
                      </a:r>
                    </a:p>
                  </a:txBody>
                  <a:tcPr marL="2150" marR="2150" marT="21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5645682"/>
                  </a:ext>
                </a:extLst>
              </a:tr>
              <a:tr h="229176">
                <a:tc>
                  <a:txBody>
                    <a:bodyPr/>
                    <a:lstStyle/>
                    <a:p>
                      <a:pPr algn="l" fontAlgn="b"/>
                      <a:r>
                        <a:rPr lang="es-AR" sz="1800" b="1" i="0" u="none" strike="noStrike" dirty="0">
                          <a:solidFill>
                            <a:srgbClr val="000000"/>
                          </a:solidFill>
                          <a:effectLst/>
                          <a:latin typeface="Calibri" panose="020F0502020204030204" pitchFamily="34" charset="0"/>
                        </a:rPr>
                        <a:t>Referencias</a:t>
                      </a:r>
                    </a:p>
                  </a:txBody>
                  <a:tcPr marL="2150" marR="2150" marT="21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l" fontAlgn="b"/>
                      <a:r>
                        <a:rPr lang="es-AR" sz="1800" b="0" i="0" u="none" strike="noStrike" dirty="0">
                          <a:solidFill>
                            <a:srgbClr val="000000"/>
                          </a:solidFill>
                          <a:effectLst/>
                          <a:latin typeface="Calibri" panose="020F0502020204030204" pitchFamily="34" charset="0"/>
                        </a:rPr>
                        <a:t>Lista de las principales referencias bibliográficas (de 5 a 10)</a:t>
                      </a:r>
                    </a:p>
                  </a:txBody>
                  <a:tcPr marL="2150" marR="2150" marT="21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7091598"/>
                  </a:ext>
                </a:extLst>
              </a:tr>
            </a:tbl>
          </a:graphicData>
        </a:graphic>
      </p:graphicFrame>
      <p:sp>
        <p:nvSpPr>
          <p:cNvPr id="4" name="Marcador de número de diapositiva 3">
            <a:extLst>
              <a:ext uri="{FF2B5EF4-FFF2-40B4-BE49-F238E27FC236}">
                <a16:creationId xmlns:a16="http://schemas.microsoft.com/office/drawing/2014/main" id="{24780333-BA50-1B66-8714-1430B446BF2B}"/>
              </a:ext>
            </a:extLst>
          </p:cNvPr>
          <p:cNvSpPr>
            <a:spLocks noGrp="1"/>
          </p:cNvSpPr>
          <p:nvPr>
            <p:ph type="sldNum" sz="quarter" idx="12"/>
          </p:nvPr>
        </p:nvSpPr>
        <p:spPr/>
        <p:txBody>
          <a:bodyPr/>
          <a:lstStyle/>
          <a:p>
            <a:fld id="{22B65AFC-14E6-4EDC-832A-2081F8269CE9}" type="slidenum">
              <a:rPr lang="es-AR" smtClean="0"/>
              <a:t>16</a:t>
            </a:fld>
            <a:endParaRPr lang="es-AR"/>
          </a:p>
        </p:txBody>
      </p:sp>
      <p:cxnSp>
        <p:nvCxnSpPr>
          <p:cNvPr id="2" name="Conector recto 1">
            <a:extLst>
              <a:ext uri="{FF2B5EF4-FFF2-40B4-BE49-F238E27FC236}">
                <a16:creationId xmlns:a16="http://schemas.microsoft.com/office/drawing/2014/main" id="{DE5A7A8F-83B5-E248-2209-65BDBC9B0D35}"/>
              </a:ext>
            </a:extLst>
          </p:cNvPr>
          <p:cNvCxnSpPr/>
          <p:nvPr/>
        </p:nvCxnSpPr>
        <p:spPr>
          <a:xfrm>
            <a:off x="1641629" y="524681"/>
            <a:ext cx="8981768" cy="0"/>
          </a:xfrm>
          <a:prstGeom prst="line">
            <a:avLst/>
          </a:prstGeom>
          <a:ln w="19050"/>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1613163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4C62F2BD-6E0D-66BC-B541-0A5583D06E13}"/>
              </a:ext>
            </a:extLst>
          </p:cNvPr>
          <p:cNvSpPr>
            <a:spLocks noGrp="1"/>
          </p:cNvSpPr>
          <p:nvPr>
            <p:ph type="title"/>
          </p:nvPr>
        </p:nvSpPr>
        <p:spPr>
          <a:xfrm>
            <a:off x="838200" y="52117"/>
            <a:ext cx="10515600" cy="834146"/>
          </a:xfrm>
        </p:spPr>
        <p:txBody>
          <a:bodyPr/>
          <a:lstStyle/>
          <a:p>
            <a:pPr algn="ctr"/>
            <a:r>
              <a:rPr lang="es-AR" dirty="0"/>
              <a:t>Resultado: ilación conceptual y temporal</a:t>
            </a:r>
          </a:p>
        </p:txBody>
      </p:sp>
      <p:sp>
        <p:nvSpPr>
          <p:cNvPr id="3" name="Marcador de contenido 2">
            <a:extLst>
              <a:ext uri="{FF2B5EF4-FFF2-40B4-BE49-F238E27FC236}">
                <a16:creationId xmlns:a16="http://schemas.microsoft.com/office/drawing/2014/main" id="{A0F17E69-AF8A-08B5-3A49-344CD3976A3E}"/>
              </a:ext>
            </a:extLst>
          </p:cNvPr>
          <p:cNvSpPr>
            <a:spLocks noGrp="1"/>
          </p:cNvSpPr>
          <p:nvPr>
            <p:ph sz="half" idx="1"/>
          </p:nvPr>
        </p:nvSpPr>
        <p:spPr>
          <a:xfrm>
            <a:off x="205154" y="877663"/>
            <a:ext cx="3775002" cy="5689063"/>
          </a:xfrm>
        </p:spPr>
        <p:txBody>
          <a:bodyPr>
            <a:noAutofit/>
          </a:bodyPr>
          <a:lstStyle/>
          <a:p>
            <a:pPr marL="0" indent="0" algn="just">
              <a:lnSpc>
                <a:spcPct val="100000"/>
              </a:lnSpc>
              <a:spcBef>
                <a:spcPts val="600"/>
              </a:spcBef>
              <a:spcAft>
                <a:spcPts val="600"/>
              </a:spcAft>
              <a:buNone/>
            </a:pPr>
            <a:r>
              <a:rPr lang="es-AR" sz="1600" b="1" dirty="0"/>
              <a:t>Línea 1, teoría de la producción y el desarrollo económico, referenciada en:</a:t>
            </a:r>
          </a:p>
          <a:p>
            <a:pPr marL="0" indent="0" algn="just">
              <a:lnSpc>
                <a:spcPct val="100000"/>
              </a:lnSpc>
              <a:spcBef>
                <a:spcPts val="600"/>
              </a:spcBef>
              <a:spcAft>
                <a:spcPts val="600"/>
              </a:spcAft>
              <a:buSzPts val="1000"/>
              <a:buNone/>
              <a:tabLst>
                <a:tab pos="914400" algn="l"/>
              </a:tabLst>
            </a:pPr>
            <a:r>
              <a:rPr lang="en-US" sz="1600" dirty="0"/>
              <a:t>Irving Fisher (Is "Utility" the Most Suitable Term for the Concept It is Used to Denote?, 1918),</a:t>
            </a:r>
            <a:endParaRPr lang="es-AR" sz="1600" dirty="0"/>
          </a:p>
          <a:p>
            <a:pPr marL="0" indent="0" algn="just">
              <a:lnSpc>
                <a:spcPct val="100000"/>
              </a:lnSpc>
              <a:spcBef>
                <a:spcPts val="600"/>
              </a:spcBef>
              <a:spcAft>
                <a:spcPts val="600"/>
              </a:spcAft>
              <a:buSzPts val="1000"/>
              <a:buNone/>
              <a:tabLst>
                <a:tab pos="914400" algn="l"/>
              </a:tabLst>
            </a:pPr>
            <a:r>
              <a:rPr lang="en-US" sz="1600" dirty="0"/>
              <a:t>Charles Cobb, y Paul Douglas (A Theory of Production, 1928),</a:t>
            </a:r>
            <a:endParaRPr lang="es-AR" sz="1600" dirty="0"/>
          </a:p>
          <a:p>
            <a:pPr marL="0" indent="0" algn="just">
              <a:lnSpc>
                <a:spcPct val="100000"/>
              </a:lnSpc>
              <a:spcBef>
                <a:spcPts val="600"/>
              </a:spcBef>
              <a:spcAft>
                <a:spcPts val="600"/>
              </a:spcAft>
              <a:buSzPts val="1000"/>
              <a:buNone/>
              <a:tabLst>
                <a:tab pos="914400" algn="l"/>
              </a:tabLst>
            </a:pPr>
            <a:r>
              <a:rPr lang="en-US" sz="1600" dirty="0"/>
              <a:t>Robert Solow (A Contribution to the Theory of Economic Growth, 1956),</a:t>
            </a:r>
            <a:endParaRPr lang="es-AR" sz="1600" dirty="0"/>
          </a:p>
          <a:p>
            <a:pPr marL="0" indent="0" algn="just">
              <a:lnSpc>
                <a:spcPct val="100000"/>
              </a:lnSpc>
              <a:spcBef>
                <a:spcPts val="600"/>
              </a:spcBef>
              <a:spcAft>
                <a:spcPts val="600"/>
              </a:spcAft>
              <a:buSzPts val="1000"/>
              <a:buNone/>
              <a:tabLst>
                <a:tab pos="914400" algn="l"/>
              </a:tabLst>
            </a:pPr>
            <a:r>
              <a:rPr lang="en-US" sz="1600" dirty="0"/>
              <a:t>Hirofumi </a:t>
            </a:r>
            <a:r>
              <a:rPr lang="en-US" sz="1600" dirty="0" err="1"/>
              <a:t>Uzawa</a:t>
            </a:r>
            <a:r>
              <a:rPr lang="en-US" sz="1600" dirty="0"/>
              <a:t> (Optimum Technical Change in a Aggregative Model of Economic Growth, 1965),</a:t>
            </a:r>
            <a:endParaRPr lang="es-AR" sz="1600" dirty="0"/>
          </a:p>
          <a:p>
            <a:pPr marL="0" indent="0" algn="just">
              <a:lnSpc>
                <a:spcPct val="100000"/>
              </a:lnSpc>
              <a:spcBef>
                <a:spcPts val="600"/>
              </a:spcBef>
              <a:spcAft>
                <a:spcPts val="600"/>
              </a:spcAft>
              <a:buSzPts val="1000"/>
              <a:buNone/>
              <a:tabLst>
                <a:tab pos="914400" algn="l"/>
              </a:tabLst>
            </a:pPr>
            <a:r>
              <a:rPr lang="en-US" sz="1600" dirty="0"/>
              <a:t>Robert Lucas (On the Mechanics of development planning, 1988),</a:t>
            </a:r>
          </a:p>
          <a:p>
            <a:pPr marL="0" indent="0" algn="just">
              <a:lnSpc>
                <a:spcPct val="100000"/>
              </a:lnSpc>
              <a:spcBef>
                <a:spcPts val="600"/>
              </a:spcBef>
              <a:spcAft>
                <a:spcPts val="600"/>
              </a:spcAft>
              <a:buSzPts val="1000"/>
              <a:buNone/>
              <a:tabLst>
                <a:tab pos="914400" algn="l"/>
              </a:tabLst>
            </a:pPr>
            <a:r>
              <a:rPr lang="es-AR" sz="1600" dirty="0"/>
              <a:t>Mattessich, R. (2002). Contabilidad y métodos analíticos: medición y proyección del ingreso y la riqueza en la microeconomía y en la macroeconomía. Buenos Aires, Argentina: La Ley</a:t>
            </a:r>
            <a:endParaRPr lang="es-AR" sz="1400" dirty="0"/>
          </a:p>
          <a:p>
            <a:pPr marL="0" indent="0" algn="just">
              <a:lnSpc>
                <a:spcPct val="150000"/>
              </a:lnSpc>
              <a:spcBef>
                <a:spcPts val="600"/>
              </a:spcBef>
              <a:spcAft>
                <a:spcPts val="600"/>
              </a:spcAft>
              <a:buSzPts val="1000"/>
              <a:buNone/>
              <a:tabLst>
                <a:tab pos="914400" algn="l"/>
              </a:tabLst>
            </a:pPr>
            <a:endParaRPr lang="es-AR" sz="1400" dirty="0">
              <a:effectLst/>
              <a:ea typeface="Times New Roman" panose="02020603050405020304" pitchFamily="18" charset="0"/>
              <a:cs typeface="Times New Roman" panose="02020603050405020304" pitchFamily="18" charset="0"/>
            </a:endParaRPr>
          </a:p>
        </p:txBody>
      </p:sp>
      <p:sp>
        <p:nvSpPr>
          <p:cNvPr id="6" name="Marcador de contenido 5">
            <a:extLst>
              <a:ext uri="{FF2B5EF4-FFF2-40B4-BE49-F238E27FC236}">
                <a16:creationId xmlns:a16="http://schemas.microsoft.com/office/drawing/2014/main" id="{85E9D0DD-3D00-59F3-F40F-49ED5B36FA3B}"/>
              </a:ext>
            </a:extLst>
          </p:cNvPr>
          <p:cNvSpPr>
            <a:spLocks noGrp="1"/>
          </p:cNvSpPr>
          <p:nvPr>
            <p:ph sz="half" idx="2"/>
          </p:nvPr>
        </p:nvSpPr>
        <p:spPr>
          <a:xfrm>
            <a:off x="4178105" y="864962"/>
            <a:ext cx="4304713" cy="5689063"/>
          </a:xfrm>
        </p:spPr>
        <p:txBody>
          <a:bodyPr>
            <a:noAutofit/>
          </a:bodyPr>
          <a:lstStyle/>
          <a:p>
            <a:pPr marL="0" indent="0" algn="just">
              <a:lnSpc>
                <a:spcPct val="100000"/>
              </a:lnSpc>
              <a:spcBef>
                <a:spcPts val="600"/>
              </a:spcBef>
              <a:spcAft>
                <a:spcPts val="600"/>
              </a:spcAft>
              <a:buNone/>
            </a:pPr>
            <a:r>
              <a:rPr lang="es-AR" sz="1400" b="1" dirty="0">
                <a:effectLst/>
                <a:ea typeface="Times New Roman" panose="02020603050405020304" pitchFamily="18" charset="0"/>
              </a:rPr>
              <a:t>Línea 2, aspectos dinámicos en las teorías económicas de crecimiento y desarrollo, referenciada en:</a:t>
            </a:r>
          </a:p>
          <a:p>
            <a:pPr marL="0" indent="0" algn="just">
              <a:lnSpc>
                <a:spcPct val="100000"/>
              </a:lnSpc>
              <a:spcBef>
                <a:spcPts val="600"/>
              </a:spcBef>
              <a:spcAft>
                <a:spcPts val="600"/>
              </a:spcAft>
              <a:buNone/>
            </a:pPr>
            <a:r>
              <a:rPr lang="es-AR" sz="1400" dirty="0">
                <a:effectLst/>
                <a:ea typeface="Times New Roman" panose="02020603050405020304" pitchFamily="18" charset="0"/>
              </a:rPr>
              <a:t>John Maynard Keynes (</a:t>
            </a:r>
            <a:r>
              <a:rPr lang="es-AR" sz="1400" dirty="0" err="1">
                <a:effectLst/>
                <a:ea typeface="Times New Roman" panose="02020603050405020304" pitchFamily="18" charset="0"/>
              </a:rPr>
              <a:t>The</a:t>
            </a:r>
            <a:r>
              <a:rPr lang="es-AR" sz="1400" dirty="0">
                <a:effectLst/>
                <a:ea typeface="Times New Roman" panose="02020603050405020304" pitchFamily="18" charset="0"/>
              </a:rPr>
              <a:t> General </a:t>
            </a:r>
            <a:r>
              <a:rPr lang="es-AR" sz="1400" dirty="0" err="1">
                <a:effectLst/>
                <a:ea typeface="Times New Roman" panose="02020603050405020304" pitchFamily="18" charset="0"/>
              </a:rPr>
              <a:t>Theory</a:t>
            </a:r>
            <a:r>
              <a:rPr lang="es-AR" sz="1400" dirty="0">
                <a:effectLst/>
                <a:ea typeface="Times New Roman" panose="02020603050405020304" pitchFamily="18" charset="0"/>
              </a:rPr>
              <a:t> </a:t>
            </a:r>
            <a:r>
              <a:rPr lang="es-AR" sz="1400" dirty="0" err="1">
                <a:effectLst/>
                <a:ea typeface="Times New Roman" panose="02020603050405020304" pitchFamily="18" charset="0"/>
              </a:rPr>
              <a:t>of</a:t>
            </a:r>
            <a:r>
              <a:rPr lang="es-AR" sz="1400" dirty="0">
                <a:effectLst/>
                <a:ea typeface="Times New Roman" panose="02020603050405020304" pitchFamily="18" charset="0"/>
              </a:rPr>
              <a:t> </a:t>
            </a:r>
            <a:r>
              <a:rPr lang="es-AR" sz="1400" dirty="0" err="1">
                <a:effectLst/>
                <a:ea typeface="Times New Roman" panose="02020603050405020304" pitchFamily="18" charset="0"/>
              </a:rPr>
              <a:t>Employment</a:t>
            </a:r>
            <a:r>
              <a:rPr lang="es-AR" sz="1400" dirty="0">
                <a:effectLst/>
                <a:ea typeface="Times New Roman" panose="02020603050405020304" pitchFamily="18" charset="0"/>
              </a:rPr>
              <a:t>, </a:t>
            </a:r>
            <a:r>
              <a:rPr lang="es-AR" sz="1400" dirty="0" err="1">
                <a:effectLst/>
                <a:ea typeface="Times New Roman" panose="02020603050405020304" pitchFamily="18" charset="0"/>
              </a:rPr>
              <a:t>Interest</a:t>
            </a:r>
            <a:r>
              <a:rPr lang="es-AR" sz="1400" dirty="0">
                <a:effectLst/>
                <a:ea typeface="Times New Roman" panose="02020603050405020304" pitchFamily="18" charset="0"/>
              </a:rPr>
              <a:t>, and Money, 1936), </a:t>
            </a:r>
          </a:p>
          <a:p>
            <a:pPr marL="0" indent="0" algn="just">
              <a:lnSpc>
                <a:spcPct val="100000"/>
              </a:lnSpc>
              <a:spcBef>
                <a:spcPts val="600"/>
              </a:spcBef>
              <a:spcAft>
                <a:spcPts val="600"/>
              </a:spcAft>
              <a:buNone/>
            </a:pPr>
            <a:r>
              <a:rPr lang="es-AR" sz="1400" dirty="0" err="1">
                <a:effectLst/>
                <a:ea typeface="Times New Roman" panose="02020603050405020304" pitchFamily="18" charset="0"/>
              </a:rPr>
              <a:t>Michal</a:t>
            </a:r>
            <a:r>
              <a:rPr lang="es-AR" sz="1400" dirty="0">
                <a:effectLst/>
                <a:ea typeface="Times New Roman" panose="02020603050405020304" pitchFamily="18" charset="0"/>
              </a:rPr>
              <a:t> </a:t>
            </a:r>
            <a:r>
              <a:rPr lang="es-AR" sz="1400" dirty="0" err="1">
                <a:effectLst/>
                <a:ea typeface="Times New Roman" panose="02020603050405020304" pitchFamily="18" charset="0"/>
              </a:rPr>
              <a:t>Kalecki</a:t>
            </a:r>
            <a:r>
              <a:rPr lang="es-AR" sz="1400" dirty="0">
                <a:effectLst/>
                <a:ea typeface="Times New Roman" panose="02020603050405020304" pitchFamily="18" charset="0"/>
              </a:rPr>
              <a:t> (Teoría de la dinámica económica: ensayo sobre los movimientos cíclicos y a largo plazo de la economía capitalista, 1956) ,</a:t>
            </a:r>
          </a:p>
          <a:p>
            <a:pPr marL="0" indent="0" algn="just">
              <a:lnSpc>
                <a:spcPct val="100000"/>
              </a:lnSpc>
              <a:spcBef>
                <a:spcPts val="600"/>
              </a:spcBef>
              <a:spcAft>
                <a:spcPts val="600"/>
              </a:spcAft>
              <a:buNone/>
            </a:pPr>
            <a:r>
              <a:rPr lang="es-AR" sz="1400" dirty="0">
                <a:effectLst/>
                <a:ea typeface="Times New Roman" panose="02020603050405020304" pitchFamily="18" charset="0"/>
              </a:rPr>
              <a:t>William Phillips (</a:t>
            </a:r>
            <a:r>
              <a:rPr lang="es-AR" sz="1400" dirty="0" err="1">
                <a:effectLst/>
                <a:ea typeface="Times New Roman" panose="02020603050405020304" pitchFamily="18" charset="0"/>
              </a:rPr>
              <a:t>The</a:t>
            </a:r>
            <a:r>
              <a:rPr lang="es-AR" sz="1400" dirty="0">
                <a:effectLst/>
                <a:ea typeface="Times New Roman" panose="02020603050405020304" pitchFamily="18" charset="0"/>
              </a:rPr>
              <a:t> </a:t>
            </a:r>
            <a:r>
              <a:rPr lang="es-AR" sz="1400" dirty="0" err="1">
                <a:effectLst/>
                <a:ea typeface="Times New Roman" panose="02020603050405020304" pitchFamily="18" charset="0"/>
              </a:rPr>
              <a:t>relation</a:t>
            </a:r>
            <a:r>
              <a:rPr lang="es-AR" sz="1400" dirty="0">
                <a:effectLst/>
                <a:ea typeface="Times New Roman" panose="02020603050405020304" pitchFamily="18" charset="0"/>
              </a:rPr>
              <a:t> </a:t>
            </a:r>
            <a:r>
              <a:rPr lang="es-AR" sz="1400" dirty="0" err="1">
                <a:effectLst/>
                <a:ea typeface="Times New Roman" panose="02020603050405020304" pitchFamily="18" charset="0"/>
              </a:rPr>
              <a:t>between</a:t>
            </a:r>
            <a:r>
              <a:rPr lang="es-AR" sz="1400" dirty="0">
                <a:effectLst/>
                <a:ea typeface="Times New Roman" panose="02020603050405020304" pitchFamily="18" charset="0"/>
              </a:rPr>
              <a:t> </a:t>
            </a:r>
            <a:r>
              <a:rPr lang="es-AR" sz="1400" dirty="0" err="1">
                <a:effectLst/>
                <a:ea typeface="Times New Roman" panose="02020603050405020304" pitchFamily="18" charset="0"/>
              </a:rPr>
              <a:t>unemployment</a:t>
            </a:r>
            <a:r>
              <a:rPr lang="es-AR" sz="1400" dirty="0">
                <a:effectLst/>
                <a:ea typeface="Times New Roman" panose="02020603050405020304" pitchFamily="18" charset="0"/>
              </a:rPr>
              <a:t> and </a:t>
            </a:r>
            <a:r>
              <a:rPr lang="es-AR" sz="1400" dirty="0" err="1">
                <a:effectLst/>
                <a:ea typeface="Times New Roman" panose="02020603050405020304" pitchFamily="18" charset="0"/>
              </a:rPr>
              <a:t>the</a:t>
            </a:r>
            <a:r>
              <a:rPr lang="es-AR" sz="1400" dirty="0">
                <a:effectLst/>
                <a:ea typeface="Times New Roman" panose="02020603050405020304" pitchFamily="18" charset="0"/>
              </a:rPr>
              <a:t> </a:t>
            </a:r>
            <a:r>
              <a:rPr lang="es-AR" sz="1400" dirty="0" err="1">
                <a:effectLst/>
                <a:ea typeface="Times New Roman" panose="02020603050405020304" pitchFamily="18" charset="0"/>
              </a:rPr>
              <a:t>rate</a:t>
            </a:r>
            <a:r>
              <a:rPr lang="es-AR" sz="1400" dirty="0">
                <a:effectLst/>
                <a:ea typeface="Times New Roman" panose="02020603050405020304" pitchFamily="18" charset="0"/>
              </a:rPr>
              <a:t> </a:t>
            </a:r>
            <a:r>
              <a:rPr lang="es-AR" sz="1400" dirty="0" err="1">
                <a:effectLst/>
                <a:ea typeface="Times New Roman" panose="02020603050405020304" pitchFamily="18" charset="0"/>
              </a:rPr>
              <a:t>of</a:t>
            </a:r>
            <a:r>
              <a:rPr lang="es-AR" sz="1400" dirty="0">
                <a:effectLst/>
                <a:ea typeface="Times New Roman" panose="02020603050405020304" pitchFamily="18" charset="0"/>
              </a:rPr>
              <a:t> </a:t>
            </a:r>
            <a:r>
              <a:rPr lang="es-AR" sz="1400" dirty="0" err="1">
                <a:effectLst/>
                <a:ea typeface="Times New Roman" panose="02020603050405020304" pitchFamily="18" charset="0"/>
              </a:rPr>
              <a:t>change</a:t>
            </a:r>
            <a:r>
              <a:rPr lang="es-AR" sz="1400" dirty="0">
                <a:effectLst/>
                <a:ea typeface="Times New Roman" panose="02020603050405020304" pitchFamily="18" charset="0"/>
              </a:rPr>
              <a:t> </a:t>
            </a:r>
            <a:r>
              <a:rPr lang="es-AR" sz="1400" dirty="0" err="1">
                <a:effectLst/>
                <a:ea typeface="Times New Roman" panose="02020603050405020304" pitchFamily="18" charset="0"/>
              </a:rPr>
              <a:t>of</a:t>
            </a:r>
            <a:r>
              <a:rPr lang="es-AR" sz="1400" dirty="0">
                <a:effectLst/>
                <a:ea typeface="Times New Roman" panose="02020603050405020304" pitchFamily="18" charset="0"/>
              </a:rPr>
              <a:t> </a:t>
            </a:r>
            <a:r>
              <a:rPr lang="es-AR" sz="1400" dirty="0" err="1">
                <a:effectLst/>
                <a:ea typeface="Times New Roman" panose="02020603050405020304" pitchFamily="18" charset="0"/>
              </a:rPr>
              <a:t>money</a:t>
            </a:r>
            <a:r>
              <a:rPr lang="es-AR" sz="1400" dirty="0">
                <a:effectLst/>
                <a:ea typeface="Times New Roman" panose="02020603050405020304" pitchFamily="18" charset="0"/>
              </a:rPr>
              <a:t> </a:t>
            </a:r>
            <a:r>
              <a:rPr lang="es-AR" sz="1400" dirty="0" err="1">
                <a:effectLst/>
                <a:ea typeface="Times New Roman" panose="02020603050405020304" pitchFamily="18" charset="0"/>
              </a:rPr>
              <a:t>wage</a:t>
            </a:r>
            <a:r>
              <a:rPr lang="es-AR" sz="1400" dirty="0">
                <a:effectLst/>
                <a:ea typeface="Times New Roman" panose="02020603050405020304" pitchFamily="18" charset="0"/>
              </a:rPr>
              <a:t> </a:t>
            </a:r>
            <a:r>
              <a:rPr lang="es-AR" sz="1400" dirty="0" err="1">
                <a:effectLst/>
                <a:ea typeface="Times New Roman" panose="02020603050405020304" pitchFamily="18" charset="0"/>
              </a:rPr>
              <a:t>rates</a:t>
            </a:r>
            <a:r>
              <a:rPr lang="es-AR" sz="1400" dirty="0">
                <a:effectLst/>
                <a:ea typeface="Times New Roman" panose="02020603050405020304" pitchFamily="18" charset="0"/>
              </a:rPr>
              <a:t> in </a:t>
            </a:r>
            <a:r>
              <a:rPr lang="es-AR" sz="1400" dirty="0" err="1">
                <a:effectLst/>
                <a:ea typeface="Times New Roman" panose="02020603050405020304" pitchFamily="18" charset="0"/>
              </a:rPr>
              <a:t>the</a:t>
            </a:r>
            <a:r>
              <a:rPr lang="es-AR" sz="1400" dirty="0">
                <a:effectLst/>
                <a:ea typeface="Times New Roman" panose="02020603050405020304" pitchFamily="18" charset="0"/>
              </a:rPr>
              <a:t> </a:t>
            </a:r>
            <a:r>
              <a:rPr lang="es-AR" sz="1400" dirty="0" err="1">
                <a:effectLst/>
                <a:ea typeface="Times New Roman" panose="02020603050405020304" pitchFamily="18" charset="0"/>
              </a:rPr>
              <a:t>United</a:t>
            </a:r>
            <a:r>
              <a:rPr lang="es-AR" sz="1400" dirty="0">
                <a:effectLst/>
                <a:ea typeface="Times New Roman" panose="02020603050405020304" pitchFamily="18" charset="0"/>
              </a:rPr>
              <a:t> </a:t>
            </a:r>
            <a:r>
              <a:rPr lang="es-AR" sz="1400" dirty="0" err="1">
                <a:effectLst/>
                <a:ea typeface="Times New Roman" panose="02020603050405020304" pitchFamily="18" charset="0"/>
              </a:rPr>
              <a:t>Kingdom</a:t>
            </a:r>
            <a:r>
              <a:rPr lang="es-AR" sz="1400" dirty="0">
                <a:effectLst/>
                <a:ea typeface="Times New Roman" panose="02020603050405020304" pitchFamily="18" charset="0"/>
              </a:rPr>
              <a:t>, 1861-1957, 1958),</a:t>
            </a:r>
          </a:p>
          <a:p>
            <a:pPr marL="0" indent="0" algn="just">
              <a:lnSpc>
                <a:spcPct val="100000"/>
              </a:lnSpc>
              <a:spcBef>
                <a:spcPts val="600"/>
              </a:spcBef>
              <a:spcAft>
                <a:spcPts val="600"/>
              </a:spcAft>
              <a:buNone/>
            </a:pPr>
            <a:r>
              <a:rPr lang="es-AR" sz="1400" dirty="0">
                <a:effectLst/>
                <a:ea typeface="Times New Roman" panose="02020603050405020304" pitchFamily="18" charset="0"/>
              </a:rPr>
              <a:t>Nicholas </a:t>
            </a:r>
            <a:r>
              <a:rPr lang="es-AR" sz="1400" dirty="0" err="1">
                <a:effectLst/>
                <a:ea typeface="Times New Roman" panose="02020603050405020304" pitchFamily="18" charset="0"/>
              </a:rPr>
              <a:t>Kaldor</a:t>
            </a:r>
            <a:r>
              <a:rPr lang="es-AR" sz="1400" dirty="0">
                <a:effectLst/>
                <a:ea typeface="Times New Roman" panose="02020603050405020304" pitchFamily="18" charset="0"/>
              </a:rPr>
              <a:t> (Productividad marginal y las teorías macroeconómicas de la distribución: comentario sobre Samuelson y Modigliani, 1966), </a:t>
            </a:r>
          </a:p>
          <a:p>
            <a:pPr marL="0" indent="0" algn="just">
              <a:lnSpc>
                <a:spcPct val="100000"/>
              </a:lnSpc>
              <a:spcBef>
                <a:spcPts val="600"/>
              </a:spcBef>
              <a:spcAft>
                <a:spcPts val="600"/>
              </a:spcAft>
              <a:buNone/>
            </a:pPr>
            <a:r>
              <a:rPr lang="es-AR" sz="1400" dirty="0">
                <a:effectLst/>
                <a:ea typeface="Times New Roman" panose="02020603050405020304" pitchFamily="18" charset="0"/>
              </a:rPr>
              <a:t>Lawrence Robert Klein (La economía de la oferta y la demanda, 1983),</a:t>
            </a:r>
          </a:p>
          <a:p>
            <a:pPr marL="0" indent="0" algn="just">
              <a:lnSpc>
                <a:spcPct val="100000"/>
              </a:lnSpc>
              <a:spcBef>
                <a:spcPts val="600"/>
              </a:spcBef>
              <a:spcAft>
                <a:spcPts val="600"/>
              </a:spcAft>
              <a:buNone/>
            </a:pPr>
            <a:r>
              <a:rPr lang="es-AR" sz="1400" dirty="0">
                <a:effectLst/>
                <a:ea typeface="Times New Roman" panose="02020603050405020304" pitchFamily="18" charset="0"/>
              </a:rPr>
              <a:t>Luigi </a:t>
            </a:r>
            <a:r>
              <a:rPr lang="es-AR" sz="1400" dirty="0" err="1">
                <a:effectLst/>
                <a:ea typeface="Times New Roman" panose="02020603050405020304" pitchFamily="18" charset="0"/>
              </a:rPr>
              <a:t>Pasinetti</a:t>
            </a:r>
            <a:r>
              <a:rPr lang="es-AR" sz="1400" dirty="0">
                <a:effectLst/>
                <a:ea typeface="Times New Roman" panose="02020603050405020304" pitchFamily="18" charset="0"/>
              </a:rPr>
              <a:t> (Cambio estructural y Crecimiento Económico, 1985), </a:t>
            </a:r>
          </a:p>
          <a:p>
            <a:pPr marL="0" indent="0" algn="just">
              <a:lnSpc>
                <a:spcPct val="100000"/>
              </a:lnSpc>
              <a:spcBef>
                <a:spcPts val="600"/>
              </a:spcBef>
              <a:spcAft>
                <a:spcPts val="600"/>
              </a:spcAft>
              <a:buNone/>
            </a:pPr>
            <a:r>
              <a:rPr lang="es-AR" sz="1400" dirty="0">
                <a:effectLst/>
                <a:ea typeface="Times New Roman" panose="02020603050405020304" pitchFamily="18" charset="0"/>
              </a:rPr>
              <a:t>Jay Forrester ( Industrial Dynamics, 1961).</a:t>
            </a:r>
          </a:p>
          <a:p>
            <a:pPr marL="0" indent="0" algn="just">
              <a:lnSpc>
                <a:spcPct val="100000"/>
              </a:lnSpc>
              <a:spcBef>
                <a:spcPts val="600"/>
              </a:spcBef>
              <a:spcAft>
                <a:spcPts val="600"/>
              </a:spcAft>
              <a:buNone/>
            </a:pPr>
            <a:r>
              <a:rPr lang="es-AR" sz="1400" dirty="0" err="1">
                <a:effectLst/>
                <a:ea typeface="Times New Roman" panose="02020603050405020304" pitchFamily="18" charset="0"/>
              </a:rPr>
              <a:t>Hirofumi</a:t>
            </a:r>
            <a:r>
              <a:rPr lang="es-AR" sz="1400" dirty="0">
                <a:effectLst/>
                <a:ea typeface="Times New Roman" panose="02020603050405020304" pitchFamily="18" charset="0"/>
              </a:rPr>
              <a:t> </a:t>
            </a:r>
            <a:r>
              <a:rPr lang="es-AR" sz="1400" dirty="0" err="1">
                <a:effectLst/>
                <a:ea typeface="Times New Roman" panose="02020603050405020304" pitchFamily="18" charset="0"/>
              </a:rPr>
              <a:t>Uzawa</a:t>
            </a:r>
            <a:r>
              <a:rPr lang="es-AR" sz="1400" dirty="0">
                <a:effectLst/>
                <a:ea typeface="Times New Roman" panose="02020603050405020304" pitchFamily="18" charset="0"/>
              </a:rPr>
              <a:t> (</a:t>
            </a:r>
            <a:r>
              <a:rPr lang="es-AR" sz="1400" dirty="0" err="1">
                <a:effectLst/>
                <a:ea typeface="Times New Roman" panose="02020603050405020304" pitchFamily="18" charset="0"/>
              </a:rPr>
              <a:t>On</a:t>
            </a:r>
            <a:r>
              <a:rPr lang="es-AR" sz="1400" dirty="0">
                <a:effectLst/>
                <a:ea typeface="Times New Roman" panose="02020603050405020304" pitchFamily="18" charset="0"/>
              </a:rPr>
              <a:t> </a:t>
            </a:r>
            <a:r>
              <a:rPr lang="es-AR" sz="1400" dirty="0" err="1">
                <a:effectLst/>
                <a:ea typeface="Times New Roman" panose="02020603050405020304" pitchFamily="18" charset="0"/>
              </a:rPr>
              <a:t>the</a:t>
            </a:r>
            <a:r>
              <a:rPr lang="es-AR" sz="1400" dirty="0">
                <a:effectLst/>
                <a:ea typeface="Times New Roman" panose="02020603050405020304" pitchFamily="18" charset="0"/>
              </a:rPr>
              <a:t> </a:t>
            </a:r>
            <a:r>
              <a:rPr lang="es-AR" sz="1400" dirty="0" err="1">
                <a:effectLst/>
                <a:ea typeface="Times New Roman" panose="02020603050405020304" pitchFamily="18" charset="0"/>
              </a:rPr>
              <a:t>dynamic</a:t>
            </a:r>
            <a:r>
              <a:rPr lang="es-AR" sz="1400" dirty="0">
                <a:effectLst/>
                <a:ea typeface="Times New Roman" panose="02020603050405020304" pitchFamily="18" charset="0"/>
              </a:rPr>
              <a:t> </a:t>
            </a:r>
            <a:r>
              <a:rPr lang="es-AR" sz="1400" dirty="0" err="1">
                <a:effectLst/>
                <a:ea typeface="Times New Roman" panose="02020603050405020304" pitchFamily="18" charset="0"/>
              </a:rPr>
              <a:t>stability</a:t>
            </a:r>
            <a:r>
              <a:rPr lang="es-AR" sz="1400" dirty="0">
                <a:effectLst/>
                <a:ea typeface="Times New Roman" panose="02020603050405020304" pitchFamily="18" charset="0"/>
              </a:rPr>
              <a:t> </a:t>
            </a:r>
            <a:r>
              <a:rPr lang="es-AR" sz="1400" dirty="0" err="1">
                <a:effectLst/>
                <a:ea typeface="Times New Roman" panose="02020603050405020304" pitchFamily="18" charset="0"/>
              </a:rPr>
              <a:t>of</a:t>
            </a:r>
            <a:r>
              <a:rPr lang="es-AR" sz="1400" dirty="0">
                <a:effectLst/>
                <a:ea typeface="Times New Roman" panose="02020603050405020304" pitchFamily="18" charset="0"/>
              </a:rPr>
              <a:t> </a:t>
            </a:r>
            <a:r>
              <a:rPr lang="es-AR" sz="1400" dirty="0" err="1">
                <a:effectLst/>
                <a:ea typeface="Times New Roman" panose="02020603050405020304" pitchFamily="18" charset="0"/>
              </a:rPr>
              <a:t>economic</a:t>
            </a:r>
            <a:r>
              <a:rPr lang="es-AR" sz="1400" dirty="0">
                <a:effectLst/>
                <a:ea typeface="Times New Roman" panose="02020603050405020304" pitchFamily="18" charset="0"/>
              </a:rPr>
              <a:t> </a:t>
            </a:r>
            <a:r>
              <a:rPr lang="es-AR" sz="1400" dirty="0" err="1">
                <a:effectLst/>
                <a:ea typeface="Times New Roman" panose="02020603050405020304" pitchFamily="18" charset="0"/>
              </a:rPr>
              <a:t>growth:The</a:t>
            </a:r>
            <a:r>
              <a:rPr lang="es-AR" sz="1400" dirty="0">
                <a:effectLst/>
                <a:ea typeface="Times New Roman" panose="02020603050405020304" pitchFamily="18" charset="0"/>
              </a:rPr>
              <a:t> </a:t>
            </a:r>
            <a:r>
              <a:rPr lang="es-AR" sz="1400" dirty="0" err="1">
                <a:effectLst/>
                <a:ea typeface="Times New Roman" panose="02020603050405020304" pitchFamily="18" charset="0"/>
              </a:rPr>
              <a:t>neoclassical</a:t>
            </a:r>
            <a:r>
              <a:rPr lang="es-AR" sz="1400" dirty="0">
                <a:effectLst/>
                <a:ea typeface="Times New Roman" panose="02020603050405020304" pitchFamily="18" charset="0"/>
              </a:rPr>
              <a:t> versus </a:t>
            </a:r>
            <a:r>
              <a:rPr lang="es-AR" sz="1400" dirty="0" err="1">
                <a:effectLst/>
                <a:ea typeface="Times New Roman" panose="02020603050405020304" pitchFamily="18" charset="0"/>
              </a:rPr>
              <a:t>Keynesian</a:t>
            </a:r>
            <a:r>
              <a:rPr lang="es-AR" sz="1400" dirty="0">
                <a:effectLst/>
                <a:ea typeface="Times New Roman" panose="02020603050405020304" pitchFamily="18" charset="0"/>
              </a:rPr>
              <a:t> </a:t>
            </a:r>
            <a:r>
              <a:rPr lang="es-AR" sz="1400" dirty="0" err="1">
                <a:effectLst/>
                <a:ea typeface="Times New Roman" panose="02020603050405020304" pitchFamily="18" charset="0"/>
              </a:rPr>
              <a:t>approaches</a:t>
            </a:r>
            <a:r>
              <a:rPr lang="es-AR" sz="1400" dirty="0">
                <a:effectLst/>
                <a:ea typeface="Times New Roman" panose="02020603050405020304" pitchFamily="18" charset="0"/>
              </a:rPr>
              <a:t>, 1974)</a:t>
            </a:r>
          </a:p>
        </p:txBody>
      </p:sp>
      <p:sp>
        <p:nvSpPr>
          <p:cNvPr id="4" name="Marcador de número de diapositiva 3">
            <a:extLst>
              <a:ext uri="{FF2B5EF4-FFF2-40B4-BE49-F238E27FC236}">
                <a16:creationId xmlns:a16="http://schemas.microsoft.com/office/drawing/2014/main" id="{007E2808-44AD-FC23-A79A-29E12028E0B9}"/>
              </a:ext>
            </a:extLst>
          </p:cNvPr>
          <p:cNvSpPr>
            <a:spLocks noGrp="1"/>
          </p:cNvSpPr>
          <p:nvPr>
            <p:ph type="sldNum" sz="quarter" idx="12"/>
          </p:nvPr>
        </p:nvSpPr>
        <p:spPr/>
        <p:txBody>
          <a:bodyPr/>
          <a:lstStyle/>
          <a:p>
            <a:fld id="{22B65AFC-14E6-4EDC-832A-2081F8269CE9}" type="slidenum">
              <a:rPr lang="es-AR" smtClean="0"/>
              <a:t>17</a:t>
            </a:fld>
            <a:endParaRPr lang="es-AR"/>
          </a:p>
        </p:txBody>
      </p:sp>
      <p:sp>
        <p:nvSpPr>
          <p:cNvPr id="7" name="Marcador de contenido 2">
            <a:extLst>
              <a:ext uri="{FF2B5EF4-FFF2-40B4-BE49-F238E27FC236}">
                <a16:creationId xmlns:a16="http://schemas.microsoft.com/office/drawing/2014/main" id="{1BD78539-997C-E415-2809-83A21B00899E}"/>
              </a:ext>
            </a:extLst>
          </p:cNvPr>
          <p:cNvSpPr txBox="1">
            <a:spLocks/>
          </p:cNvSpPr>
          <p:nvPr/>
        </p:nvSpPr>
        <p:spPr>
          <a:xfrm>
            <a:off x="8610600" y="815922"/>
            <a:ext cx="3376245" cy="55004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600"/>
              </a:spcBef>
              <a:spcAft>
                <a:spcPts val="600"/>
              </a:spcAft>
              <a:buNone/>
            </a:pPr>
            <a:r>
              <a:rPr lang="es-AR" sz="1600" b="1" dirty="0">
                <a:ea typeface="Times New Roman" panose="02020603050405020304" pitchFamily="18" charset="0"/>
              </a:rPr>
              <a:t>Línea 3, </a:t>
            </a:r>
            <a:r>
              <a:rPr lang="es-AR" sz="1600" b="1" i="1" dirty="0">
                <a:ea typeface="Times New Roman" panose="02020603050405020304" pitchFamily="18" charset="0"/>
              </a:rPr>
              <a:t>teoría contable</a:t>
            </a:r>
            <a:r>
              <a:rPr lang="es-AR" sz="1600" b="1" dirty="0">
                <a:ea typeface="Times New Roman" panose="02020603050405020304" pitchFamily="18" charset="0"/>
              </a:rPr>
              <a:t>:</a:t>
            </a:r>
          </a:p>
          <a:p>
            <a:pPr marL="0" indent="0" algn="just">
              <a:lnSpc>
                <a:spcPct val="100000"/>
              </a:lnSpc>
              <a:spcBef>
                <a:spcPts val="600"/>
              </a:spcBef>
              <a:spcAft>
                <a:spcPts val="600"/>
              </a:spcAft>
              <a:buSzPts val="1000"/>
              <a:buNone/>
              <a:tabLst>
                <a:tab pos="914400" algn="l"/>
              </a:tabLst>
            </a:pPr>
            <a:r>
              <a:rPr lang="en-US" sz="1600" dirty="0">
                <a:ea typeface="Times New Roman" panose="02020603050405020304" pitchFamily="18" charset="0"/>
                <a:cs typeface="Times New Roman" panose="02020603050405020304" pitchFamily="18" charset="0"/>
              </a:rPr>
              <a:t>Irving Fisher (Is "Utility" the Most Suitable Term for the Concept It is Used to Denote?, 1918),</a:t>
            </a:r>
            <a:endParaRPr lang="es-AR" sz="1600" dirty="0">
              <a:ea typeface="Times New Roman" panose="02020603050405020304" pitchFamily="18" charset="0"/>
              <a:cs typeface="Times New Roman" panose="02020603050405020304" pitchFamily="18" charset="0"/>
            </a:endParaRPr>
          </a:p>
          <a:p>
            <a:pPr marL="0" indent="0" algn="just">
              <a:lnSpc>
                <a:spcPct val="100000"/>
              </a:lnSpc>
              <a:spcBef>
                <a:spcPts val="600"/>
              </a:spcBef>
              <a:spcAft>
                <a:spcPts val="600"/>
              </a:spcAft>
              <a:buSzPts val="1000"/>
              <a:buNone/>
              <a:tabLst>
                <a:tab pos="914400" algn="l"/>
              </a:tabLst>
            </a:pPr>
            <a:r>
              <a:rPr lang="en-US" sz="1600" dirty="0">
                <a:ea typeface="Times New Roman" panose="02020603050405020304" pitchFamily="18" charset="0"/>
                <a:cs typeface="Times New Roman" panose="02020603050405020304" pitchFamily="18" charset="0"/>
              </a:rPr>
              <a:t>Canning, J. B. (1929). The Economics of Accountancy: A Critical Analysis of Accounting Theory. New York: Ronald Press Company.,</a:t>
            </a:r>
          </a:p>
          <a:p>
            <a:pPr marL="0" indent="0" algn="just">
              <a:lnSpc>
                <a:spcPct val="100000"/>
              </a:lnSpc>
              <a:spcBef>
                <a:spcPts val="600"/>
              </a:spcBef>
              <a:spcAft>
                <a:spcPts val="600"/>
              </a:spcAft>
              <a:buSzPts val="1000"/>
              <a:buNone/>
              <a:tabLst>
                <a:tab pos="914400" algn="l"/>
              </a:tabLst>
            </a:pPr>
            <a:r>
              <a:rPr lang="en-US" sz="1600" dirty="0">
                <a:ea typeface="Times New Roman" panose="02020603050405020304" pitchFamily="18" charset="0"/>
                <a:cs typeface="Times New Roman" panose="02020603050405020304" pitchFamily="18" charset="0"/>
              </a:rPr>
              <a:t>Paton, William Andrew, and Ananias Charles Littleton. An introduction to corporate accounting standards. No. 3. American Accounting Association, 1970</a:t>
            </a:r>
            <a:endParaRPr lang="es-AR" sz="1600" dirty="0">
              <a:ea typeface="Times New Roman" panose="02020603050405020304" pitchFamily="18" charset="0"/>
              <a:cs typeface="Times New Roman" panose="02020603050405020304" pitchFamily="18" charset="0"/>
            </a:endParaRPr>
          </a:p>
          <a:p>
            <a:pPr marL="0" indent="0" algn="just">
              <a:lnSpc>
                <a:spcPct val="100000"/>
              </a:lnSpc>
              <a:spcBef>
                <a:spcPts val="600"/>
              </a:spcBef>
              <a:spcAft>
                <a:spcPts val="600"/>
              </a:spcAft>
              <a:buSzPts val="1000"/>
              <a:buNone/>
              <a:tabLst>
                <a:tab pos="914400" algn="l"/>
              </a:tabLst>
            </a:pPr>
            <a:r>
              <a:rPr lang="es-AR" sz="1600" dirty="0">
                <a:effectLst/>
                <a:ea typeface="Times New Roman" panose="02020603050405020304" pitchFamily="18" charset="0"/>
                <a:cs typeface="Times New Roman" panose="02020603050405020304" pitchFamily="18" charset="0"/>
              </a:rPr>
              <a:t>Richard Mattessich (Mattessich, Contabilidad y métodos analíticos, 2002). </a:t>
            </a:r>
          </a:p>
          <a:p>
            <a:pPr marL="0" indent="0" algn="just">
              <a:lnSpc>
                <a:spcPct val="100000"/>
              </a:lnSpc>
              <a:spcBef>
                <a:spcPts val="600"/>
              </a:spcBef>
              <a:spcAft>
                <a:spcPts val="600"/>
              </a:spcAft>
              <a:buSzPts val="1000"/>
              <a:buNone/>
              <a:tabLst>
                <a:tab pos="914400" algn="l"/>
              </a:tabLst>
            </a:pPr>
            <a:r>
              <a:rPr lang="en-US" sz="1600" b="0" i="0" dirty="0" err="1">
                <a:solidFill>
                  <a:srgbClr val="222222"/>
                </a:solidFill>
                <a:effectLst/>
              </a:rPr>
              <a:t>Ijiri</a:t>
            </a:r>
            <a:r>
              <a:rPr lang="en-US" sz="1600" b="0" i="0" dirty="0">
                <a:solidFill>
                  <a:srgbClr val="222222"/>
                </a:solidFill>
                <a:effectLst/>
              </a:rPr>
              <a:t>, Y. (1975). </a:t>
            </a:r>
            <a:r>
              <a:rPr lang="en-US" sz="1600" b="0" i="1" dirty="0">
                <a:solidFill>
                  <a:srgbClr val="222222"/>
                </a:solidFill>
                <a:effectLst/>
              </a:rPr>
              <a:t>Theory of accounting measurement</a:t>
            </a:r>
            <a:r>
              <a:rPr lang="en-US" sz="1600" b="0" i="0" dirty="0">
                <a:solidFill>
                  <a:srgbClr val="222222"/>
                </a:solidFill>
                <a:effectLst/>
              </a:rPr>
              <a:t> (No. 10). American Accounting Association.</a:t>
            </a:r>
            <a:endParaRPr lang="es-AR" sz="1600" dirty="0">
              <a:ea typeface="Times New Roman" panose="02020603050405020304" pitchFamily="18" charset="0"/>
              <a:cs typeface="Times New Roman" panose="02020603050405020304" pitchFamily="18" charset="0"/>
            </a:endParaRPr>
          </a:p>
        </p:txBody>
      </p:sp>
      <p:cxnSp>
        <p:nvCxnSpPr>
          <p:cNvPr id="2" name="Conector recto 1">
            <a:extLst>
              <a:ext uri="{FF2B5EF4-FFF2-40B4-BE49-F238E27FC236}">
                <a16:creationId xmlns:a16="http://schemas.microsoft.com/office/drawing/2014/main" id="{4E724825-2348-611E-E3AA-C38D76BCFCD5}"/>
              </a:ext>
            </a:extLst>
          </p:cNvPr>
          <p:cNvCxnSpPr/>
          <p:nvPr/>
        </p:nvCxnSpPr>
        <p:spPr>
          <a:xfrm>
            <a:off x="1605116" y="815922"/>
            <a:ext cx="8981768" cy="0"/>
          </a:xfrm>
          <a:prstGeom prst="line">
            <a:avLst/>
          </a:prstGeom>
          <a:ln w="19050"/>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569968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2A2BFA5F-4C6C-F3C6-3F43-91D9B27F298F}"/>
              </a:ext>
            </a:extLst>
          </p:cNvPr>
          <p:cNvSpPr>
            <a:spLocks noGrp="1"/>
          </p:cNvSpPr>
          <p:nvPr>
            <p:ph type="title"/>
          </p:nvPr>
        </p:nvSpPr>
        <p:spPr>
          <a:xfrm>
            <a:off x="699453" y="136525"/>
            <a:ext cx="10866120" cy="1325563"/>
          </a:xfrm>
        </p:spPr>
        <p:txBody>
          <a:bodyPr>
            <a:normAutofit fontScale="90000"/>
          </a:bodyPr>
          <a:lstStyle/>
          <a:p>
            <a:pPr algn="ctr"/>
            <a:r>
              <a:rPr lang="es-AR" dirty="0"/>
              <a:t>Resultado del análisis: </a:t>
            </a:r>
            <a:br>
              <a:rPr lang="es-AR" dirty="0"/>
            </a:br>
            <a:r>
              <a:rPr lang="es-AR" dirty="0"/>
              <a:t>Argumentado en informe posdoctoral FCE-UBA</a:t>
            </a:r>
            <a:br>
              <a:rPr lang="es-AR" dirty="0"/>
            </a:br>
            <a:r>
              <a:rPr lang="es-AR" sz="2700" i="1" dirty="0"/>
              <a:t>Marcelo Claudio </a:t>
            </a:r>
            <a:r>
              <a:rPr lang="es-AR" sz="2700" i="1" dirty="0" err="1"/>
              <a:t>Perissé</a:t>
            </a:r>
            <a:endParaRPr lang="es-AR" i="1" dirty="0"/>
          </a:p>
        </p:txBody>
      </p:sp>
      <p:sp>
        <p:nvSpPr>
          <p:cNvPr id="7" name="Marcador de contenido 6">
            <a:extLst>
              <a:ext uri="{FF2B5EF4-FFF2-40B4-BE49-F238E27FC236}">
                <a16:creationId xmlns:a16="http://schemas.microsoft.com/office/drawing/2014/main" id="{ED721414-EB24-E351-9049-902DC9F4A193}"/>
              </a:ext>
            </a:extLst>
          </p:cNvPr>
          <p:cNvSpPr>
            <a:spLocks noGrp="1"/>
          </p:cNvSpPr>
          <p:nvPr>
            <p:ph idx="1"/>
          </p:nvPr>
        </p:nvSpPr>
        <p:spPr>
          <a:xfrm>
            <a:off x="699453" y="1589648"/>
            <a:ext cx="11075205" cy="4923693"/>
          </a:xfrm>
        </p:spPr>
        <p:txBody>
          <a:bodyPr>
            <a:normAutofit fontScale="92500" lnSpcReduction="20000"/>
          </a:bodyPr>
          <a:lstStyle/>
          <a:p>
            <a:pPr>
              <a:lnSpc>
                <a:spcPct val="107000"/>
              </a:lnSpc>
              <a:spcAft>
                <a:spcPts val="800"/>
              </a:spcAft>
            </a:pPr>
            <a:r>
              <a:rPr lang="es-AR" sz="1800" dirty="0">
                <a:effectLst/>
                <a:latin typeface="Calibri" panose="020F0502020204030204" pitchFamily="34" charset="0"/>
                <a:ea typeface="Calibri" panose="020F0502020204030204" pitchFamily="34" charset="0"/>
                <a:cs typeface="Times New Roman" panose="02020603050405020304" pitchFamily="18" charset="0"/>
              </a:rPr>
              <a:t>Página 35</a:t>
            </a:r>
          </a:p>
          <a:p>
            <a:pPr marL="0" indent="0">
              <a:lnSpc>
                <a:spcPct val="107000"/>
              </a:lnSpc>
              <a:spcAft>
                <a:spcPts val="800"/>
              </a:spcAft>
              <a:buNone/>
            </a:pPr>
            <a:r>
              <a:rPr lang="es-AR" sz="1800" dirty="0">
                <a:effectLst/>
                <a:latin typeface="Calibri" panose="020F0502020204030204" pitchFamily="34" charset="0"/>
                <a:ea typeface="Calibri" panose="020F0502020204030204" pitchFamily="34" charset="0"/>
                <a:cs typeface="Times New Roman" panose="02020603050405020304" pitchFamily="18" charset="0"/>
              </a:rPr>
              <a:t>Este modelo tuvo su continuidad a través de los estudios del Premio Nobel de Economía Robert Solow (1956) en el artículo titulado: </a:t>
            </a:r>
            <a:r>
              <a:rPr lang="es-AR" sz="1800" b="1" dirty="0">
                <a:effectLst/>
                <a:latin typeface="Calibri" panose="020F0502020204030204" pitchFamily="34" charset="0"/>
                <a:ea typeface="Calibri" panose="020F0502020204030204" pitchFamily="34" charset="0"/>
                <a:cs typeface="Times New Roman" panose="02020603050405020304" pitchFamily="18" charset="0"/>
              </a:rPr>
              <a:t>A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contribution</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to</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the</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Theory</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of</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Economic</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Growth</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a:t>
            </a:r>
            <a:r>
              <a:rPr lang="es-AR" sz="1800" dirty="0">
                <a:effectLst/>
                <a:latin typeface="Calibri" panose="020F0502020204030204" pitchFamily="34" charset="0"/>
                <a:ea typeface="Calibri" panose="020F0502020204030204" pitchFamily="34" charset="0"/>
                <a:cs typeface="Times New Roman" panose="02020603050405020304" pitchFamily="18" charset="0"/>
              </a:rPr>
              <a:t>siendo que este artículo surge a partir de una crítica al «modelo de crecimiento de Harrod-Domar elaborado por los economistas keynesianismo Roy Harrod y </a:t>
            </a:r>
            <a:r>
              <a:rPr lang="es-AR" sz="1800" dirty="0" err="1">
                <a:effectLst/>
                <a:latin typeface="Calibri" panose="020F0502020204030204" pitchFamily="34" charset="0"/>
                <a:ea typeface="Calibri" panose="020F0502020204030204" pitchFamily="34" charset="0"/>
                <a:cs typeface="Times New Roman" panose="02020603050405020304" pitchFamily="18" charset="0"/>
              </a:rPr>
              <a:t>Evsey</a:t>
            </a:r>
            <a:r>
              <a:rPr lang="es-AR" sz="1800" dirty="0">
                <a:effectLst/>
                <a:latin typeface="Calibri" panose="020F0502020204030204" pitchFamily="34" charset="0"/>
                <a:ea typeface="Calibri" panose="020F0502020204030204" pitchFamily="34" charset="0"/>
                <a:cs typeface="Times New Roman" panose="02020603050405020304" pitchFamily="18" charset="0"/>
              </a:rPr>
              <a:t> Domar; para ello Solow se basó empíricamente en el modelo de Cobb-Douglas. Seguidamente </a:t>
            </a:r>
            <a:r>
              <a:rPr lang="es-AR" sz="1800" dirty="0" err="1">
                <a:effectLst/>
                <a:latin typeface="Calibri" panose="020F0502020204030204" pitchFamily="34" charset="0"/>
                <a:ea typeface="Calibri" panose="020F0502020204030204" pitchFamily="34" charset="0"/>
                <a:cs typeface="Times New Roman" panose="02020603050405020304" pitchFamily="18" charset="0"/>
              </a:rPr>
              <a:t>Hirofumi</a:t>
            </a:r>
            <a:r>
              <a:rPr lang="es-AR" sz="1800" dirty="0">
                <a:effectLst/>
                <a:latin typeface="Calibri" panose="020F0502020204030204" pitchFamily="34" charset="0"/>
                <a:ea typeface="Calibri" panose="020F0502020204030204" pitchFamily="34" charset="0"/>
                <a:cs typeface="Times New Roman" panose="02020603050405020304" pitchFamily="18" charset="0"/>
              </a:rPr>
              <a:t> </a:t>
            </a:r>
            <a:r>
              <a:rPr lang="es-AR" sz="1800" dirty="0" err="1">
                <a:effectLst/>
                <a:latin typeface="Calibri" panose="020F0502020204030204" pitchFamily="34" charset="0"/>
                <a:ea typeface="Calibri" panose="020F0502020204030204" pitchFamily="34" charset="0"/>
                <a:cs typeface="Times New Roman" panose="02020603050405020304" pitchFamily="18" charset="0"/>
              </a:rPr>
              <a:t>Uzawa</a:t>
            </a:r>
            <a:r>
              <a:rPr lang="es-AR" sz="1800" dirty="0">
                <a:effectLst/>
                <a:latin typeface="Calibri" panose="020F0502020204030204" pitchFamily="34" charset="0"/>
                <a:ea typeface="Calibri" panose="020F0502020204030204" pitchFamily="34" charset="0"/>
                <a:cs typeface="Times New Roman" panose="02020603050405020304" pitchFamily="18" charset="0"/>
              </a:rPr>
              <a:t> (1965), </a:t>
            </a:r>
            <a:r>
              <a:rPr lang="es-AR" sz="1800" b="1" dirty="0">
                <a:effectLst/>
                <a:latin typeface="Calibri" panose="020F0502020204030204" pitchFamily="34" charset="0"/>
                <a:ea typeface="Calibri" panose="020F0502020204030204" pitchFamily="34" charset="0"/>
                <a:cs typeface="Times New Roman" panose="02020603050405020304" pitchFamily="18" charset="0"/>
              </a:rPr>
              <a:t>desarrolla las ideas necesarias que permiten introducir el capital humano como potenciador del capital y como factor de su propia reproducción</a:t>
            </a:r>
            <a:r>
              <a:rPr lang="es-AR" sz="1800" dirty="0">
                <a:effectLst/>
                <a:latin typeface="Calibri" panose="020F0502020204030204" pitchFamily="34" charset="0"/>
                <a:ea typeface="Calibri" panose="020F0502020204030204" pitchFamily="34" charset="0"/>
                <a:cs typeface="Times New Roman" panose="02020603050405020304" pitchFamily="18" charset="0"/>
              </a:rPr>
              <a:t>, ideas expuestas en el trabajo titulado: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Optimum</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Technical</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Change in a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Aggregative</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Model</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of</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Economic</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Growth</a:t>
            </a:r>
            <a:r>
              <a:rPr lang="es-AR" sz="1800" dirty="0">
                <a:effectLst/>
                <a:latin typeface="Calibri" panose="020F0502020204030204" pitchFamily="34" charset="0"/>
                <a:ea typeface="Calibri" panose="020F0502020204030204" pitchFamily="34" charset="0"/>
                <a:cs typeface="Times New Roman" panose="02020603050405020304" pitchFamily="18" charset="0"/>
              </a:rPr>
              <a:t>. Siguiendo esta línea de investigación, Robert Lucas (1988), Premio Nobel de Economía de 1995, en el artículo: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On</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the</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Mechanics</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of</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development</a:t>
            </a:r>
            <a:r>
              <a:rPr lang="es-AR" sz="1800" b="1"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err="1">
                <a:effectLst/>
                <a:latin typeface="Calibri" panose="020F0502020204030204" pitchFamily="34" charset="0"/>
                <a:ea typeface="Calibri" panose="020F0502020204030204" pitchFamily="34" charset="0"/>
                <a:cs typeface="Times New Roman" panose="02020603050405020304" pitchFamily="18" charset="0"/>
              </a:rPr>
              <a:t>planning</a:t>
            </a:r>
            <a:r>
              <a:rPr lang="es-AR" sz="1800" dirty="0">
                <a:effectLst/>
                <a:latin typeface="Calibri" panose="020F0502020204030204" pitchFamily="34" charset="0"/>
                <a:ea typeface="Calibri" panose="020F0502020204030204" pitchFamily="34" charset="0"/>
                <a:cs typeface="Times New Roman" panose="02020603050405020304" pitchFamily="18" charset="0"/>
              </a:rPr>
              <a:t>, da una perspectiva para construir una </a:t>
            </a:r>
            <a:r>
              <a:rPr lang="es-AR" sz="1800" b="1" dirty="0">
                <a:effectLst/>
                <a:latin typeface="Calibri" panose="020F0502020204030204" pitchFamily="34" charset="0"/>
                <a:ea typeface="Calibri" panose="020F0502020204030204" pitchFamily="34" charset="0"/>
                <a:cs typeface="Times New Roman" panose="02020603050405020304" pitchFamily="18" charset="0"/>
              </a:rPr>
              <a:t>teoría neoclásica del crecimiento</a:t>
            </a:r>
            <a:r>
              <a:rPr lang="es-AR" sz="1800" dirty="0">
                <a:effectLst/>
                <a:latin typeface="Calibri" panose="020F0502020204030204" pitchFamily="34" charset="0"/>
                <a:ea typeface="Calibri" panose="020F0502020204030204" pitchFamily="34" charset="0"/>
                <a:cs typeface="Times New Roman" panose="02020603050405020304" pitchFamily="18" charset="0"/>
              </a:rPr>
              <a:t> que sea consistente con las principales características del </a:t>
            </a:r>
            <a:r>
              <a:rPr lang="es-AR" sz="1800" b="1" dirty="0">
                <a:effectLst/>
                <a:latin typeface="Calibri" panose="020F0502020204030204" pitchFamily="34" charset="0"/>
                <a:ea typeface="Calibri" panose="020F0502020204030204" pitchFamily="34" charset="0"/>
                <a:cs typeface="Times New Roman" panose="02020603050405020304" pitchFamily="18" charset="0"/>
              </a:rPr>
              <a:t>desarrollo económico</a:t>
            </a:r>
            <a:r>
              <a:rPr lang="es-AR" sz="1800" dirty="0">
                <a:effectLst/>
                <a:latin typeface="Calibri" panose="020F0502020204030204" pitchFamily="34" charset="0"/>
                <a:ea typeface="Calibri" panose="020F0502020204030204" pitchFamily="34" charset="0"/>
                <a:cs typeface="Times New Roman" panose="02020603050405020304" pitchFamily="18" charset="0"/>
              </a:rPr>
              <a:t>; en dicho trabajo se asumen tres </a:t>
            </a:r>
            <a:r>
              <a:rPr lang="es-AR" sz="1800" b="1" dirty="0">
                <a:effectLst/>
                <a:latin typeface="Calibri" panose="020F0502020204030204" pitchFamily="34" charset="0"/>
                <a:ea typeface="Calibri" panose="020F0502020204030204" pitchFamily="34" charset="0"/>
                <a:cs typeface="Times New Roman" panose="02020603050405020304" pitchFamily="18" charset="0"/>
              </a:rPr>
              <a:t>modelos mediante los cuales se toman y comparan las evidencias recabadas</a:t>
            </a:r>
            <a:r>
              <a:rPr lang="es-AR" sz="1800" dirty="0">
                <a:effectLst/>
                <a:latin typeface="Calibri" panose="020F0502020204030204" pitchFamily="34" charset="0"/>
                <a:ea typeface="Calibri" panose="020F0502020204030204" pitchFamily="34" charset="0"/>
                <a:cs typeface="Times New Roman" panose="02020603050405020304" pitchFamily="18" charset="0"/>
              </a:rPr>
              <a:t>; cada uno de estos modelos enfatiza en tres tipos de </a:t>
            </a:r>
            <a:r>
              <a:rPr lang="es-AR" sz="1800" b="1" dirty="0">
                <a:effectLst/>
                <a:latin typeface="Calibri" panose="020F0502020204030204" pitchFamily="34" charset="0"/>
                <a:ea typeface="Calibri" panose="020F0502020204030204" pitchFamily="34" charset="0"/>
                <a:cs typeface="Times New Roman" panose="02020603050405020304" pitchFamily="18" charset="0"/>
              </a:rPr>
              <a:t>acumulación de capitales</a:t>
            </a:r>
            <a:r>
              <a:rPr lang="es-AR" sz="1800" dirty="0">
                <a:effectLst/>
                <a:latin typeface="Calibri" panose="020F0502020204030204" pitchFamily="34" charset="0"/>
                <a:ea typeface="Calibri" panose="020F0502020204030204" pitchFamily="34" charset="0"/>
                <a:cs typeface="Times New Roman" panose="02020603050405020304" pitchFamily="18" charset="0"/>
              </a:rPr>
              <a:t>: el del </a:t>
            </a:r>
            <a:r>
              <a:rPr lang="es-AR" sz="1800" b="1" dirty="0">
                <a:effectLst/>
                <a:latin typeface="Calibri" panose="020F0502020204030204" pitchFamily="34" charset="0"/>
                <a:ea typeface="Calibri" panose="020F0502020204030204" pitchFamily="34" charset="0"/>
                <a:cs typeface="Times New Roman" panose="02020603050405020304" pitchFamily="18" charset="0"/>
              </a:rPr>
              <a:t>capital</a:t>
            </a:r>
            <a:r>
              <a:rPr lang="es-AR" sz="1800" dirty="0">
                <a:effectLst/>
                <a:latin typeface="Calibri" panose="020F0502020204030204" pitchFamily="34" charset="0"/>
                <a:ea typeface="Calibri" panose="020F0502020204030204" pitchFamily="34" charset="0"/>
                <a:cs typeface="Times New Roman" panose="02020603050405020304" pitchFamily="18" charset="0"/>
              </a:rPr>
              <a:t> </a:t>
            </a:r>
            <a:r>
              <a:rPr lang="es-AR" sz="1800" b="1" dirty="0">
                <a:effectLst/>
                <a:latin typeface="Calibri" panose="020F0502020204030204" pitchFamily="34" charset="0"/>
                <a:ea typeface="Calibri" panose="020F0502020204030204" pitchFamily="34" charset="0"/>
                <a:cs typeface="Times New Roman" panose="02020603050405020304" pitchFamily="18" charset="0"/>
              </a:rPr>
              <a:t>físico y de cambio tecnológico</a:t>
            </a:r>
            <a:r>
              <a:rPr lang="es-AR" sz="1800" dirty="0">
                <a:effectLst/>
                <a:latin typeface="Calibri" panose="020F0502020204030204" pitchFamily="34" charset="0"/>
                <a:ea typeface="Calibri" panose="020F0502020204030204" pitchFamily="34" charset="0"/>
                <a:cs typeface="Times New Roman" panose="02020603050405020304" pitchFamily="18" charset="0"/>
              </a:rPr>
              <a:t>, el </a:t>
            </a:r>
            <a:r>
              <a:rPr lang="es-AR" sz="1800" b="1" dirty="0">
                <a:effectLst/>
                <a:latin typeface="Calibri" panose="020F0502020204030204" pitchFamily="34" charset="0"/>
                <a:ea typeface="Calibri" panose="020F0502020204030204" pitchFamily="34" charset="0"/>
                <a:cs typeface="Times New Roman" panose="02020603050405020304" pitchFamily="18" charset="0"/>
              </a:rPr>
              <a:t>capital humano</a:t>
            </a:r>
            <a:r>
              <a:rPr lang="es-AR" sz="1800" dirty="0">
                <a:effectLst/>
                <a:latin typeface="Calibri" panose="020F0502020204030204" pitchFamily="34" charset="0"/>
                <a:ea typeface="Calibri" panose="020F0502020204030204" pitchFamily="34" charset="0"/>
                <a:cs typeface="Times New Roman" panose="02020603050405020304" pitchFamily="18" charset="0"/>
              </a:rPr>
              <a:t> a través de la </a:t>
            </a:r>
            <a:r>
              <a:rPr lang="es-AR" sz="1800" b="1" dirty="0">
                <a:effectLst/>
                <a:latin typeface="Calibri" panose="020F0502020204030204" pitchFamily="34" charset="0"/>
                <a:ea typeface="Calibri" panose="020F0502020204030204" pitchFamily="34" charset="0"/>
                <a:cs typeface="Times New Roman" panose="02020603050405020304" pitchFamily="18" charset="0"/>
              </a:rPr>
              <a:t>educación</a:t>
            </a:r>
            <a:r>
              <a:rPr lang="es-AR" sz="1800" dirty="0">
                <a:effectLst/>
                <a:latin typeface="Calibri" panose="020F0502020204030204" pitchFamily="34" charset="0"/>
                <a:ea typeface="Calibri" panose="020F0502020204030204" pitchFamily="34" charset="0"/>
                <a:cs typeface="Times New Roman" panose="02020603050405020304" pitchFamily="18" charset="0"/>
              </a:rPr>
              <a:t>, y el del </a:t>
            </a:r>
            <a:r>
              <a:rPr lang="es-AR" sz="1800" b="1" dirty="0">
                <a:effectLst/>
                <a:latin typeface="Calibri" panose="020F0502020204030204" pitchFamily="34" charset="0"/>
                <a:ea typeface="Calibri" panose="020F0502020204030204" pitchFamily="34" charset="0"/>
                <a:cs typeface="Times New Roman" panose="02020603050405020304" pitchFamily="18" charset="0"/>
              </a:rPr>
              <a:t>capital humano especializado a través del aprendizaje práctico.</a:t>
            </a: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s-AR" sz="1800" dirty="0">
                <a:effectLst/>
                <a:latin typeface="Calibri" panose="020F0502020204030204" pitchFamily="34" charset="0"/>
                <a:ea typeface="Calibri" panose="020F0502020204030204" pitchFamily="34" charset="0"/>
                <a:cs typeface="Times New Roman" panose="02020603050405020304" pitchFamily="18" charset="0"/>
              </a:rPr>
              <a:t>Es importante destacar que tanto la función de Cobb-Douglas como sus derivaciones, recientemente expuestas, se constituyen en una fuente que nos permiten capturar las evidencias y estructurarlas </a:t>
            </a:r>
            <a:r>
              <a:rPr lang="es-AR" sz="1800" b="1" dirty="0">
                <a:effectLst/>
                <a:latin typeface="Calibri" panose="020F0502020204030204" pitchFamily="34" charset="0"/>
                <a:ea typeface="Calibri" panose="020F0502020204030204" pitchFamily="34" charset="0"/>
                <a:cs typeface="Times New Roman" panose="02020603050405020304" pitchFamily="18" charset="0"/>
              </a:rPr>
              <a:t>en una identidad contable (lo que para nosotros será el Balance Social)</a:t>
            </a:r>
            <a:r>
              <a:rPr lang="es-AR" sz="1800" dirty="0">
                <a:effectLst/>
                <a:latin typeface="Calibri" panose="020F0502020204030204" pitchFamily="34" charset="0"/>
                <a:ea typeface="Calibri" panose="020F0502020204030204" pitchFamily="34" charset="0"/>
                <a:cs typeface="Times New Roman" panose="02020603050405020304" pitchFamily="18" charset="0"/>
              </a:rPr>
              <a:t> que se constituirá, para los modelos representativos del desarrollo económico, en un instrumento que permitirá referenciarse sobre los hechos que constituyen las formas en que se realiza la distribución de renta entre sus distintos factores.</a:t>
            </a:r>
          </a:p>
          <a:p>
            <a:endParaRPr lang="es-AR" dirty="0"/>
          </a:p>
        </p:txBody>
      </p:sp>
      <p:sp>
        <p:nvSpPr>
          <p:cNvPr id="5" name="Marcador de número de diapositiva 4">
            <a:extLst>
              <a:ext uri="{FF2B5EF4-FFF2-40B4-BE49-F238E27FC236}">
                <a16:creationId xmlns:a16="http://schemas.microsoft.com/office/drawing/2014/main" id="{BE267737-D770-D07E-A8C9-0C237D841474}"/>
              </a:ext>
            </a:extLst>
          </p:cNvPr>
          <p:cNvSpPr>
            <a:spLocks noGrp="1"/>
          </p:cNvSpPr>
          <p:nvPr>
            <p:ph type="sldNum" sz="quarter" idx="12"/>
          </p:nvPr>
        </p:nvSpPr>
        <p:spPr/>
        <p:txBody>
          <a:bodyPr/>
          <a:lstStyle/>
          <a:p>
            <a:fld id="{22B65AFC-14E6-4EDC-832A-2081F8269CE9}" type="slidenum">
              <a:rPr lang="es-AR" smtClean="0"/>
              <a:t>18</a:t>
            </a:fld>
            <a:endParaRPr lang="es-AR"/>
          </a:p>
        </p:txBody>
      </p:sp>
      <p:cxnSp>
        <p:nvCxnSpPr>
          <p:cNvPr id="2" name="Conector recto 1">
            <a:extLst>
              <a:ext uri="{FF2B5EF4-FFF2-40B4-BE49-F238E27FC236}">
                <a16:creationId xmlns:a16="http://schemas.microsoft.com/office/drawing/2014/main" id="{AC663BFB-D228-62BB-BC84-0980BD7409B9}"/>
              </a:ext>
            </a:extLst>
          </p:cNvPr>
          <p:cNvCxnSpPr/>
          <p:nvPr/>
        </p:nvCxnSpPr>
        <p:spPr>
          <a:xfrm>
            <a:off x="1641629" y="580951"/>
            <a:ext cx="8981768" cy="0"/>
          </a:xfrm>
          <a:prstGeom prst="line">
            <a:avLst/>
          </a:prstGeom>
          <a:ln w="19050"/>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3756410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2A9178-D867-4551-2D45-610AFBDFB4E4}"/>
              </a:ext>
            </a:extLst>
          </p:cNvPr>
          <p:cNvSpPr>
            <a:spLocks noGrp="1"/>
          </p:cNvSpPr>
          <p:nvPr>
            <p:ph type="title"/>
          </p:nvPr>
        </p:nvSpPr>
        <p:spPr>
          <a:xfrm>
            <a:off x="221737" y="225083"/>
            <a:ext cx="11821551" cy="647114"/>
          </a:xfrm>
        </p:spPr>
        <p:txBody>
          <a:bodyPr>
            <a:normAutofit fontScale="90000"/>
          </a:bodyPr>
          <a:lstStyle/>
          <a:p>
            <a:pPr algn="ctr"/>
            <a:r>
              <a:rPr lang="es-AR" b="1" i="1" dirty="0">
                <a:solidFill>
                  <a:srgbClr val="3B3B3B"/>
                </a:solidFill>
                <a:effectLst/>
                <a:latin typeface="Arial" panose="020B0604020202020204" pitchFamily="34" charset="0"/>
              </a:rPr>
              <a:t>Framework SALSA</a:t>
            </a:r>
            <a:endParaRPr lang="es-AR" dirty="0"/>
          </a:p>
        </p:txBody>
      </p:sp>
      <p:graphicFrame>
        <p:nvGraphicFramePr>
          <p:cNvPr id="3" name="Diagrama 2">
            <a:extLst>
              <a:ext uri="{FF2B5EF4-FFF2-40B4-BE49-F238E27FC236}">
                <a16:creationId xmlns:a16="http://schemas.microsoft.com/office/drawing/2014/main" id="{8DCCB971-F174-313E-A790-0079CA3FB98E}"/>
              </a:ext>
            </a:extLst>
          </p:cNvPr>
          <p:cNvGraphicFramePr/>
          <p:nvPr>
            <p:extLst>
              <p:ext uri="{D42A27DB-BD31-4B8C-83A1-F6EECF244321}">
                <p14:modId xmlns:p14="http://schemas.microsoft.com/office/powerpoint/2010/main" val="1680232995"/>
              </p:ext>
            </p:extLst>
          </p:nvPr>
        </p:nvGraphicFramePr>
        <p:xfrm>
          <a:off x="185225" y="1097280"/>
          <a:ext cx="11645704" cy="5535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Marcador de número de diapositiva 5">
            <a:extLst>
              <a:ext uri="{FF2B5EF4-FFF2-40B4-BE49-F238E27FC236}">
                <a16:creationId xmlns:a16="http://schemas.microsoft.com/office/drawing/2014/main" id="{D08E122D-DDF8-0406-72AC-D9E58FD9129E}"/>
              </a:ext>
            </a:extLst>
          </p:cNvPr>
          <p:cNvSpPr>
            <a:spLocks noGrp="1"/>
          </p:cNvSpPr>
          <p:nvPr>
            <p:ph type="sldNum" sz="quarter" idx="12"/>
          </p:nvPr>
        </p:nvSpPr>
        <p:spPr/>
        <p:txBody>
          <a:bodyPr/>
          <a:lstStyle/>
          <a:p>
            <a:fld id="{22B65AFC-14E6-4EDC-832A-2081F8269CE9}" type="slidenum">
              <a:rPr lang="es-AR" smtClean="0"/>
              <a:t>19</a:t>
            </a:fld>
            <a:endParaRPr lang="es-AR"/>
          </a:p>
        </p:txBody>
      </p:sp>
    </p:spTree>
    <p:extLst>
      <p:ext uri="{BB962C8B-B14F-4D97-AF65-F5344CB8AC3E}">
        <p14:creationId xmlns:p14="http://schemas.microsoft.com/office/powerpoint/2010/main" val="2476442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9" name="Arc 35">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DCDE555E-D02D-B713-D528-F352EAC393F2}"/>
              </a:ext>
            </a:extLst>
          </p:cNvPr>
          <p:cNvSpPr>
            <a:spLocks noGrp="1"/>
          </p:cNvSpPr>
          <p:nvPr>
            <p:ph type="title"/>
          </p:nvPr>
        </p:nvSpPr>
        <p:spPr>
          <a:xfrm>
            <a:off x="6096000" y="-46756"/>
            <a:ext cx="5458838" cy="1325563"/>
          </a:xfrm>
        </p:spPr>
        <p:txBody>
          <a:bodyPr>
            <a:normAutofit/>
          </a:bodyPr>
          <a:lstStyle/>
          <a:p>
            <a:r>
              <a:rPr lang="es-AR" b="0" i="0" dirty="0">
                <a:effectLst/>
              </a:rPr>
              <a:t>Revisión de literatura científica</a:t>
            </a:r>
            <a:endParaRPr lang="es-AR" dirty="0"/>
          </a:p>
        </p:txBody>
      </p:sp>
      <p:sp>
        <p:nvSpPr>
          <p:cNvPr id="38" name="Freeform: Shape 37">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11 Imagen" descr="usp.bmp">
            <a:extLst>
              <a:ext uri="{FF2B5EF4-FFF2-40B4-BE49-F238E27FC236}">
                <a16:creationId xmlns:a16="http://schemas.microsoft.com/office/drawing/2014/main" id="{F5F2F77D-F800-AEEE-EE79-61152321EB79}"/>
              </a:ext>
            </a:extLst>
          </p:cNvPr>
          <p:cNvPicPr>
            <a:picLocks noChangeAspect="1"/>
          </p:cNvPicPr>
          <p:nvPr/>
        </p:nvPicPr>
        <p:blipFill rotWithShape="1">
          <a:blip r:embed="rId2">
            <a:extLst>
              <a:ext uri="{28A0092B-C50C-407E-A947-70E740481C1C}">
                <a14:useLocalDpi xmlns:a14="http://schemas.microsoft.com/office/drawing/2010/main" val="0"/>
              </a:ext>
            </a:extLst>
          </a:blip>
          <a:srcRect l="5514" t="3639" r="5336" b="6036"/>
          <a:stretch/>
        </p:blipFill>
        <p:spPr bwMode="auto">
          <a:xfrm>
            <a:off x="4441414" y="4351872"/>
            <a:ext cx="1453548" cy="24480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Marcador de contenido 2">
            <a:extLst>
              <a:ext uri="{FF2B5EF4-FFF2-40B4-BE49-F238E27FC236}">
                <a16:creationId xmlns:a16="http://schemas.microsoft.com/office/drawing/2014/main" id="{8C24D839-FC20-2C0A-B384-C7B6E96D1205}"/>
              </a:ext>
            </a:extLst>
          </p:cNvPr>
          <p:cNvSpPr>
            <a:spLocks noGrp="1"/>
          </p:cNvSpPr>
          <p:nvPr>
            <p:ph idx="1"/>
          </p:nvPr>
        </p:nvSpPr>
        <p:spPr>
          <a:xfrm>
            <a:off x="6096000" y="1392843"/>
            <a:ext cx="5458838" cy="4192520"/>
          </a:xfrm>
        </p:spPr>
        <p:txBody>
          <a:bodyPr>
            <a:normAutofit/>
          </a:bodyPr>
          <a:lstStyle/>
          <a:p>
            <a:r>
              <a:rPr lang="es-AR" kern="1200" dirty="0"/>
              <a:t>Es una </a:t>
            </a:r>
            <a:r>
              <a:rPr lang="es-AR" b="1" kern="1200" dirty="0"/>
              <a:t>búsqueda</a:t>
            </a:r>
            <a:r>
              <a:rPr lang="es-AR" kern="1200" dirty="0"/>
              <a:t> y </a:t>
            </a:r>
            <a:r>
              <a:rPr lang="es-AR" b="1" kern="1200" dirty="0"/>
              <a:t>evaluación</a:t>
            </a:r>
            <a:r>
              <a:rPr lang="es-AR" kern="1200" dirty="0"/>
              <a:t> de la </a:t>
            </a:r>
            <a:r>
              <a:rPr lang="es-AR" b="1" kern="1200" dirty="0"/>
              <a:t>literatura</a:t>
            </a:r>
            <a:r>
              <a:rPr lang="es-AR" kern="1200" dirty="0"/>
              <a:t> disponible en una área </a:t>
            </a:r>
            <a:r>
              <a:rPr lang="es-AR" b="1" kern="1200" dirty="0"/>
              <a:t>temática</a:t>
            </a:r>
            <a:r>
              <a:rPr lang="es-AR" kern="1200" dirty="0"/>
              <a:t> elegida. </a:t>
            </a:r>
          </a:p>
          <a:p>
            <a:r>
              <a:rPr lang="es-AR" b="1" dirty="0"/>
              <a:t>Documenta</a:t>
            </a:r>
            <a:r>
              <a:rPr lang="es-AR" dirty="0"/>
              <a:t> el estado de las </a:t>
            </a:r>
            <a:r>
              <a:rPr lang="es-AR" b="1" dirty="0"/>
              <a:t>evidencias</a:t>
            </a:r>
            <a:r>
              <a:rPr lang="es-AR" dirty="0"/>
              <a:t> </a:t>
            </a:r>
            <a:r>
              <a:rPr lang="es-AR" b="1" dirty="0"/>
              <a:t>científicas</a:t>
            </a:r>
            <a:r>
              <a:rPr lang="es-AR" dirty="0"/>
              <a:t> con respecto al </a:t>
            </a:r>
            <a:r>
              <a:rPr lang="es-AR" b="1" dirty="0"/>
              <a:t>problema</a:t>
            </a:r>
            <a:r>
              <a:rPr lang="es-AR" dirty="0"/>
              <a:t> sobre el que se está </a:t>
            </a:r>
            <a:r>
              <a:rPr lang="es-AR" b="1" dirty="0"/>
              <a:t>investigando</a:t>
            </a:r>
            <a:r>
              <a:rPr lang="es-AR" dirty="0"/>
              <a:t>.</a:t>
            </a:r>
          </a:p>
          <a:p>
            <a:r>
              <a:rPr lang="es-AR" b="1" dirty="0"/>
              <a:t>Recursivamente</a:t>
            </a:r>
            <a:r>
              <a:rPr lang="es-AR" dirty="0"/>
              <a:t>, se constituye en una </a:t>
            </a:r>
            <a:r>
              <a:rPr lang="es-AR" b="1" dirty="0"/>
              <a:t>investigación</a:t>
            </a:r>
            <a:r>
              <a:rPr lang="es-AR" dirty="0"/>
              <a:t> </a:t>
            </a:r>
            <a:r>
              <a:rPr lang="es-AR" b="1" dirty="0"/>
              <a:t>en sí misma</a:t>
            </a:r>
            <a:r>
              <a:rPr lang="es-AR" dirty="0"/>
              <a:t>.</a:t>
            </a:r>
            <a:endParaRPr lang="es-AR" kern="1200" dirty="0"/>
          </a:p>
          <a:p>
            <a:endParaRPr lang="es-AR" dirty="0"/>
          </a:p>
        </p:txBody>
      </p:sp>
      <p:sp>
        <p:nvSpPr>
          <p:cNvPr id="6" name="Marcador de número de diapositiva 5">
            <a:extLst>
              <a:ext uri="{FF2B5EF4-FFF2-40B4-BE49-F238E27FC236}">
                <a16:creationId xmlns:a16="http://schemas.microsoft.com/office/drawing/2014/main" id="{42921E71-42C7-4CA2-F0F7-492561EDB539}"/>
              </a:ext>
            </a:extLst>
          </p:cNvPr>
          <p:cNvSpPr>
            <a:spLocks noGrp="1"/>
          </p:cNvSpPr>
          <p:nvPr>
            <p:ph type="sldNum" sz="quarter" idx="12"/>
          </p:nvPr>
        </p:nvSpPr>
        <p:spPr>
          <a:xfrm>
            <a:off x="8610600" y="6356350"/>
            <a:ext cx="2743200" cy="365125"/>
          </a:xfrm>
        </p:spPr>
        <p:txBody>
          <a:bodyPr>
            <a:normAutofit/>
          </a:bodyPr>
          <a:lstStyle/>
          <a:p>
            <a:pPr>
              <a:spcAft>
                <a:spcPts val="600"/>
              </a:spcAft>
            </a:pPr>
            <a:fld id="{22B65AFC-14E6-4EDC-832A-2081F8269CE9}" type="slidenum">
              <a:rPr lang="es-AR" smtClean="0"/>
              <a:pPr>
                <a:spcAft>
                  <a:spcPts val="600"/>
                </a:spcAft>
              </a:pPr>
              <a:t>2</a:t>
            </a:fld>
            <a:endParaRPr lang="es-AR"/>
          </a:p>
        </p:txBody>
      </p:sp>
      <p:pic>
        <p:nvPicPr>
          <p:cNvPr id="1026" name="Picture 2" descr="Un diagrama del informe anual de 1968 del AIP, que muestra el crecimiento de la literatura de física en el siglo XX.">
            <a:extLst>
              <a:ext uri="{FF2B5EF4-FFF2-40B4-BE49-F238E27FC236}">
                <a16:creationId xmlns:a16="http://schemas.microsoft.com/office/drawing/2014/main" id="{E087BFDA-7602-43A1-6F46-DC0FFEF49A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962" y="177018"/>
            <a:ext cx="5688000" cy="3329929"/>
          </a:xfrm>
          <a:prstGeom prst="rect">
            <a:avLst/>
          </a:prstGeom>
          <a:noFill/>
          <a:extLst>
            <a:ext uri="{909E8E84-426E-40DD-AFC4-6F175D3DCCD1}">
              <a14:hiddenFill xmlns:a14="http://schemas.microsoft.com/office/drawing/2010/main">
                <a:solidFill>
                  <a:srgbClr val="FFFFFF"/>
                </a:solidFill>
              </a14:hiddenFill>
            </a:ext>
          </a:extLst>
        </p:spPr>
      </p:pic>
      <p:sp>
        <p:nvSpPr>
          <p:cNvPr id="9" name="CuadroTexto 8">
            <a:extLst>
              <a:ext uri="{FF2B5EF4-FFF2-40B4-BE49-F238E27FC236}">
                <a16:creationId xmlns:a16="http://schemas.microsoft.com/office/drawing/2014/main" id="{48D14442-C772-5605-6CD4-F4F7CFF0BC11}"/>
              </a:ext>
            </a:extLst>
          </p:cNvPr>
          <p:cNvSpPr txBox="1"/>
          <p:nvPr/>
        </p:nvSpPr>
        <p:spPr>
          <a:xfrm>
            <a:off x="243511" y="3518092"/>
            <a:ext cx="5614903" cy="1200329"/>
          </a:xfrm>
          <a:prstGeom prst="rect">
            <a:avLst/>
          </a:prstGeom>
          <a:noFill/>
        </p:spPr>
        <p:txBody>
          <a:bodyPr wrap="square">
            <a:spAutoFit/>
          </a:bodyPr>
          <a:lstStyle/>
          <a:p>
            <a:r>
              <a:rPr lang="es-AR" dirty="0">
                <a:solidFill>
                  <a:srgbClr val="444444"/>
                </a:solidFill>
                <a:latin typeface="franklin-gothic-compressed"/>
              </a:rPr>
              <a:t>D</a:t>
            </a:r>
            <a:r>
              <a:rPr lang="es-AR" b="0" i="0" dirty="0">
                <a:solidFill>
                  <a:srgbClr val="444444"/>
                </a:solidFill>
                <a:effectLst/>
                <a:latin typeface="franklin-gothic-compressed"/>
              </a:rPr>
              <a:t>iagrama del </a:t>
            </a:r>
            <a:r>
              <a:rPr lang="es-AR" b="0" i="0" u="none" strike="noStrike" dirty="0">
                <a:solidFill>
                  <a:srgbClr val="B31E16"/>
                </a:solidFill>
                <a:effectLst/>
                <a:latin typeface="franklin-gothic-compressed"/>
                <a:hlinkClick r:id="rId4"/>
              </a:rPr>
              <a:t>Informe anual de la American </a:t>
            </a:r>
            <a:r>
              <a:rPr lang="es-AR" b="0" i="0" u="none" strike="noStrike" dirty="0" err="1">
                <a:solidFill>
                  <a:srgbClr val="B31E16"/>
                </a:solidFill>
                <a:effectLst/>
                <a:latin typeface="franklin-gothic-compressed"/>
                <a:hlinkClick r:id="rId4"/>
              </a:rPr>
              <a:t>Institute</a:t>
            </a:r>
            <a:r>
              <a:rPr lang="es-AR" b="0" i="0" u="none" strike="noStrike" dirty="0">
                <a:solidFill>
                  <a:srgbClr val="B31E16"/>
                </a:solidFill>
                <a:effectLst/>
                <a:latin typeface="franklin-gothic-compressed"/>
                <a:hlinkClick r:id="rId4"/>
              </a:rPr>
              <a:t> </a:t>
            </a:r>
            <a:r>
              <a:rPr lang="es-AR" b="0" i="0" u="none" strike="noStrike" dirty="0" err="1">
                <a:solidFill>
                  <a:srgbClr val="B31E16"/>
                </a:solidFill>
                <a:effectLst/>
                <a:latin typeface="franklin-gothic-compressed"/>
                <a:hlinkClick r:id="rId4"/>
              </a:rPr>
              <a:t>Of</a:t>
            </a:r>
            <a:r>
              <a:rPr lang="es-AR" b="0" i="0" u="none" strike="noStrike" dirty="0">
                <a:solidFill>
                  <a:srgbClr val="B31E16"/>
                </a:solidFill>
                <a:effectLst/>
                <a:latin typeface="franklin-gothic-compressed"/>
                <a:hlinkClick r:id="rId4"/>
              </a:rPr>
              <a:t> </a:t>
            </a:r>
            <a:r>
              <a:rPr lang="es-AR" b="0" i="0" u="none" strike="noStrike" dirty="0" err="1">
                <a:solidFill>
                  <a:srgbClr val="B31E16"/>
                </a:solidFill>
                <a:effectLst/>
                <a:latin typeface="franklin-gothic-compressed"/>
                <a:hlinkClick r:id="rId4"/>
              </a:rPr>
              <a:t>Physics</a:t>
            </a:r>
            <a:r>
              <a:rPr lang="es-AR" b="0" i="0" u="none" strike="noStrike" dirty="0">
                <a:solidFill>
                  <a:srgbClr val="B31E16"/>
                </a:solidFill>
                <a:effectLst/>
                <a:latin typeface="franklin-gothic-compressed"/>
                <a:hlinkClick r:id="rId4"/>
              </a:rPr>
              <a:t> de 1968</a:t>
            </a:r>
            <a:r>
              <a:rPr lang="es-AR" b="0" i="0" dirty="0">
                <a:solidFill>
                  <a:srgbClr val="444444"/>
                </a:solidFill>
                <a:effectLst/>
                <a:latin typeface="franklin-gothic-compressed"/>
              </a:rPr>
              <a:t> titulado: "Servicios de información de la AIP para ayudar a los físicos a hacer frente al crecimiento de la literatura sobre física". Crédito: AIP</a:t>
            </a:r>
            <a:endParaRPr lang="es-AR" dirty="0"/>
          </a:p>
        </p:txBody>
      </p:sp>
    </p:spTree>
    <p:extLst>
      <p:ext uri="{BB962C8B-B14F-4D97-AF65-F5344CB8AC3E}">
        <p14:creationId xmlns:p14="http://schemas.microsoft.com/office/powerpoint/2010/main" val="1197999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A2C5B856-C717-6D49-C7A5-224CA9697FA7}"/>
              </a:ext>
            </a:extLst>
          </p:cNvPr>
          <p:cNvSpPr>
            <a:spLocks noGrp="1"/>
          </p:cNvSpPr>
          <p:nvPr>
            <p:ph type="title"/>
          </p:nvPr>
        </p:nvSpPr>
        <p:spPr>
          <a:xfrm>
            <a:off x="838200" y="291383"/>
            <a:ext cx="10515600" cy="1325563"/>
          </a:xfrm>
        </p:spPr>
        <p:txBody>
          <a:bodyPr>
            <a:normAutofit/>
          </a:bodyPr>
          <a:lstStyle/>
          <a:p>
            <a:pPr algn="ctr"/>
            <a:r>
              <a:rPr lang="es-AR" sz="5400" b="0" i="0">
                <a:effectLst/>
                <a:latin typeface="Arial" panose="020B0604020202020204" pitchFamily="34" charset="0"/>
              </a:rPr>
              <a:t>Finalidad y Objetivos</a:t>
            </a:r>
            <a:endParaRPr lang="es-AR" sz="5400"/>
          </a:p>
        </p:txBody>
      </p:sp>
      <p:sp>
        <p:nvSpPr>
          <p:cNvPr id="3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Marcador de contenido 2">
            <a:extLst>
              <a:ext uri="{FF2B5EF4-FFF2-40B4-BE49-F238E27FC236}">
                <a16:creationId xmlns:a16="http://schemas.microsoft.com/office/drawing/2014/main" id="{FF67DEB3-2599-085E-CFBB-02C1DF4D4B33}"/>
              </a:ext>
            </a:extLst>
          </p:cNvPr>
          <p:cNvSpPr>
            <a:spLocks noGrp="1"/>
          </p:cNvSpPr>
          <p:nvPr>
            <p:ph idx="1"/>
          </p:nvPr>
        </p:nvSpPr>
        <p:spPr>
          <a:xfrm>
            <a:off x="379828" y="1929383"/>
            <a:ext cx="11143136" cy="4792092"/>
          </a:xfrm>
        </p:spPr>
        <p:txBody>
          <a:bodyPr>
            <a:normAutofit fontScale="92500" lnSpcReduction="10000"/>
          </a:bodyPr>
          <a:lstStyle/>
          <a:p>
            <a:pPr marL="0" indent="0">
              <a:buNone/>
            </a:pPr>
            <a:r>
              <a:rPr lang="es-AR" b="1" i="0" dirty="0">
                <a:effectLst/>
              </a:rPr>
              <a:t>Finalidad</a:t>
            </a:r>
            <a:r>
              <a:rPr lang="es-AR" b="0" i="0" dirty="0">
                <a:effectLst/>
              </a:rPr>
              <a:t>: </a:t>
            </a:r>
          </a:p>
          <a:p>
            <a:pPr marL="457200" lvl="1" indent="0">
              <a:buNone/>
            </a:pPr>
            <a:r>
              <a:rPr lang="es-AR" sz="2800" b="0" i="0" dirty="0">
                <a:effectLst/>
              </a:rPr>
              <a:t>Proporcionar a la pregunta o hipótesis de investigación, previamente establecida, un resumen vasto y exhaustivo de la literatura científica disponible.</a:t>
            </a:r>
          </a:p>
          <a:p>
            <a:pPr marL="0" indent="0">
              <a:buNone/>
            </a:pPr>
            <a:r>
              <a:rPr lang="es-AR" b="1" i="0" dirty="0">
                <a:effectLst/>
              </a:rPr>
              <a:t>Objetivos</a:t>
            </a:r>
            <a:r>
              <a:rPr lang="es-AR" b="0" i="0" dirty="0">
                <a:effectLst/>
              </a:rPr>
              <a:t>:</a:t>
            </a:r>
          </a:p>
          <a:p>
            <a:pPr marL="457200" indent="-457200">
              <a:buFont typeface="+mj-lt"/>
              <a:buAutoNum type="arabicPeriod"/>
            </a:pPr>
            <a:r>
              <a:rPr lang="es-AR" b="0" i="0" dirty="0">
                <a:effectLst/>
              </a:rPr>
              <a:t>examinar la literatura sobre los trasfondos teóricos del objeto de estudio,</a:t>
            </a:r>
          </a:p>
          <a:p>
            <a:pPr marL="457200" indent="-457200">
              <a:buFont typeface="+mj-lt"/>
              <a:buAutoNum type="arabicPeriod"/>
            </a:pPr>
            <a:r>
              <a:rPr lang="es-AR" b="0" i="0" dirty="0">
                <a:effectLst/>
              </a:rPr>
              <a:t>sintetizar, la información relevada, en un conjunto de ideas fundamentales sobre el objeto de estudio,</a:t>
            </a:r>
          </a:p>
          <a:p>
            <a:pPr marL="457200" indent="-457200">
              <a:buFont typeface="+mj-lt"/>
              <a:buAutoNum type="arabicPeriod"/>
            </a:pPr>
            <a:r>
              <a:rPr lang="es-AR" b="0" i="0" dirty="0">
                <a:effectLst/>
              </a:rPr>
              <a:t>analizar la información obtenida, con el fin de identificar intersticios en los conocimientos actuales que muestren: alguna limitación teórica, controversias en los puntos de vista, u "opiniones" necesarias de especificar, y</a:t>
            </a:r>
          </a:p>
          <a:p>
            <a:pPr marL="457200" indent="-457200">
              <a:buFont typeface="+mj-lt"/>
              <a:buAutoNum type="arabicPeriod"/>
            </a:pPr>
            <a:r>
              <a:rPr lang="es-AR" b="0" i="0" dirty="0">
                <a:effectLst/>
              </a:rPr>
              <a:t>exponer los resultados relevados de manera organizada.</a:t>
            </a:r>
          </a:p>
          <a:p>
            <a:pPr marL="457200" lvl="1" indent="0">
              <a:buNone/>
            </a:pPr>
            <a:endParaRPr lang="es-AR" sz="2800" dirty="0"/>
          </a:p>
        </p:txBody>
      </p:sp>
      <p:sp>
        <p:nvSpPr>
          <p:cNvPr id="7" name="Marcador de número de diapositiva 6">
            <a:extLst>
              <a:ext uri="{FF2B5EF4-FFF2-40B4-BE49-F238E27FC236}">
                <a16:creationId xmlns:a16="http://schemas.microsoft.com/office/drawing/2014/main" id="{E0FA8364-DFD9-1CD1-48E7-AC3C714F195C}"/>
              </a:ext>
            </a:extLst>
          </p:cNvPr>
          <p:cNvSpPr>
            <a:spLocks noGrp="1"/>
          </p:cNvSpPr>
          <p:nvPr>
            <p:ph type="sldNum" sz="quarter" idx="12"/>
          </p:nvPr>
        </p:nvSpPr>
        <p:spPr>
          <a:xfrm>
            <a:off x="8610600" y="6356350"/>
            <a:ext cx="2743200" cy="365125"/>
          </a:xfrm>
        </p:spPr>
        <p:txBody>
          <a:bodyPr>
            <a:normAutofit/>
          </a:bodyPr>
          <a:lstStyle/>
          <a:p>
            <a:pPr>
              <a:spcAft>
                <a:spcPts val="600"/>
              </a:spcAft>
            </a:pPr>
            <a:fld id="{22B65AFC-14E6-4EDC-832A-2081F8269CE9}" type="slidenum">
              <a:rPr lang="es-AR" smtClean="0"/>
              <a:pPr>
                <a:spcAft>
                  <a:spcPts val="600"/>
                </a:spcAft>
              </a:pPr>
              <a:t>3</a:t>
            </a:fld>
            <a:endParaRPr lang="es-AR"/>
          </a:p>
        </p:txBody>
      </p:sp>
    </p:spTree>
    <p:extLst>
      <p:ext uri="{BB962C8B-B14F-4D97-AF65-F5344CB8AC3E}">
        <p14:creationId xmlns:p14="http://schemas.microsoft.com/office/powerpoint/2010/main" val="1556102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A2C5B856-C717-6D49-C7A5-224CA9697FA7}"/>
              </a:ext>
            </a:extLst>
          </p:cNvPr>
          <p:cNvSpPr>
            <a:spLocks noGrp="1"/>
          </p:cNvSpPr>
          <p:nvPr>
            <p:ph type="title"/>
          </p:nvPr>
        </p:nvSpPr>
        <p:spPr>
          <a:xfrm>
            <a:off x="838200" y="365125"/>
            <a:ext cx="10515600" cy="1325563"/>
          </a:xfrm>
        </p:spPr>
        <p:txBody>
          <a:bodyPr>
            <a:normAutofit/>
          </a:bodyPr>
          <a:lstStyle/>
          <a:p>
            <a:pPr algn="ctr"/>
            <a:r>
              <a:rPr lang="es-AR" sz="5400" b="0" i="0" dirty="0">
                <a:effectLst/>
              </a:rPr>
              <a:t>Informes resultantes</a:t>
            </a:r>
            <a:endParaRPr lang="es-AR" sz="5400" dirty="0"/>
          </a:p>
        </p:txBody>
      </p:sp>
      <p:sp>
        <p:nvSpPr>
          <p:cNvPr id="23"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Marcador de contenido 2">
            <a:extLst>
              <a:ext uri="{FF2B5EF4-FFF2-40B4-BE49-F238E27FC236}">
                <a16:creationId xmlns:a16="http://schemas.microsoft.com/office/drawing/2014/main" id="{C9C829A4-F5F7-D13B-A67D-15363DB86CDC}"/>
              </a:ext>
            </a:extLst>
          </p:cNvPr>
          <p:cNvSpPr>
            <a:spLocks noGrp="1"/>
          </p:cNvSpPr>
          <p:nvPr>
            <p:ph idx="1"/>
          </p:nvPr>
        </p:nvSpPr>
        <p:spPr>
          <a:xfrm>
            <a:off x="669036" y="1929383"/>
            <a:ext cx="11021216" cy="4792091"/>
          </a:xfrm>
        </p:spPr>
        <p:txBody>
          <a:bodyPr>
            <a:normAutofit/>
          </a:bodyPr>
          <a:lstStyle/>
          <a:p>
            <a:pPr marL="0" indent="0">
              <a:buNone/>
            </a:pPr>
            <a:r>
              <a:rPr lang="es-AR" sz="4000" b="0" i="0" dirty="0">
                <a:effectLst/>
              </a:rPr>
              <a:t>Los resultados relevados son aplicados para establecer y exponer, según se requiera, en :</a:t>
            </a:r>
          </a:p>
          <a:p>
            <a:pPr lvl="1"/>
            <a:r>
              <a:rPr lang="es-AR" sz="3600" b="0" i="0" dirty="0">
                <a:effectLst/>
              </a:rPr>
              <a:t>el estado del arte de una investigación,</a:t>
            </a:r>
          </a:p>
          <a:p>
            <a:pPr lvl="1"/>
            <a:r>
              <a:rPr lang="es-AR" sz="3600" b="0" i="0" dirty="0">
                <a:effectLst/>
              </a:rPr>
              <a:t>el marco conceptual, teórico, o metodológico,</a:t>
            </a:r>
          </a:p>
          <a:p>
            <a:pPr lvl="1"/>
            <a:r>
              <a:rPr lang="es-AR" sz="3600" b="0" i="0" dirty="0">
                <a:effectLst/>
              </a:rPr>
              <a:t>los </a:t>
            </a:r>
            <a:r>
              <a:rPr lang="es-AR" sz="3600" dirty="0"/>
              <a:t>a</a:t>
            </a:r>
            <a:r>
              <a:rPr lang="es-AR" sz="3600" b="0" i="0" dirty="0">
                <a:effectLst/>
              </a:rPr>
              <a:t>ntecedentes teóricos o metodológicos en artículos científicos, o bien</a:t>
            </a:r>
          </a:p>
          <a:p>
            <a:pPr lvl="1"/>
            <a:r>
              <a:rPr lang="es-AR" sz="3600" b="0" i="0" dirty="0">
                <a:effectLst/>
              </a:rPr>
              <a:t>exponer en un trabajo de revisión sistemática sobre revisiones realizadas sobre un campo disciplinar.</a:t>
            </a:r>
            <a:endParaRPr lang="es-AR" sz="3600" dirty="0"/>
          </a:p>
        </p:txBody>
      </p:sp>
      <p:sp>
        <p:nvSpPr>
          <p:cNvPr id="7" name="Marcador de número de diapositiva 6">
            <a:extLst>
              <a:ext uri="{FF2B5EF4-FFF2-40B4-BE49-F238E27FC236}">
                <a16:creationId xmlns:a16="http://schemas.microsoft.com/office/drawing/2014/main" id="{E0FA8364-DFD9-1CD1-48E7-AC3C714F195C}"/>
              </a:ext>
            </a:extLst>
          </p:cNvPr>
          <p:cNvSpPr>
            <a:spLocks noGrp="1"/>
          </p:cNvSpPr>
          <p:nvPr>
            <p:ph type="sldNum" sz="quarter" idx="12"/>
          </p:nvPr>
        </p:nvSpPr>
        <p:spPr>
          <a:xfrm>
            <a:off x="8610600" y="6356350"/>
            <a:ext cx="274320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22B65AFC-14E6-4EDC-832A-2081F8269CE9}" type="slidenum">
              <a:rPr kumimoji="0" lang="es-A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4</a:t>
            </a:fld>
            <a:endParaRPr kumimoji="0" lang="es-A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7303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C51510F7-6540-15AB-BC5A-BAA63F4611F6}"/>
              </a:ext>
            </a:extLst>
          </p:cNvPr>
          <p:cNvSpPr>
            <a:spLocks noGrp="1"/>
          </p:cNvSpPr>
          <p:nvPr>
            <p:ph type="title"/>
          </p:nvPr>
        </p:nvSpPr>
        <p:spPr>
          <a:xfrm>
            <a:off x="838200" y="365125"/>
            <a:ext cx="10515600" cy="1325563"/>
          </a:xfrm>
        </p:spPr>
        <p:txBody>
          <a:bodyPr>
            <a:normAutofit/>
          </a:bodyPr>
          <a:lstStyle/>
          <a:p>
            <a:pPr algn="ctr"/>
            <a:r>
              <a:rPr lang="es-AR" sz="5400" b="0" i="0" dirty="0">
                <a:effectLst/>
              </a:rPr>
              <a:t>Metodología</a:t>
            </a:r>
          </a:p>
        </p:txBody>
      </p:sp>
      <p:sp>
        <p:nvSpPr>
          <p:cNvPr id="18"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arcador de contenido 2">
            <a:extLst>
              <a:ext uri="{FF2B5EF4-FFF2-40B4-BE49-F238E27FC236}">
                <a16:creationId xmlns:a16="http://schemas.microsoft.com/office/drawing/2014/main" id="{C06B2E7F-AB84-176E-5BEC-8FE3628F9044}"/>
              </a:ext>
            </a:extLst>
          </p:cNvPr>
          <p:cNvSpPr>
            <a:spLocks noGrp="1"/>
          </p:cNvSpPr>
          <p:nvPr>
            <p:ph idx="1"/>
          </p:nvPr>
        </p:nvSpPr>
        <p:spPr>
          <a:xfrm>
            <a:off x="281354" y="1929384"/>
            <a:ext cx="11072446" cy="4773802"/>
          </a:xfrm>
        </p:spPr>
        <p:txBody>
          <a:bodyPr>
            <a:normAutofit/>
          </a:bodyPr>
          <a:lstStyle/>
          <a:p>
            <a:pPr>
              <a:buFont typeface="Arial" panose="020B0604020202020204" pitchFamily="34" charset="0"/>
              <a:buChar char="•"/>
            </a:pPr>
            <a:r>
              <a:rPr lang="es-AR" sz="3200" b="0" i="0" dirty="0">
                <a:effectLst/>
              </a:rPr>
              <a:t>Definir:</a:t>
            </a:r>
          </a:p>
          <a:p>
            <a:pPr marL="742950" lvl="1" indent="-285750">
              <a:buFont typeface="Courier New" panose="02070309020205020404" pitchFamily="49" charset="0"/>
              <a:buChar char="o"/>
            </a:pPr>
            <a:r>
              <a:rPr lang="es-AR" sz="3200" b="0" i="0" dirty="0">
                <a:effectLst/>
              </a:rPr>
              <a:t>la pregunta de investigación,</a:t>
            </a:r>
          </a:p>
          <a:p>
            <a:pPr marL="742950" lvl="1" indent="-285750">
              <a:buFont typeface="Courier New" panose="02070309020205020404" pitchFamily="49" charset="0"/>
              <a:buChar char="o"/>
            </a:pPr>
            <a:r>
              <a:rPr lang="es-AR" sz="3200" b="0" i="0" dirty="0">
                <a:effectLst/>
              </a:rPr>
              <a:t>los criterios de inclusión y exclusión, y</a:t>
            </a:r>
          </a:p>
          <a:p>
            <a:pPr marL="742950" lvl="1" indent="-285750">
              <a:buFont typeface="Courier New" panose="02070309020205020404" pitchFamily="49" charset="0"/>
              <a:buChar char="o"/>
            </a:pPr>
            <a:r>
              <a:rPr lang="es-AR" sz="3200" b="0" i="0" dirty="0">
                <a:effectLst/>
              </a:rPr>
              <a:t>los términos de búsqueda.</a:t>
            </a:r>
          </a:p>
          <a:p>
            <a:pPr>
              <a:buFont typeface="Arial" panose="020B0604020202020204" pitchFamily="34" charset="0"/>
              <a:buChar char="•"/>
            </a:pPr>
            <a:r>
              <a:rPr lang="es-AR" sz="3200" b="0" i="0" dirty="0">
                <a:effectLst/>
              </a:rPr>
              <a:t>Identificar las bases de datos científicas y los motores de búsqueda, académicos o genéricos, que se vayan a utilizar.</a:t>
            </a:r>
          </a:p>
          <a:p>
            <a:pPr>
              <a:buFont typeface="Arial" panose="020B0604020202020204" pitchFamily="34" charset="0"/>
              <a:buChar char="•"/>
            </a:pPr>
            <a:r>
              <a:rPr lang="es-AR" sz="3200" b="0" i="0" dirty="0">
                <a:effectLst/>
              </a:rPr>
              <a:t>Buscar y extraer los datos relevantes.</a:t>
            </a:r>
          </a:p>
          <a:p>
            <a:pPr>
              <a:buFont typeface="Arial" panose="020B0604020202020204" pitchFamily="34" charset="0"/>
              <a:buChar char="•"/>
            </a:pPr>
            <a:r>
              <a:rPr lang="es-AR" sz="3200" b="0" i="0" dirty="0">
                <a:effectLst/>
              </a:rPr>
              <a:t>Evaluar la calidad de esos resultados.</a:t>
            </a:r>
          </a:p>
          <a:p>
            <a:pPr>
              <a:buFont typeface="Arial" panose="020B0604020202020204" pitchFamily="34" charset="0"/>
              <a:buChar char="•"/>
            </a:pPr>
            <a:r>
              <a:rPr lang="es-AR" sz="3200" b="0" i="0" dirty="0">
                <a:effectLst/>
              </a:rPr>
              <a:t>Reunir los resultados más importantes para su análisis.</a:t>
            </a:r>
          </a:p>
          <a:p>
            <a:endParaRPr lang="es-AR" sz="3200" dirty="0"/>
          </a:p>
        </p:txBody>
      </p:sp>
      <p:sp>
        <p:nvSpPr>
          <p:cNvPr id="6" name="Marcador de número de diapositiva 5">
            <a:extLst>
              <a:ext uri="{FF2B5EF4-FFF2-40B4-BE49-F238E27FC236}">
                <a16:creationId xmlns:a16="http://schemas.microsoft.com/office/drawing/2014/main" id="{9285353D-7AF1-263C-F87D-5BC1F3964CD2}"/>
              </a:ext>
            </a:extLst>
          </p:cNvPr>
          <p:cNvSpPr>
            <a:spLocks noGrp="1"/>
          </p:cNvSpPr>
          <p:nvPr>
            <p:ph type="sldNum" sz="quarter" idx="12"/>
          </p:nvPr>
        </p:nvSpPr>
        <p:spPr>
          <a:xfrm>
            <a:off x="8610600" y="6356350"/>
            <a:ext cx="2743200" cy="365125"/>
          </a:xfrm>
        </p:spPr>
        <p:txBody>
          <a:bodyPr>
            <a:normAutofit/>
          </a:bodyPr>
          <a:lstStyle/>
          <a:p>
            <a:pPr>
              <a:spcAft>
                <a:spcPts val="600"/>
              </a:spcAft>
            </a:pPr>
            <a:fld id="{22B65AFC-14E6-4EDC-832A-2081F8269CE9}" type="slidenum">
              <a:rPr lang="es-AR" smtClean="0"/>
              <a:pPr>
                <a:spcAft>
                  <a:spcPts val="600"/>
                </a:spcAft>
              </a:pPr>
              <a:t>5</a:t>
            </a:fld>
            <a:endParaRPr lang="es-AR"/>
          </a:p>
        </p:txBody>
      </p:sp>
    </p:spTree>
    <p:extLst>
      <p:ext uri="{BB962C8B-B14F-4D97-AF65-F5344CB8AC3E}">
        <p14:creationId xmlns:p14="http://schemas.microsoft.com/office/powerpoint/2010/main" val="3252422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9D1536D4-2CDD-AD6C-F62E-CDABF77DCA38}"/>
              </a:ext>
            </a:extLst>
          </p:cNvPr>
          <p:cNvSpPr>
            <a:spLocks noGrp="1"/>
          </p:cNvSpPr>
          <p:nvPr>
            <p:ph type="title"/>
          </p:nvPr>
        </p:nvSpPr>
        <p:spPr>
          <a:xfrm>
            <a:off x="874713" y="96518"/>
            <a:ext cx="10515600" cy="732235"/>
          </a:xfrm>
        </p:spPr>
        <p:txBody>
          <a:bodyPr>
            <a:normAutofit/>
          </a:bodyPr>
          <a:lstStyle/>
          <a:p>
            <a:pPr algn="ctr"/>
            <a:r>
              <a:rPr lang="es-AR" dirty="0">
                <a:effectLst/>
                <a:ea typeface="Times New Roman" panose="02020603050405020304" pitchFamily="18" charset="0"/>
                <a:cs typeface="Times New Roman" panose="02020603050405020304" pitchFamily="18" charset="0"/>
              </a:rPr>
              <a:t>Preguntas de investigación e hipótesis</a:t>
            </a:r>
            <a:endParaRPr lang="es-AR" dirty="0"/>
          </a:p>
        </p:txBody>
      </p:sp>
      <p:sp>
        <p:nvSpPr>
          <p:cNvPr id="15" name="Arc 1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Marcador de contenido 2">
            <a:extLst>
              <a:ext uri="{FF2B5EF4-FFF2-40B4-BE49-F238E27FC236}">
                <a16:creationId xmlns:a16="http://schemas.microsoft.com/office/drawing/2014/main" id="{C765509F-033C-5AD5-3650-A443F260441A}"/>
              </a:ext>
            </a:extLst>
          </p:cNvPr>
          <p:cNvSpPr>
            <a:spLocks noGrp="1"/>
          </p:cNvSpPr>
          <p:nvPr>
            <p:ph idx="1"/>
          </p:nvPr>
        </p:nvSpPr>
        <p:spPr>
          <a:xfrm>
            <a:off x="239151" y="828753"/>
            <a:ext cx="11760591" cy="5918358"/>
          </a:xfrm>
        </p:spPr>
        <p:txBody>
          <a:bodyPr>
            <a:normAutofit fontScale="92500" lnSpcReduction="10000"/>
          </a:bodyPr>
          <a:lstStyle/>
          <a:p>
            <a:pPr>
              <a:spcBef>
                <a:spcPts val="600"/>
              </a:spcBef>
              <a:spcAft>
                <a:spcPts val="600"/>
              </a:spcAft>
            </a:pPr>
            <a:r>
              <a:rPr lang="es-AR" sz="2000" dirty="0">
                <a:effectLst/>
                <a:ea typeface="Times New Roman" panose="02020603050405020304" pitchFamily="18" charset="0"/>
                <a:cs typeface="Times New Roman" panose="02020603050405020304" pitchFamily="18" charset="0"/>
              </a:rPr>
              <a:t>las preguntas de investigación son necesarias para toda clase de investigaciones.</a:t>
            </a:r>
            <a:endParaRPr lang="es-AR" sz="2000" dirty="0">
              <a:effectLst/>
              <a:ea typeface="Calibri" panose="020F0502020204030204" pitchFamily="34" charset="0"/>
              <a:cs typeface="Times New Roman" panose="02020603050405020304" pitchFamily="18" charset="0"/>
            </a:endParaRPr>
          </a:p>
          <a:p>
            <a:pPr>
              <a:spcBef>
                <a:spcPts val="600"/>
              </a:spcBef>
              <a:spcAft>
                <a:spcPts val="600"/>
              </a:spcAft>
            </a:pPr>
            <a:r>
              <a:rPr lang="es-AR" sz="2000" dirty="0">
                <a:effectLst/>
                <a:ea typeface="Times New Roman" panose="02020603050405020304" pitchFamily="18" charset="0"/>
                <a:cs typeface="Times New Roman" panose="02020603050405020304" pitchFamily="18" charset="0"/>
              </a:rPr>
              <a:t>una </a:t>
            </a:r>
            <a:r>
              <a:rPr lang="es-AR" sz="2000" b="1" dirty="0">
                <a:effectLst/>
                <a:ea typeface="Times New Roman" panose="02020603050405020304" pitchFamily="18" charset="0"/>
                <a:cs typeface="Times New Roman" panose="02020603050405020304" pitchFamily="18" charset="0"/>
              </a:rPr>
              <a:t>pregunta</a:t>
            </a:r>
            <a:r>
              <a:rPr lang="es-AR" sz="2000" dirty="0">
                <a:effectLst/>
                <a:ea typeface="Times New Roman" panose="02020603050405020304" pitchFamily="18" charset="0"/>
                <a:cs typeface="Times New Roman" panose="02020603050405020304" pitchFamily="18" charset="0"/>
              </a:rPr>
              <a:t> es una sentencia declarativa que refiere a </a:t>
            </a:r>
            <a:r>
              <a:rPr lang="es-AR" sz="2000" b="1" dirty="0">
                <a:effectLst/>
                <a:ea typeface="Times New Roman" panose="02020603050405020304" pitchFamily="18" charset="0"/>
                <a:cs typeface="Times New Roman" panose="02020603050405020304" pitchFamily="18" charset="0"/>
              </a:rPr>
              <a:t>una situación-problema </a:t>
            </a:r>
            <a:r>
              <a:rPr lang="es-AR" sz="2000" dirty="0">
                <a:effectLst/>
                <a:ea typeface="Times New Roman" panose="02020603050405020304" pitchFamily="18" charset="0"/>
                <a:cs typeface="Times New Roman" panose="02020603050405020304" pitchFamily="18" charset="0"/>
              </a:rPr>
              <a:t>de un </a:t>
            </a:r>
            <a:r>
              <a:rPr lang="es-AR" sz="2000" b="1" dirty="0">
                <a:effectLst/>
                <a:ea typeface="Times New Roman" panose="02020603050405020304" pitchFamily="18" charset="0"/>
                <a:cs typeface="Times New Roman" panose="02020603050405020304" pitchFamily="18" charset="0"/>
              </a:rPr>
              <a:t>hecho</a:t>
            </a:r>
            <a:r>
              <a:rPr lang="es-AR" sz="2000" dirty="0">
                <a:effectLst/>
                <a:ea typeface="Times New Roman" panose="02020603050405020304" pitchFamily="18" charset="0"/>
                <a:cs typeface="Times New Roman" panose="02020603050405020304" pitchFamily="18" charset="0"/>
              </a:rPr>
              <a:t>, observado u observable, que es percibido y contextualizado a través de un determinado «trasfondo general, formal, específico, y acumulado de conocimiento», por lo cual debe expresarse semánticamente.</a:t>
            </a:r>
            <a:endParaRPr lang="es-AR" sz="2000" dirty="0">
              <a:effectLst/>
              <a:ea typeface="Calibri" panose="020F0502020204030204" pitchFamily="34" charset="0"/>
              <a:cs typeface="Times New Roman" panose="02020603050405020304" pitchFamily="18" charset="0"/>
            </a:endParaRPr>
          </a:p>
          <a:p>
            <a:pPr>
              <a:spcBef>
                <a:spcPts val="600"/>
              </a:spcBef>
              <a:spcAft>
                <a:spcPts val="600"/>
              </a:spcAft>
            </a:pPr>
            <a:r>
              <a:rPr lang="es-AR" sz="2000" dirty="0">
                <a:effectLst/>
                <a:ea typeface="Times New Roman" panose="02020603050405020304" pitchFamily="18" charset="0"/>
                <a:cs typeface="Times New Roman" panose="02020603050405020304" pitchFamily="18" charset="0"/>
              </a:rPr>
              <a:t>Plantear cuestiones fácticas razonables, para luego </a:t>
            </a:r>
            <a:r>
              <a:rPr lang="es-AR" sz="2000" b="1" dirty="0">
                <a:effectLst/>
                <a:ea typeface="Times New Roman" panose="02020603050405020304" pitchFamily="18" charset="0"/>
                <a:cs typeface="Times New Roman" panose="02020603050405020304" pitchFamily="18" charset="0"/>
              </a:rPr>
              <a:t>utilizando teorías, leyes, o reglas existentes </a:t>
            </a:r>
            <a:r>
              <a:rPr lang="es-AR" sz="2000" dirty="0">
                <a:effectLst/>
                <a:ea typeface="Times New Roman" panose="02020603050405020304" pitchFamily="18" charset="0"/>
                <a:cs typeface="Times New Roman" panose="02020603050405020304" pitchFamily="18" charset="0"/>
              </a:rPr>
              <a:t>o concebibles, probar respuestas probables.</a:t>
            </a:r>
            <a:endParaRPr lang="es-AR" sz="2000" dirty="0">
              <a:effectLst/>
              <a:ea typeface="Calibri" panose="020F0502020204030204" pitchFamily="34" charset="0"/>
              <a:cs typeface="Times New Roman" panose="02020603050405020304" pitchFamily="18" charset="0"/>
            </a:endParaRPr>
          </a:p>
          <a:p>
            <a:pPr>
              <a:spcBef>
                <a:spcPts val="600"/>
              </a:spcBef>
              <a:spcAft>
                <a:spcPts val="600"/>
              </a:spcAft>
            </a:pPr>
            <a:r>
              <a:rPr lang="es-AR" sz="2000" dirty="0">
                <a:effectLst/>
                <a:ea typeface="Times New Roman" panose="02020603050405020304" pitchFamily="18" charset="0"/>
                <a:cs typeface="Times New Roman" panose="02020603050405020304" pitchFamily="18" charset="0"/>
              </a:rPr>
              <a:t>Por lo tanto, la pregunta de investigación debe ser:</a:t>
            </a:r>
            <a:endParaRPr lang="es-AR" sz="2000" dirty="0">
              <a:effectLst/>
              <a:ea typeface="Calibri" panose="020F0502020204030204" pitchFamily="34" charset="0"/>
              <a:cs typeface="Times New Roman" panose="02020603050405020304" pitchFamily="18" charset="0"/>
            </a:endParaRPr>
          </a:p>
          <a:p>
            <a:pPr marL="800100" lvl="1" indent="-342900">
              <a:spcBef>
                <a:spcPts val="600"/>
              </a:spcBef>
              <a:spcAft>
                <a:spcPts val="600"/>
              </a:spcAft>
              <a:buSzPts val="1000"/>
              <a:buFont typeface="Symbol" panose="05050102010706020507" pitchFamily="18" charset="2"/>
              <a:buChar char=""/>
              <a:tabLst>
                <a:tab pos="457200" algn="l"/>
              </a:tabLst>
            </a:pPr>
            <a:r>
              <a:rPr lang="es-AR" sz="2000" dirty="0">
                <a:effectLst/>
                <a:ea typeface="Times New Roman" panose="02020603050405020304" pitchFamily="18" charset="0"/>
                <a:cs typeface="Times New Roman" panose="02020603050405020304" pitchFamily="18" charset="0"/>
              </a:rPr>
              <a:t>conceptualmente </a:t>
            </a:r>
            <a:r>
              <a:rPr lang="es-AR" sz="2000" b="1" dirty="0">
                <a:effectLst/>
                <a:ea typeface="Times New Roman" panose="02020603050405020304" pitchFamily="18" charset="0"/>
                <a:cs typeface="Times New Roman" panose="02020603050405020304" pitchFamily="18" charset="0"/>
              </a:rPr>
              <a:t>clara</a:t>
            </a:r>
            <a:r>
              <a:rPr lang="es-AR" sz="2000" dirty="0">
                <a:effectLst/>
                <a:ea typeface="Times New Roman" panose="02020603050405020304" pitchFamily="18" charset="0"/>
                <a:cs typeface="Times New Roman" panose="02020603050405020304" pitchFamily="18" charset="0"/>
              </a:rPr>
              <a:t>,</a:t>
            </a:r>
            <a:endParaRPr lang="es-AR" sz="2000" dirty="0">
              <a:effectLst/>
              <a:ea typeface="Calibri" panose="020F0502020204030204" pitchFamily="34" charset="0"/>
              <a:cs typeface="Times New Roman" panose="02020603050405020304" pitchFamily="18" charset="0"/>
            </a:endParaRPr>
          </a:p>
          <a:p>
            <a:pPr marL="800100" lvl="1" indent="-342900">
              <a:spcBef>
                <a:spcPts val="600"/>
              </a:spcBef>
              <a:spcAft>
                <a:spcPts val="600"/>
              </a:spcAft>
              <a:buSzPts val="1000"/>
              <a:buFont typeface="Symbol" panose="05050102010706020507" pitchFamily="18" charset="2"/>
              <a:buChar char=""/>
              <a:tabLst>
                <a:tab pos="457200" algn="l"/>
              </a:tabLst>
            </a:pPr>
            <a:r>
              <a:rPr lang="es-AR" sz="2000" b="1" dirty="0">
                <a:effectLst/>
                <a:ea typeface="Times New Roman" panose="02020603050405020304" pitchFamily="18" charset="0"/>
                <a:cs typeface="Times New Roman" panose="02020603050405020304" pitchFamily="18" charset="0"/>
              </a:rPr>
              <a:t>precisa</a:t>
            </a:r>
            <a:r>
              <a:rPr lang="es-AR" sz="2000" dirty="0">
                <a:effectLst/>
                <a:ea typeface="Times New Roman" panose="02020603050405020304" pitchFamily="18" charset="0"/>
                <a:cs typeface="Times New Roman" panose="02020603050405020304" pitchFamily="18" charset="0"/>
              </a:rPr>
              <a:t>,</a:t>
            </a:r>
            <a:endParaRPr lang="es-AR" sz="2000" dirty="0">
              <a:effectLst/>
              <a:ea typeface="Calibri" panose="020F0502020204030204" pitchFamily="34" charset="0"/>
              <a:cs typeface="Times New Roman" panose="02020603050405020304" pitchFamily="18" charset="0"/>
            </a:endParaRPr>
          </a:p>
          <a:p>
            <a:pPr marL="800100" lvl="1" indent="-342900">
              <a:spcBef>
                <a:spcPts val="600"/>
              </a:spcBef>
              <a:spcAft>
                <a:spcPts val="600"/>
              </a:spcAft>
              <a:buSzPts val="1000"/>
              <a:buFont typeface="Symbol" panose="05050102010706020507" pitchFamily="18" charset="2"/>
              <a:buChar char=""/>
              <a:tabLst>
                <a:tab pos="457200" algn="l"/>
              </a:tabLst>
            </a:pPr>
            <a:r>
              <a:rPr lang="es-AR" sz="2000" b="1" dirty="0">
                <a:effectLst/>
                <a:ea typeface="Times New Roman" panose="02020603050405020304" pitchFamily="18" charset="0"/>
                <a:cs typeface="Times New Roman" panose="02020603050405020304" pitchFamily="18" charset="0"/>
              </a:rPr>
              <a:t>viable de tener una respuesta </a:t>
            </a:r>
            <a:r>
              <a:rPr lang="es-AR" sz="2000" dirty="0">
                <a:effectLst/>
                <a:ea typeface="Times New Roman" panose="02020603050405020304" pitchFamily="18" charset="0"/>
                <a:cs typeface="Times New Roman" panose="02020603050405020304" pitchFamily="18" charset="0"/>
              </a:rPr>
              <a:t>(porque el correcto planteo del problema implica su respuesta), y</a:t>
            </a:r>
            <a:endParaRPr lang="es-AR" sz="2000" dirty="0">
              <a:effectLst/>
              <a:ea typeface="Calibri" panose="020F0502020204030204" pitchFamily="34" charset="0"/>
              <a:cs typeface="Times New Roman" panose="02020603050405020304" pitchFamily="18" charset="0"/>
            </a:endParaRPr>
          </a:p>
          <a:p>
            <a:pPr marL="800100" lvl="1" indent="-342900">
              <a:spcBef>
                <a:spcPts val="600"/>
              </a:spcBef>
              <a:spcAft>
                <a:spcPts val="600"/>
              </a:spcAft>
              <a:buSzPts val="1000"/>
              <a:buFont typeface="Symbol" panose="05050102010706020507" pitchFamily="18" charset="2"/>
              <a:buChar char=""/>
              <a:tabLst>
                <a:tab pos="457200" algn="l"/>
              </a:tabLst>
            </a:pPr>
            <a:r>
              <a:rPr lang="es-AR" sz="2000" b="1" dirty="0">
                <a:effectLst/>
                <a:ea typeface="Times New Roman" panose="02020603050405020304" pitchFamily="18" charset="0"/>
                <a:cs typeface="Times New Roman" panose="02020603050405020304" pitchFamily="18" charset="0"/>
              </a:rPr>
              <a:t>relevante</a:t>
            </a:r>
            <a:r>
              <a:rPr lang="es-AR" sz="2000" dirty="0">
                <a:effectLst/>
                <a:ea typeface="Times New Roman" panose="02020603050405020304" pitchFamily="18" charset="0"/>
                <a:cs typeface="Times New Roman" panose="02020603050405020304" pitchFamily="18" charset="0"/>
              </a:rPr>
              <a:t> (o sea atender a una necesidad concreta y justificada).</a:t>
            </a:r>
            <a:endParaRPr lang="es-AR" sz="2000" dirty="0">
              <a:effectLst/>
              <a:ea typeface="Calibri" panose="020F0502020204030204" pitchFamily="34" charset="0"/>
              <a:cs typeface="Times New Roman" panose="02020603050405020304" pitchFamily="18" charset="0"/>
            </a:endParaRPr>
          </a:p>
          <a:p>
            <a:pPr>
              <a:spcBef>
                <a:spcPts val="600"/>
              </a:spcBef>
              <a:spcAft>
                <a:spcPts val="600"/>
              </a:spcAft>
            </a:pPr>
            <a:r>
              <a:rPr lang="es-AR" sz="2000" b="1" dirty="0">
                <a:effectLst/>
                <a:ea typeface="Times New Roman" panose="02020603050405020304" pitchFamily="18" charset="0"/>
                <a:cs typeface="Times New Roman" panose="02020603050405020304" pitchFamily="18" charset="0"/>
              </a:rPr>
              <a:t>Pregunta de investigación: cómo elaborarla</a:t>
            </a:r>
            <a:endParaRPr lang="es-AR" sz="2000" dirty="0">
              <a:effectLst/>
              <a:ea typeface="Calibri" panose="020F0502020204030204" pitchFamily="34" charset="0"/>
              <a:cs typeface="Times New Roman" panose="02020603050405020304" pitchFamily="18" charset="0"/>
            </a:endParaRPr>
          </a:p>
          <a:p>
            <a:pPr>
              <a:spcBef>
                <a:spcPts val="600"/>
              </a:spcBef>
              <a:spcAft>
                <a:spcPts val="600"/>
              </a:spcAft>
            </a:pPr>
            <a:r>
              <a:rPr lang="es-AR" sz="2000" dirty="0">
                <a:effectLst/>
                <a:ea typeface="Times New Roman" panose="02020603050405020304" pitchFamily="18" charset="0"/>
                <a:cs typeface="Times New Roman" panose="02020603050405020304" pitchFamily="18" charset="0"/>
              </a:rPr>
              <a:t>Si queremos resolver un problema, lo primero que debemos hacer es suponer al problema resuelto, y darle nombre a cada uno de los «elementos esenciales» que consideremos necesarios para su constitución; luego, deberemos desentrañar su dificultad según el orden en que se vayan mostrando, que naturalmente debería darse mediante las relaciones de dependencias entre los elementos, hasta encontrar la manera de expresar a una misma cantidad (proposición al fin), de dos formas: esto nos permitirá constituir una ecuación o función proposicional del tipo </a:t>
            </a:r>
            <a:r>
              <a:rPr lang="es-AR" sz="2000" b="1" i="1" dirty="0">
                <a:effectLst/>
                <a:ea typeface="Times New Roman" panose="02020603050405020304" pitchFamily="18" charset="0"/>
                <a:cs typeface="Times New Roman" panose="02020603050405020304" pitchFamily="18" charset="0"/>
              </a:rPr>
              <a:t>y</a:t>
            </a:r>
            <a:r>
              <a:rPr lang="es-AR" sz="2000" dirty="0">
                <a:effectLst/>
                <a:ea typeface="Times New Roman" panose="02020603050405020304" pitchFamily="18" charset="0"/>
                <a:cs typeface="Times New Roman" panose="02020603050405020304" pitchFamily="18" charset="0"/>
              </a:rPr>
              <a:t>=</a:t>
            </a:r>
            <a:r>
              <a:rPr lang="es-AR" sz="2000" i="1" dirty="0">
                <a:effectLst/>
                <a:ea typeface="Times New Roman" panose="02020603050405020304" pitchFamily="18" charset="0"/>
                <a:cs typeface="Times New Roman" panose="02020603050405020304" pitchFamily="18" charset="0"/>
              </a:rPr>
              <a:t>f</a:t>
            </a:r>
            <a:r>
              <a:rPr lang="es-AR" sz="2000" baseline="-25000" dirty="0">
                <a:effectLst/>
                <a:ea typeface="Times New Roman" panose="02020603050405020304" pitchFamily="18" charset="0"/>
                <a:cs typeface="Times New Roman" panose="02020603050405020304" pitchFamily="18" charset="0"/>
              </a:rPr>
              <a:t>(x)</a:t>
            </a:r>
            <a:r>
              <a:rPr lang="es-AR" sz="2000" dirty="0">
                <a:effectLst/>
                <a:ea typeface="Times New Roman" panose="02020603050405020304" pitchFamily="18" charset="0"/>
                <a:cs typeface="Times New Roman" panose="02020603050405020304" pitchFamily="18" charset="0"/>
              </a:rPr>
              <a:t>, pues los términos de una de estas formas son iguales a los de la otra.</a:t>
            </a:r>
            <a:endParaRPr lang="es-AR" sz="2000" dirty="0">
              <a:effectLst/>
              <a:ea typeface="Calibri" panose="020F0502020204030204" pitchFamily="34" charset="0"/>
              <a:cs typeface="Times New Roman" panose="02020603050405020304" pitchFamily="18" charset="0"/>
            </a:endParaRPr>
          </a:p>
          <a:p>
            <a:endParaRPr lang="es-AR" sz="2000" dirty="0"/>
          </a:p>
        </p:txBody>
      </p:sp>
      <p:sp>
        <p:nvSpPr>
          <p:cNvPr id="6" name="Marcador de número de diapositiva 5">
            <a:extLst>
              <a:ext uri="{FF2B5EF4-FFF2-40B4-BE49-F238E27FC236}">
                <a16:creationId xmlns:a16="http://schemas.microsoft.com/office/drawing/2014/main" id="{D9BC6581-B4CC-3205-9DCC-73C1DBA59D92}"/>
              </a:ext>
            </a:extLst>
          </p:cNvPr>
          <p:cNvSpPr>
            <a:spLocks noGrp="1"/>
          </p:cNvSpPr>
          <p:nvPr>
            <p:ph type="sldNum" sz="quarter" idx="12"/>
          </p:nvPr>
        </p:nvSpPr>
        <p:spPr>
          <a:xfrm>
            <a:off x="8610600" y="6356350"/>
            <a:ext cx="2743200" cy="365125"/>
          </a:xfrm>
        </p:spPr>
        <p:txBody>
          <a:bodyPr>
            <a:normAutofit/>
          </a:bodyPr>
          <a:lstStyle/>
          <a:p>
            <a:pPr>
              <a:spcAft>
                <a:spcPts val="600"/>
              </a:spcAft>
            </a:pPr>
            <a:fld id="{22B65AFC-14E6-4EDC-832A-2081F8269CE9}" type="slidenum">
              <a:rPr lang="es-AR" smtClean="0"/>
              <a:pPr>
                <a:spcAft>
                  <a:spcPts val="600"/>
                </a:spcAft>
              </a:pPr>
              <a:t>6</a:t>
            </a:fld>
            <a:endParaRPr lang="es-AR"/>
          </a:p>
        </p:txBody>
      </p:sp>
      <p:cxnSp>
        <p:nvCxnSpPr>
          <p:cNvPr id="4" name="Conector recto 3">
            <a:extLst>
              <a:ext uri="{FF2B5EF4-FFF2-40B4-BE49-F238E27FC236}">
                <a16:creationId xmlns:a16="http://schemas.microsoft.com/office/drawing/2014/main" id="{625AAB7F-8CD5-3F9D-74BE-BC325D63BA06}"/>
              </a:ext>
            </a:extLst>
          </p:cNvPr>
          <p:cNvCxnSpPr/>
          <p:nvPr/>
        </p:nvCxnSpPr>
        <p:spPr>
          <a:xfrm>
            <a:off x="1605116" y="717793"/>
            <a:ext cx="8981768" cy="0"/>
          </a:xfrm>
          <a:prstGeom prst="line">
            <a:avLst/>
          </a:prstGeom>
          <a:ln w="19050"/>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3111521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58699A-FE2B-FDF6-3787-1D7519361AF7}"/>
              </a:ext>
            </a:extLst>
          </p:cNvPr>
          <p:cNvSpPr>
            <a:spLocks noGrp="1"/>
          </p:cNvSpPr>
          <p:nvPr>
            <p:ph type="title"/>
          </p:nvPr>
        </p:nvSpPr>
        <p:spPr>
          <a:xfrm>
            <a:off x="874713" y="12043"/>
            <a:ext cx="10515600" cy="1325563"/>
          </a:xfrm>
        </p:spPr>
        <p:txBody>
          <a:bodyPr/>
          <a:lstStyle/>
          <a:p>
            <a:pPr algn="ctr"/>
            <a:r>
              <a:rPr lang="es-AR" sz="4400" dirty="0">
                <a:solidFill>
                  <a:srgbClr val="000000"/>
                </a:solidFill>
                <a:effectLst/>
                <a:latin typeface="inherit"/>
                <a:ea typeface="Times New Roman" panose="02020603050405020304" pitchFamily="18" charset="0"/>
                <a:cs typeface="Times New Roman" panose="02020603050405020304" pitchFamily="18" charset="0"/>
              </a:rPr>
              <a:t>Preguntas de investigación e hipótesis</a:t>
            </a:r>
            <a:endParaRPr lang="es-AR" dirty="0"/>
          </a:p>
        </p:txBody>
      </p:sp>
      <p:sp>
        <p:nvSpPr>
          <p:cNvPr id="5" name="Marcador de texto 4">
            <a:extLst>
              <a:ext uri="{FF2B5EF4-FFF2-40B4-BE49-F238E27FC236}">
                <a16:creationId xmlns:a16="http://schemas.microsoft.com/office/drawing/2014/main" id="{4311E305-EE06-E110-FAD3-1706E6DF6318}"/>
              </a:ext>
            </a:extLst>
          </p:cNvPr>
          <p:cNvSpPr>
            <a:spLocks noGrp="1"/>
          </p:cNvSpPr>
          <p:nvPr>
            <p:ph type="body" idx="1"/>
          </p:nvPr>
        </p:nvSpPr>
        <p:spPr>
          <a:xfrm>
            <a:off x="839788" y="870003"/>
            <a:ext cx="5157787" cy="823912"/>
          </a:xfrm>
        </p:spPr>
        <p:txBody>
          <a:bodyPr/>
          <a:lstStyle/>
          <a:p>
            <a:r>
              <a:rPr lang="es-AR" dirty="0"/>
              <a:t>Silogismo - </a:t>
            </a:r>
            <a:r>
              <a:rPr lang="es-AR"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a:t>
            </a:r>
            <a:r>
              <a:rPr lang="es-A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s-AR"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t>
            </a:r>
            <a:r>
              <a:rPr lang="es-AR" sz="2400" baseline="-25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t>
            </a:r>
            <a:endParaRPr lang="es-AR" dirty="0">
              <a:latin typeface="Times New Roman" panose="02020603050405020304" pitchFamily="18" charset="0"/>
              <a:cs typeface="Times New Roman" panose="02020603050405020304" pitchFamily="18" charset="0"/>
            </a:endParaRPr>
          </a:p>
        </p:txBody>
      </p:sp>
      <p:sp>
        <p:nvSpPr>
          <p:cNvPr id="6" name="Marcador de contenido 5">
            <a:extLst>
              <a:ext uri="{FF2B5EF4-FFF2-40B4-BE49-F238E27FC236}">
                <a16:creationId xmlns:a16="http://schemas.microsoft.com/office/drawing/2014/main" id="{C4B2AFE4-F634-DCA2-9675-9EF25162C552}"/>
              </a:ext>
            </a:extLst>
          </p:cNvPr>
          <p:cNvSpPr>
            <a:spLocks noGrp="1"/>
          </p:cNvSpPr>
          <p:nvPr>
            <p:ph sz="half" idx="2"/>
          </p:nvPr>
        </p:nvSpPr>
        <p:spPr>
          <a:xfrm>
            <a:off x="212652" y="1693915"/>
            <a:ext cx="5784924" cy="2011500"/>
          </a:xfrm>
        </p:spPr>
        <p:txBody>
          <a:bodyPr>
            <a:normAutofit lnSpcReduction="10000"/>
          </a:bodyPr>
          <a:lstStyle/>
          <a:p>
            <a:pPr algn="l"/>
            <a:r>
              <a:rPr lang="es-AR" sz="2400" b="0" i="0" dirty="0">
                <a:solidFill>
                  <a:srgbClr val="000000"/>
                </a:solidFill>
                <a:effectLst/>
                <a:latin typeface="Arial" panose="020B0604020202020204" pitchFamily="34" charset="0"/>
              </a:rPr>
              <a:t>Todos los </a:t>
            </a:r>
            <a:r>
              <a:rPr lang="es-AR" sz="2400" b="0" i="0" dirty="0">
                <a:solidFill>
                  <a:srgbClr val="FFCC00"/>
                </a:solidFill>
                <a:effectLst/>
                <a:latin typeface="Arial" panose="020B0604020202020204" pitchFamily="34" charset="0"/>
              </a:rPr>
              <a:t>Ingreso</a:t>
            </a:r>
            <a:r>
              <a:rPr lang="es-AR" sz="2400" b="0" i="0" dirty="0">
                <a:solidFill>
                  <a:srgbClr val="000000"/>
                </a:solidFill>
                <a:effectLst/>
                <a:latin typeface="Arial" panose="020B0604020202020204" pitchFamily="34" charset="0"/>
              </a:rPr>
              <a:t> son distribuidos entre los</a:t>
            </a:r>
            <a:r>
              <a:rPr lang="es-AR" sz="2400" b="0" i="0" dirty="0">
                <a:solidFill>
                  <a:srgbClr val="339900"/>
                </a:solidFill>
                <a:effectLst/>
                <a:latin typeface="Arial" panose="020B0604020202020204" pitchFamily="34" charset="0"/>
              </a:rPr>
              <a:t> Agentes Económicos</a:t>
            </a:r>
            <a:endParaRPr lang="es-AR" sz="2400" b="0" i="0" dirty="0">
              <a:solidFill>
                <a:srgbClr val="000000"/>
              </a:solidFill>
              <a:effectLst/>
              <a:latin typeface="Arial" panose="020B0604020202020204" pitchFamily="34" charset="0"/>
            </a:endParaRPr>
          </a:p>
          <a:p>
            <a:pPr algn="l"/>
            <a:r>
              <a:rPr lang="es-AR" sz="2400" b="0" i="0" dirty="0">
                <a:solidFill>
                  <a:srgbClr val="000000"/>
                </a:solidFill>
                <a:effectLst/>
                <a:latin typeface="Arial" panose="020B0604020202020204" pitchFamily="34" charset="0"/>
              </a:rPr>
              <a:t>Todo </a:t>
            </a:r>
            <a:r>
              <a:rPr lang="es-AR" sz="2400" b="0" i="0" dirty="0">
                <a:solidFill>
                  <a:srgbClr val="FF0000"/>
                </a:solidFill>
                <a:effectLst/>
                <a:latin typeface="Arial" panose="020B0604020202020204" pitchFamily="34" charset="0"/>
              </a:rPr>
              <a:t>Valor Agregado</a:t>
            </a:r>
            <a:r>
              <a:rPr lang="es-AR" sz="2400" b="0" i="0" dirty="0">
                <a:solidFill>
                  <a:srgbClr val="000000"/>
                </a:solidFill>
                <a:effectLst/>
                <a:latin typeface="Arial" panose="020B0604020202020204" pitchFamily="34" charset="0"/>
              </a:rPr>
              <a:t> es </a:t>
            </a:r>
            <a:r>
              <a:rPr lang="es-AR" sz="2400" b="0" i="0" dirty="0">
                <a:solidFill>
                  <a:srgbClr val="FFCC00"/>
                </a:solidFill>
                <a:effectLst/>
                <a:latin typeface="Arial" panose="020B0604020202020204" pitchFamily="34" charset="0"/>
              </a:rPr>
              <a:t>Ingreso</a:t>
            </a:r>
            <a:endParaRPr lang="es-AR" sz="2400" b="0" i="0" dirty="0">
              <a:solidFill>
                <a:srgbClr val="000000"/>
              </a:solidFill>
              <a:effectLst/>
              <a:latin typeface="Arial" panose="020B0604020202020204" pitchFamily="34" charset="0"/>
            </a:endParaRPr>
          </a:p>
          <a:p>
            <a:pPr marL="0" indent="0">
              <a:buNone/>
            </a:pPr>
            <a:r>
              <a:rPr lang="es-AR" sz="3600" b="0" i="0" dirty="0">
                <a:solidFill>
                  <a:srgbClr val="000000"/>
                </a:solidFill>
                <a:effectLst/>
              </a:rPr>
              <a:t>∴ </a:t>
            </a:r>
            <a:r>
              <a:rPr lang="es-AR" sz="2400" b="0" i="0" dirty="0">
                <a:solidFill>
                  <a:srgbClr val="000000"/>
                </a:solidFill>
                <a:effectLst/>
                <a:latin typeface="Arial" panose="020B0604020202020204" pitchFamily="34" charset="0"/>
              </a:rPr>
              <a:t>Todo </a:t>
            </a:r>
            <a:r>
              <a:rPr lang="es-AR" sz="2400" b="0" i="0" dirty="0">
                <a:solidFill>
                  <a:srgbClr val="FF0000"/>
                </a:solidFill>
                <a:effectLst/>
                <a:latin typeface="Arial" panose="020B0604020202020204" pitchFamily="34" charset="0"/>
              </a:rPr>
              <a:t>Valor Agregado</a:t>
            </a:r>
            <a:r>
              <a:rPr lang="es-AR" sz="2400" b="0" i="0" dirty="0">
                <a:solidFill>
                  <a:srgbClr val="000000"/>
                </a:solidFill>
                <a:effectLst/>
                <a:latin typeface="Arial" panose="020B0604020202020204" pitchFamily="34" charset="0"/>
              </a:rPr>
              <a:t> es distribuido entre los </a:t>
            </a:r>
            <a:r>
              <a:rPr lang="es-AR" sz="2400" b="0" i="0" dirty="0">
                <a:solidFill>
                  <a:srgbClr val="339900"/>
                </a:solidFill>
                <a:effectLst/>
                <a:latin typeface="Arial" panose="020B0604020202020204" pitchFamily="34" charset="0"/>
              </a:rPr>
              <a:t>Agentes Económicos</a:t>
            </a:r>
          </a:p>
          <a:p>
            <a:pPr algn="l"/>
            <a:endParaRPr lang="es-AR" sz="2400" b="0" i="0" dirty="0">
              <a:solidFill>
                <a:srgbClr val="000000"/>
              </a:solidFill>
              <a:effectLst/>
              <a:latin typeface="Arial" panose="020B0604020202020204" pitchFamily="34" charset="0"/>
            </a:endParaRPr>
          </a:p>
        </p:txBody>
      </p:sp>
      <p:sp>
        <p:nvSpPr>
          <p:cNvPr id="7" name="Marcador de texto 6">
            <a:extLst>
              <a:ext uri="{FF2B5EF4-FFF2-40B4-BE49-F238E27FC236}">
                <a16:creationId xmlns:a16="http://schemas.microsoft.com/office/drawing/2014/main" id="{C2DB8640-81C5-B27D-7EE4-316358BAAF24}"/>
              </a:ext>
            </a:extLst>
          </p:cNvPr>
          <p:cNvSpPr>
            <a:spLocks noGrp="1"/>
          </p:cNvSpPr>
          <p:nvPr>
            <p:ph type="body" sz="quarter" idx="3"/>
          </p:nvPr>
        </p:nvSpPr>
        <p:spPr>
          <a:xfrm>
            <a:off x="6172200" y="870003"/>
            <a:ext cx="5183188" cy="823912"/>
          </a:xfrm>
        </p:spPr>
        <p:txBody>
          <a:bodyPr/>
          <a:lstStyle/>
          <a:p>
            <a:r>
              <a:rPr lang="es-AR" sz="2400" dirty="0">
                <a:solidFill>
                  <a:srgbClr val="000000"/>
                </a:solidFill>
                <a:effectLst/>
                <a:latin typeface="inherit"/>
                <a:ea typeface="Times New Roman" panose="02020603050405020304" pitchFamily="18" charset="0"/>
                <a:cs typeface="Times New Roman" panose="02020603050405020304" pitchFamily="18" charset="0"/>
              </a:rPr>
              <a:t>Hipótesis 2024</a:t>
            </a:r>
            <a:endParaRPr lang="es-AR" dirty="0"/>
          </a:p>
        </p:txBody>
      </p:sp>
      <p:sp>
        <p:nvSpPr>
          <p:cNvPr id="8" name="Marcador de contenido 7">
            <a:extLst>
              <a:ext uri="{FF2B5EF4-FFF2-40B4-BE49-F238E27FC236}">
                <a16:creationId xmlns:a16="http://schemas.microsoft.com/office/drawing/2014/main" id="{BEDFF48C-0C41-3F3B-542F-00A107A0D1D1}"/>
              </a:ext>
            </a:extLst>
          </p:cNvPr>
          <p:cNvSpPr>
            <a:spLocks noGrp="1"/>
          </p:cNvSpPr>
          <p:nvPr>
            <p:ph sz="quarter" idx="4"/>
          </p:nvPr>
        </p:nvSpPr>
        <p:spPr>
          <a:xfrm>
            <a:off x="6172200" y="1693915"/>
            <a:ext cx="5807148" cy="5027560"/>
          </a:xfrm>
        </p:spPr>
        <p:txBody>
          <a:bodyPr>
            <a:normAutofit lnSpcReduction="10000"/>
          </a:bodyPr>
          <a:lstStyle/>
          <a:p>
            <a:r>
              <a:rPr lang="es-ES" sz="2000" dirty="0">
                <a:effectLst/>
                <a:ea typeface="Times New Roman" panose="02020603050405020304" pitchFamily="18" charset="0"/>
              </a:rPr>
              <a:t>En el «crecimiento económico», la metódica de sus cambios depende de los </a:t>
            </a:r>
            <a:r>
              <a:rPr lang="es-ES" sz="2000" dirty="0">
                <a:effectLst/>
                <a:ea typeface="Times New Roman" panose="02020603050405020304" pitchFamily="18" charset="0"/>
                <a:cs typeface="Tahoma" panose="020B0604030504040204" pitchFamily="34" charset="0"/>
              </a:rPr>
              <a:t>«</a:t>
            </a:r>
            <a:r>
              <a:rPr lang="es-ES" sz="2000" dirty="0">
                <a:effectLst/>
                <a:ea typeface="Times New Roman" panose="02020603050405020304" pitchFamily="18" charset="0"/>
              </a:rPr>
              <a:t>impulsos</a:t>
            </a:r>
            <a:r>
              <a:rPr lang="es-ES" sz="2000" dirty="0">
                <a:effectLst/>
                <a:ea typeface="Times New Roman" panose="02020603050405020304" pitchFamily="18" charset="0"/>
                <a:cs typeface="Tahoma" panose="020B0604030504040204" pitchFamily="34" charset="0"/>
              </a:rPr>
              <a:t>»</a:t>
            </a:r>
            <a:r>
              <a:rPr lang="es-ES" sz="2000" dirty="0">
                <a:effectLst/>
                <a:ea typeface="Times New Roman" panose="02020603050405020304" pitchFamily="18" charset="0"/>
              </a:rPr>
              <a:t> originados por la inversión pública y privada; como así también de la capacidad de propagación o difusión de los mismos entre las fuerzas productivas. En tanto, para impulsar el crecimiento económico se precisará no solo de la capacidad de difusión, sino también de lograr aumentar el nivel de </a:t>
            </a:r>
            <a:r>
              <a:rPr lang="es-ES" sz="2000" dirty="0">
                <a:effectLst/>
                <a:ea typeface="Times New Roman" panose="02020603050405020304" pitchFamily="18" charset="0"/>
                <a:cs typeface="Tahoma" panose="020B0604030504040204" pitchFamily="34" charset="0"/>
              </a:rPr>
              <a:t>«</a:t>
            </a:r>
            <a:r>
              <a:rPr lang="es-ES" sz="2000" dirty="0">
                <a:effectLst/>
                <a:ea typeface="Times New Roman" panose="02020603050405020304" pitchFamily="18" charset="0"/>
              </a:rPr>
              <a:t>cohesión</a:t>
            </a:r>
            <a:r>
              <a:rPr lang="es-ES" sz="2000" dirty="0">
                <a:effectLst/>
                <a:ea typeface="Times New Roman" panose="02020603050405020304" pitchFamily="18" charset="0"/>
                <a:cs typeface="Tahoma" panose="020B0604030504040204" pitchFamily="34" charset="0"/>
              </a:rPr>
              <a:t>»</a:t>
            </a:r>
            <a:r>
              <a:rPr lang="es-ES" sz="2000" dirty="0">
                <a:effectLst/>
                <a:ea typeface="Times New Roman" panose="02020603050405020304" pitchFamily="18" charset="0"/>
              </a:rPr>
              <a:t> (integración y coordinación) de los </a:t>
            </a:r>
            <a:r>
              <a:rPr lang="es-ES" sz="2000" dirty="0">
                <a:effectLst/>
                <a:ea typeface="Times New Roman" panose="02020603050405020304" pitchFamily="18" charset="0"/>
                <a:cs typeface="Tahoma" panose="020B0604030504040204" pitchFamily="34" charset="0"/>
              </a:rPr>
              <a:t>«</a:t>
            </a:r>
            <a:r>
              <a:rPr lang="es-ES" sz="2000" dirty="0">
                <a:effectLst/>
                <a:ea typeface="Times New Roman" panose="02020603050405020304" pitchFamily="18" charset="0"/>
              </a:rPr>
              <a:t>agentes económicos</a:t>
            </a:r>
            <a:r>
              <a:rPr lang="es-ES" sz="2000" dirty="0">
                <a:effectLst/>
                <a:ea typeface="Times New Roman" panose="02020603050405020304" pitchFamily="18" charset="0"/>
                <a:cs typeface="Tahoma" panose="020B0604030504040204" pitchFamily="34" charset="0"/>
              </a:rPr>
              <a:t>»</a:t>
            </a:r>
            <a:r>
              <a:rPr lang="es-ES" sz="2000" dirty="0">
                <a:effectLst/>
                <a:ea typeface="Times New Roman" panose="02020603050405020304" pitchFamily="18" charset="0"/>
              </a:rPr>
              <a:t>, entorno de las «Cadenas de Valor Agregado» y de </a:t>
            </a:r>
            <a:r>
              <a:rPr lang="es-ES" sz="2000" dirty="0">
                <a:effectLst/>
                <a:ea typeface="Times New Roman" panose="02020603050405020304" pitchFamily="18" charset="0"/>
                <a:cs typeface="Tahoma" panose="020B0604030504040204" pitchFamily="34" charset="0"/>
              </a:rPr>
              <a:t>«</a:t>
            </a:r>
            <a:r>
              <a:rPr lang="es-ES" sz="2000" dirty="0">
                <a:effectLst/>
                <a:ea typeface="Times New Roman" panose="02020603050405020304" pitchFamily="18" charset="0"/>
              </a:rPr>
              <a:t>adhesión</a:t>
            </a:r>
            <a:r>
              <a:rPr lang="es-ES" sz="2000" dirty="0">
                <a:effectLst/>
                <a:ea typeface="Times New Roman" panose="02020603050405020304" pitchFamily="18" charset="0"/>
                <a:cs typeface="Tahoma" panose="020B0604030504040204" pitchFamily="34" charset="0"/>
              </a:rPr>
              <a:t>»</a:t>
            </a:r>
            <a:r>
              <a:rPr lang="es-ES" sz="2000" dirty="0">
                <a:effectLst/>
                <a:ea typeface="Times New Roman" panose="02020603050405020304" pitchFamily="18" charset="0"/>
              </a:rPr>
              <a:t> al «Balance Social», como instrumento sistematizado de la contabilidad para la representación, concepción y entendimiento lógico de la realidad, lo que será condición necesaria para que los actos económicos conlleven al «Desarrollo Socioeconómico».</a:t>
            </a:r>
            <a:endParaRPr lang="es-AR" sz="2000" dirty="0">
              <a:effectLst/>
              <a:ea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9" name="Tabla 8">
                <a:extLst>
                  <a:ext uri="{FF2B5EF4-FFF2-40B4-BE49-F238E27FC236}">
                    <a16:creationId xmlns:a16="http://schemas.microsoft.com/office/drawing/2014/main" id="{28811B2A-16A0-F580-B09C-C59B56DF4378}"/>
                  </a:ext>
                </a:extLst>
              </p:cNvPr>
              <p:cNvGraphicFramePr>
                <a:graphicFrameLocks noGrp="1"/>
              </p:cNvGraphicFramePr>
              <p:nvPr>
                <p:extLst>
                  <p:ext uri="{D42A27DB-BD31-4B8C-83A1-F6EECF244321}">
                    <p14:modId xmlns:p14="http://schemas.microsoft.com/office/powerpoint/2010/main" val="257951844"/>
                  </p:ext>
                </p:extLst>
              </p:nvPr>
            </p:nvGraphicFramePr>
            <p:xfrm>
              <a:off x="288852" y="5171660"/>
              <a:ext cx="5784923" cy="768287"/>
            </p:xfrm>
            <a:graphic>
              <a:graphicData uri="http://schemas.openxmlformats.org/drawingml/2006/table">
                <a:tbl>
                  <a:tblPr firstRow="1" firstCol="1" bandRow="1">
                    <a:tableStyleId>{5C22544A-7EE6-4342-B048-85BDC9FD1C3A}</a:tableStyleId>
                  </a:tblPr>
                  <a:tblGrid>
                    <a:gridCol w="5784923">
                      <a:extLst>
                        <a:ext uri="{9D8B030D-6E8A-4147-A177-3AD203B41FA5}">
                          <a16:colId xmlns:a16="http://schemas.microsoft.com/office/drawing/2014/main" val="2015044838"/>
                        </a:ext>
                      </a:extLst>
                    </a:gridCol>
                  </a:tblGrid>
                  <a:tr h="0">
                    <a:tc>
                      <a:txBody>
                        <a:bodyPr/>
                        <a:lstStyle/>
                        <a:p>
                          <a:pPr algn="just">
                            <a:lnSpc>
                              <a:spcPct val="150000"/>
                            </a:lnSpc>
                            <a:spcBef>
                              <a:spcPts val="600"/>
                            </a:spcBef>
                            <a:spcAft>
                              <a:spcPts val="600"/>
                            </a:spcAft>
                          </a:pPr>
                          <a14:m>
                            <m:oMathPara xmlns:m="http://schemas.openxmlformats.org/officeDocument/2006/math">
                              <m:oMathParaPr>
                                <m:jc m:val="centerGroup"/>
                              </m:oMathParaPr>
                              <m:oMath xmlns:m="http://schemas.openxmlformats.org/officeDocument/2006/math">
                                <m:sSub>
                                  <m:sSubPr>
                                    <m:ctrlPr>
                                      <a:rPr lang="es-AR" sz="2800" i="1" smtClean="0">
                                        <a:solidFill>
                                          <a:schemeClr val="tx1"/>
                                        </a:solidFill>
                                        <a:effectLst/>
                                        <a:latin typeface="Cambria Math" panose="02040503050406030204" pitchFamily="18" charset="0"/>
                                      </a:rPr>
                                    </m:ctrlPr>
                                  </m:sSubPr>
                                  <m:e>
                                    <m:r>
                                      <a:rPr lang="es-ES" sz="2800">
                                        <a:solidFill>
                                          <a:schemeClr val="tx1"/>
                                        </a:solidFill>
                                        <a:effectLst/>
                                        <a:latin typeface="Cambria Math" panose="02040503050406030204" pitchFamily="18" charset="0"/>
                                      </a:rPr>
                                      <m:t>𝐷</m:t>
                                    </m:r>
                                  </m:e>
                                  <m:sub>
                                    <m:r>
                                      <a:rPr lang="es-ES" sz="2800">
                                        <a:solidFill>
                                          <a:schemeClr val="tx1"/>
                                        </a:solidFill>
                                        <a:effectLst/>
                                        <a:latin typeface="Cambria Math" panose="02040503050406030204" pitchFamily="18" charset="0"/>
                                      </a:rPr>
                                      <m:t>𝑔</m:t>
                                    </m:r>
                                  </m:sub>
                                </m:sSub>
                                <m:r>
                                  <a:rPr lang="es-ES" sz="2800">
                                    <a:solidFill>
                                      <a:schemeClr val="tx1"/>
                                    </a:solidFill>
                                    <a:effectLst/>
                                    <a:latin typeface="Cambria Math" panose="02040503050406030204" pitchFamily="18" charset="0"/>
                                  </a:rPr>
                                  <m:t>=</m:t>
                                </m:r>
                                <m:r>
                                  <a:rPr lang="es-ES" sz="2800">
                                    <a:solidFill>
                                      <a:schemeClr val="tx1"/>
                                    </a:solidFill>
                                    <a:effectLst/>
                                    <a:latin typeface="Cambria Math" panose="02040503050406030204" pitchFamily="18" charset="0"/>
                                  </a:rPr>
                                  <m:t>𝐶</m:t>
                                </m:r>
                                <m:r>
                                  <a:rPr lang="es-ES" sz="2800">
                                    <a:solidFill>
                                      <a:schemeClr val="tx1"/>
                                    </a:solidFill>
                                    <a:effectLst/>
                                    <a:latin typeface="Cambria Math" panose="02040503050406030204" pitchFamily="18" charset="0"/>
                                  </a:rPr>
                                  <m:t>+</m:t>
                                </m:r>
                                <m:r>
                                  <a:rPr lang="es-ES" sz="2800">
                                    <a:solidFill>
                                      <a:schemeClr val="tx1"/>
                                    </a:solidFill>
                                    <a:effectLst/>
                                    <a:latin typeface="Cambria Math" panose="02040503050406030204" pitchFamily="18" charset="0"/>
                                  </a:rPr>
                                  <m:t>𝐼</m:t>
                                </m:r>
                                <m:r>
                                  <a:rPr lang="es-ES" sz="2800">
                                    <a:solidFill>
                                      <a:schemeClr val="tx1"/>
                                    </a:solidFill>
                                    <a:effectLst/>
                                    <a:latin typeface="Cambria Math" panose="02040503050406030204" pitchFamily="18" charset="0"/>
                                  </a:rPr>
                                  <m:t>+</m:t>
                                </m:r>
                                <m:r>
                                  <a:rPr lang="es-ES" sz="2800">
                                    <a:solidFill>
                                      <a:schemeClr val="tx1"/>
                                    </a:solidFill>
                                    <a:effectLst/>
                                    <a:latin typeface="Cambria Math" panose="02040503050406030204" pitchFamily="18" charset="0"/>
                                  </a:rPr>
                                  <m:t>𝐺</m:t>
                                </m:r>
                              </m:oMath>
                            </m:oMathPara>
                          </a14:m>
                          <a:endParaRPr lang="es-AR" sz="28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oFill/>
                      </a:tcPr>
                    </a:tc>
                    <a:extLst>
                      <a:ext uri="{0D108BD9-81ED-4DB2-BD59-A6C34878D82A}">
                        <a16:rowId xmlns:a16="http://schemas.microsoft.com/office/drawing/2014/main" val="3844226119"/>
                      </a:ext>
                    </a:extLst>
                  </a:tr>
                </a:tbl>
              </a:graphicData>
            </a:graphic>
          </p:graphicFrame>
        </mc:Choice>
        <mc:Fallback xmlns="">
          <p:graphicFrame>
            <p:nvGraphicFramePr>
              <p:cNvPr id="9" name="Tabla 8">
                <a:extLst>
                  <a:ext uri="{FF2B5EF4-FFF2-40B4-BE49-F238E27FC236}">
                    <a16:creationId xmlns:a16="http://schemas.microsoft.com/office/drawing/2014/main" id="{28811B2A-16A0-F580-B09C-C59B56DF4378}"/>
                  </a:ext>
                </a:extLst>
              </p:cNvPr>
              <p:cNvGraphicFramePr>
                <a:graphicFrameLocks noGrp="1"/>
              </p:cNvGraphicFramePr>
              <p:nvPr>
                <p:extLst>
                  <p:ext uri="{D42A27DB-BD31-4B8C-83A1-F6EECF244321}">
                    <p14:modId xmlns:p14="http://schemas.microsoft.com/office/powerpoint/2010/main" val="257951844"/>
                  </p:ext>
                </p:extLst>
              </p:nvPr>
            </p:nvGraphicFramePr>
            <p:xfrm>
              <a:off x="288852" y="5171660"/>
              <a:ext cx="5784923" cy="768287"/>
            </p:xfrm>
            <a:graphic>
              <a:graphicData uri="http://schemas.openxmlformats.org/drawingml/2006/table">
                <a:tbl>
                  <a:tblPr firstRow="1" firstCol="1" bandRow="1">
                    <a:tableStyleId>{5C22544A-7EE6-4342-B048-85BDC9FD1C3A}</a:tableStyleId>
                  </a:tblPr>
                  <a:tblGrid>
                    <a:gridCol w="5784923">
                      <a:extLst>
                        <a:ext uri="{9D8B030D-6E8A-4147-A177-3AD203B41FA5}">
                          <a16:colId xmlns:a16="http://schemas.microsoft.com/office/drawing/2014/main" val="2015044838"/>
                        </a:ext>
                      </a:extLst>
                    </a:gridCol>
                  </a:tblGrid>
                  <a:tr h="768287">
                    <a:tc>
                      <a:txBody>
                        <a:bodyPr/>
                        <a:lstStyle/>
                        <a:p>
                          <a:endParaRPr lang="es-AR"/>
                        </a:p>
                      </a:txBody>
                      <a:tcPr marL="68580" marR="68580" marT="0" marB="0">
                        <a:blipFill>
                          <a:blip r:embed="rId2"/>
                          <a:stretch>
                            <a:fillRect l="-105" t="-787" r="-421" b="-3150"/>
                          </a:stretch>
                        </a:blipFill>
                      </a:tcPr>
                    </a:tc>
                    <a:extLst>
                      <a:ext uri="{0D108BD9-81ED-4DB2-BD59-A6C34878D82A}">
                        <a16:rowId xmlns:a16="http://schemas.microsoft.com/office/drawing/2014/main" val="3844226119"/>
                      </a:ext>
                    </a:extLst>
                  </a:tr>
                </a:tbl>
              </a:graphicData>
            </a:graphic>
          </p:graphicFrame>
        </mc:Fallback>
      </mc:AlternateContent>
      <p:sp>
        <p:nvSpPr>
          <p:cNvPr id="11" name="CuadroTexto 10">
            <a:extLst>
              <a:ext uri="{FF2B5EF4-FFF2-40B4-BE49-F238E27FC236}">
                <a16:creationId xmlns:a16="http://schemas.microsoft.com/office/drawing/2014/main" id="{ECB837D5-42C3-4B68-FB66-7CF2B3810A06}"/>
              </a:ext>
            </a:extLst>
          </p:cNvPr>
          <p:cNvSpPr txBox="1"/>
          <p:nvPr/>
        </p:nvSpPr>
        <p:spPr>
          <a:xfrm>
            <a:off x="288852" y="5781089"/>
            <a:ext cx="5807149" cy="940386"/>
          </a:xfrm>
          <a:prstGeom prst="rect">
            <a:avLst/>
          </a:prstGeom>
          <a:noFill/>
        </p:spPr>
        <p:txBody>
          <a:bodyPr wrap="square">
            <a:spAutoFit/>
          </a:bodyPr>
          <a:lstStyle/>
          <a:p>
            <a:pPr marL="0" marR="0" lvl="0" indent="0" algn="just" defTabSz="914400" rtl="0" eaLnBrk="1" fontAlgn="auto" latinLnBrk="0" hangingPunct="1">
              <a:lnSpc>
                <a:spcPct val="150000"/>
              </a:lnSpc>
              <a:spcBef>
                <a:spcPts val="600"/>
              </a:spcBef>
              <a:spcAft>
                <a:spcPts val="600"/>
              </a:spcAft>
              <a:buClrTx/>
              <a:buSzTx/>
              <a:buFontTx/>
              <a:buNone/>
              <a:tabLst/>
              <a:defRPr/>
            </a:pPr>
            <a:r>
              <a:rPr lang="es-AR" sz="1600" dirty="0">
                <a:effectLst/>
                <a:latin typeface="Times New Roman" panose="02020603050405020304" pitchFamily="18" charset="0"/>
                <a:ea typeface="Times New Roman" panose="02020603050405020304" pitchFamily="18" charset="0"/>
              </a:rPr>
              <a:t>𝑅𝑁 </a:t>
            </a:r>
            <a:r>
              <a:rPr lang="es-AR" sz="1600" baseline="-25000" dirty="0">
                <a:effectLst/>
                <a:latin typeface="Times New Roman" panose="02020603050405020304" pitchFamily="18" charset="0"/>
                <a:ea typeface="Times New Roman" panose="02020603050405020304" pitchFamily="18" charset="0"/>
              </a:rPr>
              <a:t>(𝐶𝑡𝑜.𝐹𝑎𝑐.𝑃𝑟𝑜𝑑.)</a:t>
            </a:r>
            <a:r>
              <a:rPr lang="es-AR" sz="1600" dirty="0">
                <a:effectLst/>
                <a:latin typeface="Times New Roman" panose="02020603050405020304" pitchFamily="18" charset="0"/>
                <a:ea typeface="Times New Roman" panose="02020603050405020304" pitchFamily="18" charset="0"/>
              </a:rPr>
              <a:t>=∑𝑆𝑎𝑙𝑎𝑟𝑖𝑜+∑𝑅𝑒𝑛𝑡𝑎+∑𝐼𝑛𝑡𝑒𝑟𝑒𝑠𝑒𝑠+∑𝐵𝑒𝑛𝑒𝑓𝑖𝑐𝑖𝑜𝑠</a:t>
            </a:r>
          </a:p>
          <a:p>
            <a:pPr marL="0" marR="0" lvl="0" indent="0" algn="just" defTabSz="914400" rtl="0" eaLnBrk="1" fontAlgn="auto" latinLnBrk="0" hangingPunct="1">
              <a:lnSpc>
                <a:spcPct val="150000"/>
              </a:lnSpc>
              <a:spcBef>
                <a:spcPts val="600"/>
              </a:spcBef>
              <a:spcAft>
                <a:spcPts val="600"/>
              </a:spcAft>
              <a:buClrTx/>
              <a:buSzTx/>
              <a:buFontTx/>
              <a:buNone/>
              <a:tabLst/>
              <a:defRPr/>
            </a:pPr>
            <a:r>
              <a:rPr lang="es-AR" sz="1600" dirty="0">
                <a:effectLst/>
                <a:latin typeface="Times New Roman" panose="02020603050405020304" pitchFamily="18" charset="0"/>
                <a:ea typeface="Times New Roman" panose="02020603050405020304" pitchFamily="18" charset="0"/>
              </a:rPr>
              <a:t>𝑅𝑁 </a:t>
            </a:r>
            <a:r>
              <a:rPr lang="es-AR" sz="1600" baseline="-25000" dirty="0">
                <a:effectLst/>
                <a:latin typeface="Times New Roman" panose="02020603050405020304" pitchFamily="18" charset="0"/>
                <a:ea typeface="Times New Roman" panose="02020603050405020304" pitchFamily="18" charset="0"/>
              </a:rPr>
              <a:t>𝑴𝒊𝒄𝒓𝒐</a:t>
            </a:r>
            <a:r>
              <a:rPr lang="es-AR" sz="1600" dirty="0">
                <a:effectLst/>
                <a:latin typeface="Times New Roman" panose="02020603050405020304" pitchFamily="18" charset="0"/>
                <a:ea typeface="Times New Roman" panose="02020603050405020304" pitchFamily="18" charset="0"/>
              </a:rPr>
              <a:t>=∑𝑉𝐴</a:t>
            </a:r>
          </a:p>
        </p:txBody>
      </p:sp>
      <p:sp>
        <p:nvSpPr>
          <p:cNvPr id="3" name="CuadroTexto 2">
            <a:extLst>
              <a:ext uri="{FF2B5EF4-FFF2-40B4-BE49-F238E27FC236}">
                <a16:creationId xmlns:a16="http://schemas.microsoft.com/office/drawing/2014/main" id="{ACA4E90E-81F4-210E-FCF8-C1F32343B9AF}"/>
              </a:ext>
            </a:extLst>
          </p:cNvPr>
          <p:cNvSpPr txBox="1"/>
          <p:nvPr/>
        </p:nvSpPr>
        <p:spPr>
          <a:xfrm>
            <a:off x="212652" y="3819507"/>
            <a:ext cx="6098458" cy="1200329"/>
          </a:xfrm>
          <a:prstGeom prst="rect">
            <a:avLst/>
          </a:prstGeom>
          <a:noFill/>
        </p:spPr>
        <p:txBody>
          <a:bodyPr wrap="square">
            <a:spAutoFit/>
          </a:bodyPr>
          <a:lstStyle/>
          <a:p>
            <a:r>
              <a:rPr lang="es-AR" dirty="0"/>
              <a:t>Todo Ingreso es distribuidos entre los Agentes Económicos, y considerando que el Valor Económico Agregado es Ingreso, consecuentemente todo Valor Económico Agregado es distribuido entre los Agentes Económicos</a:t>
            </a:r>
          </a:p>
        </p:txBody>
      </p:sp>
      <p:sp>
        <p:nvSpPr>
          <p:cNvPr id="12" name="Marcador de número de diapositiva 11">
            <a:extLst>
              <a:ext uri="{FF2B5EF4-FFF2-40B4-BE49-F238E27FC236}">
                <a16:creationId xmlns:a16="http://schemas.microsoft.com/office/drawing/2014/main" id="{4E23A4D1-7FD6-AE67-8B20-F35A8BE8302C}"/>
              </a:ext>
            </a:extLst>
          </p:cNvPr>
          <p:cNvSpPr>
            <a:spLocks noGrp="1"/>
          </p:cNvSpPr>
          <p:nvPr>
            <p:ph type="sldNum" sz="quarter" idx="12"/>
          </p:nvPr>
        </p:nvSpPr>
        <p:spPr/>
        <p:txBody>
          <a:bodyPr/>
          <a:lstStyle/>
          <a:p>
            <a:fld id="{22B65AFC-14E6-4EDC-832A-2081F8269CE9}" type="slidenum">
              <a:rPr lang="es-AR" smtClean="0"/>
              <a:t>7</a:t>
            </a:fld>
            <a:endParaRPr lang="es-AR"/>
          </a:p>
        </p:txBody>
      </p:sp>
      <p:cxnSp>
        <p:nvCxnSpPr>
          <p:cNvPr id="10" name="Conector recto 9">
            <a:extLst>
              <a:ext uri="{FF2B5EF4-FFF2-40B4-BE49-F238E27FC236}">
                <a16:creationId xmlns:a16="http://schemas.microsoft.com/office/drawing/2014/main" id="{8EA7084F-4EAF-EB34-342E-976704427FD0}"/>
              </a:ext>
            </a:extLst>
          </p:cNvPr>
          <p:cNvCxnSpPr/>
          <p:nvPr/>
        </p:nvCxnSpPr>
        <p:spPr>
          <a:xfrm>
            <a:off x="1578077" y="956944"/>
            <a:ext cx="8981768" cy="0"/>
          </a:xfrm>
          <a:prstGeom prst="line">
            <a:avLst/>
          </a:prstGeom>
          <a:ln w="19050"/>
        </p:spPr>
        <p:style>
          <a:lnRef idx="2">
            <a:schemeClr val="accent4"/>
          </a:lnRef>
          <a:fillRef idx="0">
            <a:schemeClr val="accent4"/>
          </a:fillRef>
          <a:effectRef idx="1">
            <a:schemeClr val="accent4"/>
          </a:effectRef>
          <a:fontRef idx="minor">
            <a:schemeClr val="tx1"/>
          </a:fontRef>
        </p:style>
      </p:cxnSp>
      <p:cxnSp>
        <p:nvCxnSpPr>
          <p:cNvPr id="14" name="Conector recto 13">
            <a:extLst>
              <a:ext uri="{FF2B5EF4-FFF2-40B4-BE49-F238E27FC236}">
                <a16:creationId xmlns:a16="http://schemas.microsoft.com/office/drawing/2014/main" id="{3B720676-C9CA-A462-A9C3-FBE7E0D905FC}"/>
              </a:ext>
            </a:extLst>
          </p:cNvPr>
          <p:cNvCxnSpPr/>
          <p:nvPr/>
        </p:nvCxnSpPr>
        <p:spPr>
          <a:xfrm>
            <a:off x="393895" y="2881503"/>
            <a:ext cx="500194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4034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30E26FB4-61A9-36FC-D6BB-A7AE7C5B4C3B}"/>
              </a:ext>
            </a:extLst>
          </p:cNvPr>
          <p:cNvSpPr>
            <a:spLocks noGrp="1"/>
          </p:cNvSpPr>
          <p:nvPr>
            <p:ph type="title"/>
          </p:nvPr>
        </p:nvSpPr>
        <p:spPr>
          <a:xfrm>
            <a:off x="838200" y="1204332"/>
            <a:ext cx="10515600" cy="486356"/>
          </a:xfrm>
        </p:spPr>
        <p:txBody>
          <a:bodyPr>
            <a:normAutofit fontScale="90000"/>
          </a:bodyPr>
          <a:lstStyle/>
          <a:p>
            <a:pPr>
              <a:lnSpc>
                <a:spcPct val="150000"/>
              </a:lnSpc>
              <a:spcBef>
                <a:spcPts val="600"/>
              </a:spcBef>
              <a:spcAft>
                <a:spcPts val="600"/>
              </a:spcAft>
            </a:pPr>
            <a:r>
              <a:rPr lang="es-ES" sz="3100" i="1" dirty="0">
                <a:effectLst/>
                <a:latin typeface="Times New Roman" panose="02020603050405020304" pitchFamily="18" charset="0"/>
                <a:ea typeface="Times New Roman" panose="02020603050405020304" pitchFamily="18" charset="0"/>
              </a:rPr>
              <a:t>Función de Producción Cobb-Douglas</a:t>
            </a:r>
            <a:endParaRPr lang="es-AR" dirty="0"/>
          </a:p>
        </p:txBody>
      </p:sp>
      <p:sp>
        <p:nvSpPr>
          <p:cNvPr id="15" name="Marcador de contenido 14">
            <a:extLst>
              <a:ext uri="{FF2B5EF4-FFF2-40B4-BE49-F238E27FC236}">
                <a16:creationId xmlns:a16="http://schemas.microsoft.com/office/drawing/2014/main" id="{8C3560F5-6FE2-6CA7-19C6-6FEA81E8673B}"/>
              </a:ext>
            </a:extLst>
          </p:cNvPr>
          <p:cNvSpPr>
            <a:spLocks noGrp="1"/>
          </p:cNvSpPr>
          <p:nvPr>
            <p:ph sz="half" idx="1"/>
          </p:nvPr>
        </p:nvSpPr>
        <p:spPr/>
        <p:txBody>
          <a:bodyPr>
            <a:normAutofit fontScale="92500" lnSpcReduction="10000"/>
          </a:bodyPr>
          <a:lstStyle/>
          <a:p>
            <a:pPr algn="just">
              <a:lnSpc>
                <a:spcPct val="150000"/>
              </a:lnSpc>
              <a:spcBef>
                <a:spcPts val="600"/>
              </a:spcBef>
              <a:spcAft>
                <a:spcPts val="600"/>
              </a:spcAft>
            </a:pPr>
            <a:r>
              <a:rPr lang="es-AR" sz="2800" dirty="0">
                <a:effectLst/>
                <a:latin typeface="Times New Roman" panose="02020603050405020304" pitchFamily="18" charset="0"/>
                <a:ea typeface="Times New Roman" panose="02020603050405020304" pitchFamily="18" charset="0"/>
              </a:rPr>
              <a:t>Y = F (A, K, L),</a:t>
            </a:r>
          </a:p>
          <a:p>
            <a:pPr algn="just">
              <a:lnSpc>
                <a:spcPct val="150000"/>
              </a:lnSpc>
              <a:spcBef>
                <a:spcPts val="600"/>
              </a:spcBef>
              <a:spcAft>
                <a:spcPts val="600"/>
              </a:spcAft>
            </a:pPr>
            <a:r>
              <a:rPr lang="es-AR" sz="2800" dirty="0">
                <a:effectLst/>
                <a:latin typeface="Times New Roman" panose="02020603050405020304" pitchFamily="18" charset="0"/>
                <a:ea typeface="Times New Roman" panose="02020603050405020304" pitchFamily="18" charset="0"/>
              </a:rPr>
              <a:t>indica que:</a:t>
            </a:r>
          </a:p>
          <a:p>
            <a:pPr algn="just">
              <a:lnSpc>
                <a:spcPct val="150000"/>
              </a:lnSpc>
              <a:spcBef>
                <a:spcPts val="600"/>
              </a:spcBef>
              <a:spcAft>
                <a:spcPts val="600"/>
              </a:spcAft>
            </a:pPr>
            <a:r>
              <a:rPr lang="es-AR" sz="2800" dirty="0">
                <a:effectLst/>
                <a:latin typeface="Times New Roman" panose="02020603050405020304" pitchFamily="18" charset="0"/>
                <a:ea typeface="Times New Roman" panose="02020603050405020304" pitchFamily="18" charset="0"/>
              </a:rPr>
              <a:t>la producción (Y) depende del</a:t>
            </a:r>
          </a:p>
          <a:p>
            <a:pPr algn="just">
              <a:lnSpc>
                <a:spcPct val="150000"/>
              </a:lnSpc>
              <a:spcBef>
                <a:spcPts val="600"/>
              </a:spcBef>
              <a:spcAft>
                <a:spcPts val="600"/>
              </a:spcAft>
            </a:pPr>
            <a:r>
              <a:rPr lang="es-AR" sz="2800" dirty="0">
                <a:effectLst/>
                <a:latin typeface="Times New Roman" panose="02020603050405020304" pitchFamily="18" charset="0"/>
                <a:ea typeface="Times New Roman" panose="02020603050405020304" pitchFamily="18" charset="0"/>
              </a:rPr>
              <a:t>progreso tecnológico (A), de la</a:t>
            </a:r>
          </a:p>
          <a:p>
            <a:pPr algn="just">
              <a:lnSpc>
                <a:spcPct val="150000"/>
              </a:lnSpc>
              <a:spcBef>
                <a:spcPts val="600"/>
              </a:spcBef>
              <a:spcAft>
                <a:spcPts val="600"/>
              </a:spcAft>
            </a:pPr>
            <a:r>
              <a:rPr lang="es-AR" sz="2800" dirty="0">
                <a:effectLst/>
                <a:latin typeface="Times New Roman" panose="02020603050405020304" pitchFamily="18" charset="0"/>
                <a:ea typeface="Times New Roman" panose="02020603050405020304" pitchFamily="18" charset="0"/>
              </a:rPr>
              <a:t>cantidad de capital (K), y del</a:t>
            </a:r>
          </a:p>
          <a:p>
            <a:pPr algn="just">
              <a:lnSpc>
                <a:spcPct val="150000"/>
              </a:lnSpc>
              <a:spcBef>
                <a:spcPts val="600"/>
              </a:spcBef>
              <a:spcAft>
                <a:spcPts val="600"/>
              </a:spcAft>
            </a:pPr>
            <a:r>
              <a:rPr lang="es-AR" sz="2800" dirty="0">
                <a:effectLst/>
                <a:latin typeface="Times New Roman" panose="02020603050405020304" pitchFamily="18" charset="0"/>
                <a:ea typeface="Times New Roman" panose="02020603050405020304" pitchFamily="18" charset="0"/>
              </a:rPr>
              <a:t>trabajo (L).</a:t>
            </a:r>
            <a:endParaRPr lang="es-AR" dirty="0"/>
          </a:p>
        </p:txBody>
      </p:sp>
      <p:pic>
        <p:nvPicPr>
          <p:cNvPr id="12" name="Imagen 4" descr="Diagrama&#10;&#10;Descripción generada automáticamente">
            <a:extLst>
              <a:ext uri="{FF2B5EF4-FFF2-40B4-BE49-F238E27FC236}">
                <a16:creationId xmlns:a16="http://schemas.microsoft.com/office/drawing/2014/main" id="{00150137-DC4A-C17F-B505-6755E8AEB7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8943" y="2055813"/>
            <a:ext cx="5055302" cy="4053150"/>
          </a:xfrm>
          <a:prstGeom prst="rect">
            <a:avLst/>
          </a:prstGeom>
          <a:noFill/>
          <a:extLst>
            <a:ext uri="{909E8E84-426E-40DD-AFC4-6F175D3DCCD1}">
              <a14:hiddenFill xmlns:a14="http://schemas.microsoft.com/office/drawing/2010/main">
                <a:solidFill>
                  <a:srgbClr val="FFFFFF"/>
                </a:solidFill>
              </a14:hiddenFill>
            </a:ext>
          </a:extLst>
        </p:spPr>
      </p:pic>
      <p:sp>
        <p:nvSpPr>
          <p:cNvPr id="4" name="Marcador de número de diapositiva 3">
            <a:extLst>
              <a:ext uri="{FF2B5EF4-FFF2-40B4-BE49-F238E27FC236}">
                <a16:creationId xmlns:a16="http://schemas.microsoft.com/office/drawing/2014/main" id="{23E544C9-4CF0-C309-4BE2-9DEDA9EA1554}"/>
              </a:ext>
            </a:extLst>
          </p:cNvPr>
          <p:cNvSpPr>
            <a:spLocks noGrp="1"/>
          </p:cNvSpPr>
          <p:nvPr>
            <p:ph type="sldNum" sz="quarter" idx="12"/>
          </p:nvPr>
        </p:nvSpPr>
        <p:spPr/>
        <p:txBody>
          <a:bodyPr/>
          <a:lstStyle/>
          <a:p>
            <a:fld id="{22B65AFC-14E6-4EDC-832A-2081F8269CE9}" type="slidenum">
              <a:rPr lang="es-AR" smtClean="0"/>
              <a:t>8</a:t>
            </a:fld>
            <a:endParaRPr lang="es-AR"/>
          </a:p>
        </p:txBody>
      </p:sp>
      <p:sp>
        <p:nvSpPr>
          <p:cNvPr id="2" name="Título 3">
            <a:extLst>
              <a:ext uri="{FF2B5EF4-FFF2-40B4-BE49-F238E27FC236}">
                <a16:creationId xmlns:a16="http://schemas.microsoft.com/office/drawing/2014/main" id="{05C7C9B9-B8F8-EF45-EB67-F037F56D8017}"/>
              </a:ext>
            </a:extLst>
          </p:cNvPr>
          <p:cNvSpPr txBox="1">
            <a:spLocks/>
          </p:cNvSpPr>
          <p:nvPr/>
        </p:nvSpPr>
        <p:spPr>
          <a:xfrm>
            <a:off x="874713" y="1204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AR">
                <a:solidFill>
                  <a:srgbClr val="000000"/>
                </a:solidFill>
                <a:latin typeface="inherit"/>
                <a:ea typeface="Times New Roman" panose="02020603050405020304" pitchFamily="18" charset="0"/>
                <a:cs typeface="Times New Roman" panose="02020603050405020304" pitchFamily="18" charset="0"/>
              </a:rPr>
              <a:t>Preguntas de investigación e hipótesis</a:t>
            </a:r>
            <a:endParaRPr lang="es-AR" dirty="0"/>
          </a:p>
        </p:txBody>
      </p:sp>
      <p:cxnSp>
        <p:nvCxnSpPr>
          <p:cNvPr id="3" name="Conector recto 2">
            <a:extLst>
              <a:ext uri="{FF2B5EF4-FFF2-40B4-BE49-F238E27FC236}">
                <a16:creationId xmlns:a16="http://schemas.microsoft.com/office/drawing/2014/main" id="{F47DFC07-202C-5A84-67CF-93B2BCB8C133}"/>
              </a:ext>
            </a:extLst>
          </p:cNvPr>
          <p:cNvCxnSpPr/>
          <p:nvPr/>
        </p:nvCxnSpPr>
        <p:spPr>
          <a:xfrm>
            <a:off x="1578077" y="956944"/>
            <a:ext cx="8981768" cy="0"/>
          </a:xfrm>
          <a:prstGeom prst="line">
            <a:avLst/>
          </a:prstGeom>
          <a:ln w="19050"/>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1237810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37D93CF-9082-AB29-199E-055546E7457B}"/>
              </a:ext>
            </a:extLst>
          </p:cNvPr>
          <p:cNvSpPr>
            <a:spLocks noGrp="1"/>
          </p:cNvSpPr>
          <p:nvPr>
            <p:ph type="title"/>
          </p:nvPr>
        </p:nvSpPr>
        <p:spPr>
          <a:xfrm>
            <a:off x="848678" y="136525"/>
            <a:ext cx="10515600" cy="823913"/>
          </a:xfrm>
        </p:spPr>
        <p:txBody>
          <a:bodyPr>
            <a:normAutofit/>
          </a:bodyPr>
          <a:lstStyle/>
          <a:p>
            <a:pPr algn="ctr"/>
            <a:r>
              <a:rPr lang="es-AR" sz="4400" b="0" i="0" dirty="0">
                <a:solidFill>
                  <a:srgbClr val="000000"/>
                </a:solidFill>
                <a:effectLst/>
                <a:latin typeface="Arial" panose="020B0604020202020204" pitchFamily="34" charset="0"/>
              </a:rPr>
              <a:t>Criterios de inclusión</a:t>
            </a:r>
            <a:endParaRPr lang="es-AR" dirty="0"/>
          </a:p>
        </p:txBody>
      </p:sp>
      <p:sp>
        <p:nvSpPr>
          <p:cNvPr id="10" name="Marcador de texto 9">
            <a:extLst>
              <a:ext uri="{FF2B5EF4-FFF2-40B4-BE49-F238E27FC236}">
                <a16:creationId xmlns:a16="http://schemas.microsoft.com/office/drawing/2014/main" id="{66403FA3-5FDD-BEC4-8059-C388402D09B0}"/>
              </a:ext>
            </a:extLst>
          </p:cNvPr>
          <p:cNvSpPr>
            <a:spLocks noGrp="1"/>
          </p:cNvSpPr>
          <p:nvPr>
            <p:ph type="body" idx="1"/>
          </p:nvPr>
        </p:nvSpPr>
        <p:spPr>
          <a:xfrm>
            <a:off x="836612" y="1075226"/>
            <a:ext cx="5157787" cy="605937"/>
          </a:xfrm>
        </p:spPr>
        <p:txBody>
          <a:bodyPr/>
          <a:lstStyle/>
          <a:p>
            <a:r>
              <a:rPr lang="es-AR" dirty="0"/>
              <a:t>Desarrollo Económico</a:t>
            </a:r>
          </a:p>
        </p:txBody>
      </p:sp>
      <p:graphicFrame>
        <p:nvGraphicFramePr>
          <p:cNvPr id="13" name="Marcador de contenido 6">
            <a:extLst>
              <a:ext uri="{FF2B5EF4-FFF2-40B4-BE49-F238E27FC236}">
                <a16:creationId xmlns:a16="http://schemas.microsoft.com/office/drawing/2014/main" id="{1A4AC60A-37CF-CBEA-46F7-B7D7F2AEC447}"/>
              </a:ext>
            </a:extLst>
          </p:cNvPr>
          <p:cNvGraphicFramePr>
            <a:graphicFrameLocks noGrp="1"/>
          </p:cNvGraphicFramePr>
          <p:nvPr>
            <p:ph sz="half" idx="2"/>
            <p:extLst>
              <p:ext uri="{D42A27DB-BD31-4B8C-83A1-F6EECF244321}">
                <p14:modId xmlns:p14="http://schemas.microsoft.com/office/powerpoint/2010/main" val="2972130016"/>
              </p:ext>
            </p:extLst>
          </p:nvPr>
        </p:nvGraphicFramePr>
        <p:xfrm>
          <a:off x="351643" y="2039815"/>
          <a:ext cx="5744357" cy="3114675"/>
        </p:xfrm>
        <a:graphic>
          <a:graphicData uri="http://schemas.openxmlformats.org/drawingml/2006/table">
            <a:tbl>
              <a:tblPr>
                <a:tableStyleId>{FABFCF23-3B69-468F-B69F-88F6DE6A72F2}</a:tableStyleId>
              </a:tblPr>
              <a:tblGrid>
                <a:gridCol w="3691876">
                  <a:extLst>
                    <a:ext uri="{9D8B030D-6E8A-4147-A177-3AD203B41FA5}">
                      <a16:colId xmlns:a16="http://schemas.microsoft.com/office/drawing/2014/main" val="1620352574"/>
                    </a:ext>
                  </a:extLst>
                </a:gridCol>
                <a:gridCol w="2052481">
                  <a:extLst>
                    <a:ext uri="{9D8B030D-6E8A-4147-A177-3AD203B41FA5}">
                      <a16:colId xmlns:a16="http://schemas.microsoft.com/office/drawing/2014/main" val="471117807"/>
                    </a:ext>
                  </a:extLst>
                </a:gridCol>
              </a:tblGrid>
              <a:tr h="381000">
                <a:tc rowSpan="4">
                  <a:txBody>
                    <a:bodyPr/>
                    <a:lstStyle/>
                    <a:p>
                      <a:pPr algn="l" fontAlgn="b"/>
                      <a:r>
                        <a:rPr lang="es-AR" sz="2000" u="none" strike="noStrike" dirty="0">
                          <a:effectLst/>
                        </a:rPr>
                        <a:t>﻿﻿</a:t>
                      </a:r>
                      <a:r>
                        <a:rPr lang="es-AR" sz="2000" u="none" strike="noStrike" dirty="0" err="1">
                          <a:effectLst/>
                        </a:rPr>
                        <a:t>Theory</a:t>
                      </a:r>
                      <a:r>
                        <a:rPr lang="es-AR" sz="2000" u="none" strike="noStrike" dirty="0">
                          <a:effectLst/>
                        </a:rPr>
                        <a:t> </a:t>
                      </a:r>
                      <a:r>
                        <a:rPr lang="es-AR" sz="2000" u="none" strike="noStrike" dirty="0" err="1">
                          <a:effectLst/>
                        </a:rPr>
                        <a:t>of</a:t>
                      </a:r>
                      <a:r>
                        <a:rPr lang="es-AR" sz="2000" u="none" strike="noStrike" dirty="0">
                          <a:effectLst/>
                        </a:rPr>
                        <a:t> </a:t>
                      </a:r>
                      <a:r>
                        <a:rPr lang="es-AR" sz="2000" u="none" strike="noStrike" dirty="0" err="1">
                          <a:effectLst/>
                        </a:rPr>
                        <a:t>Economic</a:t>
                      </a:r>
                      <a:r>
                        <a:rPr lang="es-AR" sz="2000" u="none" strike="noStrike" dirty="0">
                          <a:effectLst/>
                        </a:rPr>
                        <a:t> </a:t>
                      </a:r>
                      <a:r>
                        <a:rPr lang="es-AR" sz="2000" u="none" strike="noStrike" dirty="0" err="1">
                          <a:effectLst/>
                        </a:rPr>
                        <a:t>Growth</a:t>
                      </a:r>
                      <a:r>
                        <a:rPr lang="es-AR" sz="2000" u="none" strike="noStrike" dirty="0">
                          <a:effectLst/>
                        </a:rPr>
                        <a:t> </a:t>
                      </a:r>
                      <a:endParaRPr lang="es-AR"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s-AR" sz="2000" u="none" strike="noStrike" dirty="0">
                          <a:effectLst/>
                        </a:rPr>
                        <a:t>Charles Cobb y Paul Douglas</a:t>
                      </a:r>
                      <a:endParaRPr lang="es-AR"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46751657"/>
                  </a:ext>
                </a:extLst>
              </a:tr>
              <a:tr h="190500">
                <a:tc vMerge="1">
                  <a:txBody>
                    <a:bodyPr/>
                    <a:lstStyle/>
                    <a:p>
                      <a:pPr algn="l" fontAlgn="b"/>
                      <a:endParaRPr lang="es-AR" sz="20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s-AR" sz="2000" u="none" strike="noStrike" dirty="0">
                          <a:effectLst/>
                        </a:rPr>
                        <a:t>Robert Solow</a:t>
                      </a:r>
                      <a:endParaRPr lang="es-AR"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53055340"/>
                  </a:ext>
                </a:extLst>
              </a:tr>
              <a:tr h="190500">
                <a:tc vMerge="1">
                  <a:txBody>
                    <a:bodyPr/>
                    <a:lstStyle/>
                    <a:p>
                      <a:pPr algn="l" fontAlgn="b"/>
                      <a:endParaRPr lang="es-AR" sz="20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s-AR" sz="2000" u="none" strike="noStrike" dirty="0" err="1">
                          <a:effectLst/>
                        </a:rPr>
                        <a:t>Hirofumi</a:t>
                      </a:r>
                      <a:r>
                        <a:rPr lang="es-AR" sz="2000" u="none" strike="noStrike" dirty="0">
                          <a:effectLst/>
                        </a:rPr>
                        <a:t> </a:t>
                      </a:r>
                      <a:r>
                        <a:rPr lang="es-AR" sz="2000" u="none" strike="noStrike" dirty="0" err="1">
                          <a:effectLst/>
                        </a:rPr>
                        <a:t>Uzawa</a:t>
                      </a:r>
                      <a:r>
                        <a:rPr lang="es-AR" sz="2000" u="none" strike="noStrike" dirty="0">
                          <a:effectLst/>
                        </a:rPr>
                        <a:t> </a:t>
                      </a:r>
                      <a:endParaRPr lang="es-AR"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95394939"/>
                  </a:ext>
                </a:extLst>
              </a:tr>
              <a:tr h="190500">
                <a:tc vMerge="1">
                  <a:txBody>
                    <a:bodyPr/>
                    <a:lstStyle/>
                    <a:p>
                      <a:pPr algn="l" fontAlgn="b"/>
                      <a:endParaRPr lang="es-AR" sz="20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s-AR" sz="2000" u="none" strike="noStrike" dirty="0">
                          <a:effectLst/>
                        </a:rPr>
                        <a:t>Joseph Schumpeter</a:t>
                      </a:r>
                      <a:endParaRPr lang="es-AR"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72698728"/>
                  </a:ext>
                </a:extLst>
              </a:tr>
              <a:tr h="190500">
                <a:tc>
                  <a:txBody>
                    <a:bodyPr/>
                    <a:lstStyle/>
                    <a:p>
                      <a:pPr algn="l" fontAlgn="b"/>
                      <a:r>
                        <a:rPr lang="en-US" sz="2000" u="none" strike="noStrike" dirty="0">
                          <a:effectLst/>
                        </a:rPr>
                        <a:t>Optimal Growth in a Two-Sector Model of Capital Accumulation</a:t>
                      </a:r>
                      <a:endParaRPr lang="en-US" sz="2000" b="0" i="0" u="none" strike="noStrike" dirty="0">
                        <a:solidFill>
                          <a:srgbClr val="000000"/>
                        </a:solidFill>
                        <a:effectLst/>
                        <a:latin typeface="Calibri" panose="020F0502020204030204" pitchFamily="34" charset="0"/>
                      </a:endParaRPr>
                    </a:p>
                  </a:txBody>
                  <a:tcPr marL="9525" marR="9525" marT="9525" marB="0" anchor="ctr"/>
                </a:tc>
                <a:tc rowSpan="2">
                  <a:txBody>
                    <a:bodyPr/>
                    <a:lstStyle/>
                    <a:p>
                      <a:pPr algn="l" fontAlgn="b"/>
                      <a:r>
                        <a:rPr lang="es-AR" sz="2000" u="none" strike="noStrike" dirty="0" err="1">
                          <a:effectLst/>
                        </a:rPr>
                        <a:t>Hirofumi</a:t>
                      </a:r>
                      <a:r>
                        <a:rPr lang="es-AR" sz="2000" u="none" strike="noStrike" dirty="0">
                          <a:effectLst/>
                        </a:rPr>
                        <a:t> </a:t>
                      </a:r>
                      <a:r>
                        <a:rPr lang="es-AR" sz="2000" u="none" strike="noStrike" dirty="0" err="1">
                          <a:effectLst/>
                        </a:rPr>
                        <a:t>Uzawa</a:t>
                      </a:r>
                      <a:r>
                        <a:rPr lang="es-AR" sz="2000" u="none" strike="noStrike" dirty="0">
                          <a:effectLst/>
                        </a:rPr>
                        <a:t> </a:t>
                      </a:r>
                      <a:endParaRPr lang="es-AR"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30233825"/>
                  </a:ext>
                </a:extLst>
              </a:tr>
              <a:tr h="190500">
                <a:tc>
                  <a:txBody>
                    <a:bodyPr/>
                    <a:lstStyle/>
                    <a:p>
                      <a:pPr algn="l" fontAlgn="b"/>
                      <a:r>
                        <a:rPr lang="en-US" sz="2000" u="none" strike="noStrike" dirty="0">
                          <a:effectLst/>
                        </a:rPr>
                        <a:t>Theory of social overhead capital</a:t>
                      </a:r>
                      <a:endParaRPr lang="en-US" sz="2000" b="0" i="0" u="none" strike="noStrike" dirty="0">
                        <a:solidFill>
                          <a:srgbClr val="000000"/>
                        </a:solidFill>
                        <a:effectLst/>
                        <a:latin typeface="Calibri" panose="020F0502020204030204" pitchFamily="34" charset="0"/>
                      </a:endParaRPr>
                    </a:p>
                  </a:txBody>
                  <a:tcPr marL="9525" marR="9525" marT="9525" marB="0" anchor="ctr"/>
                </a:tc>
                <a:tc vMerge="1">
                  <a:txBody>
                    <a:bodyPr/>
                    <a:lstStyle/>
                    <a:p>
                      <a:pPr algn="l" fontAlgn="b"/>
                      <a:endParaRPr lang="es-AR"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02594386"/>
                  </a:ext>
                </a:extLst>
              </a:tr>
              <a:tr h="190500">
                <a:tc>
                  <a:txBody>
                    <a:bodyPr/>
                    <a:lstStyle/>
                    <a:p>
                      <a:pPr algn="l" fontAlgn="b"/>
                      <a:r>
                        <a:rPr lang="es-AR" sz="2000" u="none" strike="noStrike" dirty="0" err="1">
                          <a:effectLst/>
                        </a:rPr>
                        <a:t>Mechanics</a:t>
                      </a:r>
                      <a:r>
                        <a:rPr lang="es-AR" sz="2000" u="none" strike="noStrike" dirty="0">
                          <a:effectLst/>
                        </a:rPr>
                        <a:t> </a:t>
                      </a:r>
                      <a:r>
                        <a:rPr lang="es-AR" sz="2000" u="none" strike="noStrike" dirty="0" err="1">
                          <a:effectLst/>
                        </a:rPr>
                        <a:t>of</a:t>
                      </a:r>
                      <a:r>
                        <a:rPr lang="es-AR" sz="2000" u="none" strike="noStrike" dirty="0">
                          <a:effectLst/>
                        </a:rPr>
                        <a:t> </a:t>
                      </a:r>
                      <a:r>
                        <a:rPr lang="es-AR" sz="2000" u="none" strike="noStrike" dirty="0" err="1">
                          <a:effectLst/>
                        </a:rPr>
                        <a:t>Economic</a:t>
                      </a:r>
                      <a:r>
                        <a:rPr lang="es-AR" sz="2000" u="none" strike="noStrike" dirty="0">
                          <a:effectLst/>
                        </a:rPr>
                        <a:t> </a:t>
                      </a:r>
                      <a:r>
                        <a:rPr lang="es-AR" sz="2000" u="none" strike="noStrike" dirty="0" err="1">
                          <a:effectLst/>
                        </a:rPr>
                        <a:t>Development</a:t>
                      </a:r>
                      <a:endParaRPr lang="es-AR"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r>
                        <a:rPr lang="es-AR" sz="2000" u="none" strike="noStrike" dirty="0">
                          <a:effectLst/>
                        </a:rPr>
                        <a:t>Robert Solow</a:t>
                      </a:r>
                      <a:endParaRPr lang="es-AR" sz="20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621403060"/>
                  </a:ext>
                </a:extLst>
              </a:tr>
            </a:tbl>
          </a:graphicData>
        </a:graphic>
      </p:graphicFrame>
      <p:sp>
        <p:nvSpPr>
          <p:cNvPr id="7" name="Marcador de texto 6">
            <a:extLst>
              <a:ext uri="{FF2B5EF4-FFF2-40B4-BE49-F238E27FC236}">
                <a16:creationId xmlns:a16="http://schemas.microsoft.com/office/drawing/2014/main" id="{8D076065-7878-AE8F-D487-320E87DF88B4}"/>
              </a:ext>
            </a:extLst>
          </p:cNvPr>
          <p:cNvSpPr>
            <a:spLocks noGrp="1"/>
          </p:cNvSpPr>
          <p:nvPr>
            <p:ph type="body" sz="quarter" idx="3"/>
          </p:nvPr>
        </p:nvSpPr>
        <p:spPr>
          <a:xfrm>
            <a:off x="6197603" y="995681"/>
            <a:ext cx="5183188" cy="823912"/>
          </a:xfrm>
        </p:spPr>
        <p:txBody>
          <a:bodyPr/>
          <a:lstStyle/>
          <a:p>
            <a:r>
              <a:rPr lang="es-AR" dirty="0"/>
              <a:t>Aspectos dinámicos en las teorías económicas de crecimiento y desarrollo</a:t>
            </a:r>
          </a:p>
        </p:txBody>
      </p:sp>
      <p:sp>
        <p:nvSpPr>
          <p:cNvPr id="8" name="Marcador de contenido 7">
            <a:extLst>
              <a:ext uri="{FF2B5EF4-FFF2-40B4-BE49-F238E27FC236}">
                <a16:creationId xmlns:a16="http://schemas.microsoft.com/office/drawing/2014/main" id="{3EC14AFC-7694-695F-ED21-8E6436735D34}"/>
              </a:ext>
            </a:extLst>
          </p:cNvPr>
          <p:cNvSpPr>
            <a:spLocks noGrp="1"/>
          </p:cNvSpPr>
          <p:nvPr>
            <p:ph sz="quarter" idx="4"/>
          </p:nvPr>
        </p:nvSpPr>
        <p:spPr>
          <a:xfrm>
            <a:off x="6172199" y="2039815"/>
            <a:ext cx="5869746" cy="4681660"/>
          </a:xfrm>
        </p:spPr>
        <p:txBody>
          <a:bodyPr>
            <a:normAutofit fontScale="70000" lnSpcReduction="20000"/>
          </a:bodyPr>
          <a:lstStyle/>
          <a:p>
            <a:r>
              <a:rPr lang="es-AR" dirty="0"/>
              <a:t>John Maynard Keynes (</a:t>
            </a:r>
            <a:r>
              <a:rPr lang="es-AR" dirty="0" err="1"/>
              <a:t>The</a:t>
            </a:r>
            <a:r>
              <a:rPr lang="es-AR" dirty="0"/>
              <a:t> General </a:t>
            </a:r>
            <a:r>
              <a:rPr lang="es-AR" dirty="0" err="1"/>
              <a:t>Theory</a:t>
            </a:r>
            <a:r>
              <a:rPr lang="es-AR" dirty="0"/>
              <a:t> </a:t>
            </a:r>
            <a:r>
              <a:rPr lang="es-AR" dirty="0" err="1"/>
              <a:t>of</a:t>
            </a:r>
            <a:r>
              <a:rPr lang="es-AR" dirty="0"/>
              <a:t> </a:t>
            </a:r>
            <a:r>
              <a:rPr lang="es-AR" dirty="0" err="1"/>
              <a:t>Employment</a:t>
            </a:r>
            <a:r>
              <a:rPr lang="es-AR" dirty="0"/>
              <a:t>, </a:t>
            </a:r>
            <a:r>
              <a:rPr lang="es-AR" dirty="0" err="1"/>
              <a:t>Interest</a:t>
            </a:r>
            <a:r>
              <a:rPr lang="es-AR" dirty="0"/>
              <a:t>, and Money, 1936), </a:t>
            </a:r>
          </a:p>
          <a:p>
            <a:r>
              <a:rPr lang="es-AR" dirty="0" err="1"/>
              <a:t>Michal</a:t>
            </a:r>
            <a:r>
              <a:rPr lang="es-AR" dirty="0"/>
              <a:t> </a:t>
            </a:r>
            <a:r>
              <a:rPr lang="es-AR" dirty="0" err="1"/>
              <a:t>Kalecki</a:t>
            </a:r>
            <a:r>
              <a:rPr lang="es-AR" dirty="0"/>
              <a:t> (Teoría de la dinámica económica: ensayo sobre los movimientos cíclicos y a largo plazo de la economía capitalista , 1956) ,</a:t>
            </a:r>
          </a:p>
          <a:p>
            <a:r>
              <a:rPr lang="es-AR" dirty="0"/>
              <a:t>William Phillips (</a:t>
            </a:r>
            <a:r>
              <a:rPr lang="es-AR" dirty="0" err="1"/>
              <a:t>The</a:t>
            </a:r>
            <a:r>
              <a:rPr lang="es-AR" dirty="0"/>
              <a:t> </a:t>
            </a:r>
            <a:r>
              <a:rPr lang="es-AR" dirty="0" err="1"/>
              <a:t>relation</a:t>
            </a:r>
            <a:r>
              <a:rPr lang="es-AR" dirty="0"/>
              <a:t> </a:t>
            </a:r>
            <a:r>
              <a:rPr lang="es-AR" dirty="0" err="1"/>
              <a:t>between</a:t>
            </a:r>
            <a:r>
              <a:rPr lang="es-AR" dirty="0"/>
              <a:t> </a:t>
            </a:r>
            <a:r>
              <a:rPr lang="es-AR" dirty="0" err="1"/>
              <a:t>unemployment</a:t>
            </a:r>
            <a:r>
              <a:rPr lang="es-AR" dirty="0"/>
              <a:t> and </a:t>
            </a:r>
            <a:r>
              <a:rPr lang="es-AR" dirty="0" err="1"/>
              <a:t>the</a:t>
            </a:r>
            <a:r>
              <a:rPr lang="es-AR" dirty="0"/>
              <a:t> </a:t>
            </a:r>
            <a:r>
              <a:rPr lang="es-AR" dirty="0" err="1"/>
              <a:t>rate</a:t>
            </a:r>
            <a:r>
              <a:rPr lang="es-AR" dirty="0"/>
              <a:t> </a:t>
            </a:r>
            <a:r>
              <a:rPr lang="es-AR" dirty="0" err="1"/>
              <a:t>of</a:t>
            </a:r>
            <a:r>
              <a:rPr lang="es-AR" dirty="0"/>
              <a:t> </a:t>
            </a:r>
            <a:r>
              <a:rPr lang="es-AR" dirty="0" err="1"/>
              <a:t>change</a:t>
            </a:r>
            <a:r>
              <a:rPr lang="es-AR" dirty="0"/>
              <a:t> </a:t>
            </a:r>
            <a:r>
              <a:rPr lang="es-AR" dirty="0" err="1"/>
              <a:t>of</a:t>
            </a:r>
            <a:r>
              <a:rPr lang="es-AR" dirty="0"/>
              <a:t> </a:t>
            </a:r>
            <a:r>
              <a:rPr lang="es-AR" dirty="0" err="1"/>
              <a:t>money</a:t>
            </a:r>
            <a:r>
              <a:rPr lang="es-AR" dirty="0"/>
              <a:t> </a:t>
            </a:r>
            <a:r>
              <a:rPr lang="es-AR" dirty="0" err="1"/>
              <a:t>wage</a:t>
            </a:r>
            <a:r>
              <a:rPr lang="es-AR" dirty="0"/>
              <a:t> </a:t>
            </a:r>
            <a:r>
              <a:rPr lang="es-AR" dirty="0" err="1"/>
              <a:t>rates</a:t>
            </a:r>
            <a:r>
              <a:rPr lang="es-AR" dirty="0"/>
              <a:t> in </a:t>
            </a:r>
            <a:r>
              <a:rPr lang="es-AR" dirty="0" err="1"/>
              <a:t>the</a:t>
            </a:r>
            <a:r>
              <a:rPr lang="es-AR" dirty="0"/>
              <a:t> </a:t>
            </a:r>
            <a:r>
              <a:rPr lang="es-AR" dirty="0" err="1"/>
              <a:t>United</a:t>
            </a:r>
            <a:r>
              <a:rPr lang="es-AR" dirty="0"/>
              <a:t> </a:t>
            </a:r>
            <a:r>
              <a:rPr lang="es-AR" dirty="0" err="1"/>
              <a:t>Kingdom</a:t>
            </a:r>
            <a:r>
              <a:rPr lang="es-AR" dirty="0"/>
              <a:t>, 1861-1957, 1958),</a:t>
            </a:r>
          </a:p>
          <a:p>
            <a:r>
              <a:rPr lang="es-AR" dirty="0"/>
              <a:t>Nicholas </a:t>
            </a:r>
            <a:r>
              <a:rPr lang="es-AR" dirty="0" err="1"/>
              <a:t>Kaldor</a:t>
            </a:r>
            <a:r>
              <a:rPr lang="es-AR" dirty="0"/>
              <a:t> (Productividad marginal y las teorías macroeconómicas de la distribución: comentario sobre Samuelson y Modigliani, 1966), </a:t>
            </a:r>
          </a:p>
          <a:p>
            <a:r>
              <a:rPr lang="es-AR" dirty="0"/>
              <a:t>Lawrence Robert Klein (La economía de la oferta y la demanda, 1983),</a:t>
            </a:r>
          </a:p>
          <a:p>
            <a:r>
              <a:rPr lang="es-AR" dirty="0"/>
              <a:t>Luigi </a:t>
            </a:r>
            <a:r>
              <a:rPr lang="es-AR" dirty="0" err="1"/>
              <a:t>Pasinetti</a:t>
            </a:r>
            <a:r>
              <a:rPr lang="es-AR" dirty="0"/>
              <a:t> (Cambio estructural y Crecimiento Económico, 1985), y</a:t>
            </a:r>
          </a:p>
          <a:p>
            <a:r>
              <a:rPr lang="es-AR" dirty="0"/>
              <a:t>Jay Forrester ( Industrial Dynamics, 1961)</a:t>
            </a:r>
          </a:p>
          <a:p>
            <a:pPr marL="0" indent="0">
              <a:buNone/>
            </a:pPr>
            <a:endParaRPr lang="es-AR" dirty="0"/>
          </a:p>
        </p:txBody>
      </p:sp>
      <p:sp>
        <p:nvSpPr>
          <p:cNvPr id="5" name="Marcador de número de diapositiva 4">
            <a:extLst>
              <a:ext uri="{FF2B5EF4-FFF2-40B4-BE49-F238E27FC236}">
                <a16:creationId xmlns:a16="http://schemas.microsoft.com/office/drawing/2014/main" id="{29850B15-D8BC-B7F9-154D-BF7CE0CA33AE}"/>
              </a:ext>
            </a:extLst>
          </p:cNvPr>
          <p:cNvSpPr>
            <a:spLocks noGrp="1"/>
          </p:cNvSpPr>
          <p:nvPr>
            <p:ph type="sldNum" sz="quarter" idx="12"/>
          </p:nvPr>
        </p:nvSpPr>
        <p:spPr/>
        <p:txBody>
          <a:bodyPr/>
          <a:lstStyle/>
          <a:p>
            <a:fld id="{22B65AFC-14E6-4EDC-832A-2081F8269CE9}" type="slidenum">
              <a:rPr lang="es-AR" smtClean="0"/>
              <a:t>9</a:t>
            </a:fld>
            <a:endParaRPr lang="es-AR"/>
          </a:p>
        </p:txBody>
      </p:sp>
      <p:cxnSp>
        <p:nvCxnSpPr>
          <p:cNvPr id="2" name="Conector recto 1">
            <a:extLst>
              <a:ext uri="{FF2B5EF4-FFF2-40B4-BE49-F238E27FC236}">
                <a16:creationId xmlns:a16="http://schemas.microsoft.com/office/drawing/2014/main" id="{12BFCC50-BFE2-3709-CEBE-45CD7B24C993}"/>
              </a:ext>
            </a:extLst>
          </p:cNvPr>
          <p:cNvCxnSpPr/>
          <p:nvPr/>
        </p:nvCxnSpPr>
        <p:spPr>
          <a:xfrm>
            <a:off x="1605116" y="918576"/>
            <a:ext cx="8981768" cy="0"/>
          </a:xfrm>
          <a:prstGeom prst="line">
            <a:avLst/>
          </a:prstGeom>
          <a:ln w="19050"/>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3488580630"/>
      </p:ext>
    </p:extLst>
  </p:cSld>
  <p:clrMapOvr>
    <a:overrideClrMapping bg1="lt1" tx1="dk1" bg2="lt2" tx2="dk2" accent1="accent1" accent2="accent2" accent3="accent3" accent4="accent4" accent5="accent5" accent6="accent6" hlink="hlink" folHlink="folHlink"/>
  </p:clrMapOvr>
</p:sld>
</file>

<file path=ppt/tags/tag1.xml><?xml version="1.0" encoding="utf-8"?>
<p:tagLst xmlns:a="http://schemas.openxmlformats.org/drawingml/2006/main" xmlns:r="http://schemas.openxmlformats.org/officeDocument/2006/relationships" xmlns:p="http://schemas.openxmlformats.org/presentationml/2006/main">
  <p:tag name="TIMING" val="|0.6"/>
</p:tagLst>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3979</TotalTime>
  <Words>2729</Words>
  <Application>Microsoft Office PowerPoint</Application>
  <PresentationFormat>Panorámica</PresentationFormat>
  <Paragraphs>321</Paragraphs>
  <Slides>19</Slides>
  <Notes>1</Notes>
  <HiddenSlides>0</HiddenSlides>
  <MMClips>0</MMClips>
  <ScaleCrop>false</ScaleCrop>
  <HeadingPairs>
    <vt:vector size="6" baseType="variant">
      <vt:variant>
        <vt:lpstr>Fuentes usadas</vt:lpstr>
      </vt:variant>
      <vt:variant>
        <vt:i4>11</vt:i4>
      </vt:variant>
      <vt:variant>
        <vt:lpstr>Tema</vt:lpstr>
      </vt:variant>
      <vt:variant>
        <vt:i4>1</vt:i4>
      </vt:variant>
      <vt:variant>
        <vt:lpstr>Títulos de diapositiva</vt:lpstr>
      </vt:variant>
      <vt:variant>
        <vt:i4>19</vt:i4>
      </vt:variant>
    </vt:vector>
  </HeadingPairs>
  <TitlesOfParts>
    <vt:vector size="31" baseType="lpstr">
      <vt:lpstr>Arial</vt:lpstr>
      <vt:lpstr>Calibri</vt:lpstr>
      <vt:lpstr>Calibri Light</vt:lpstr>
      <vt:lpstr>Cambria Math</vt:lpstr>
      <vt:lpstr>Courier New</vt:lpstr>
      <vt:lpstr>franklin-gothic-compressed</vt:lpstr>
      <vt:lpstr>Georgia</vt:lpstr>
      <vt:lpstr>inherit</vt:lpstr>
      <vt:lpstr>Kunstler Script</vt:lpstr>
      <vt:lpstr>Symbol</vt:lpstr>
      <vt:lpstr>Times New Roman</vt:lpstr>
      <vt:lpstr>Tema de Office</vt:lpstr>
      <vt:lpstr>Presentación de PowerPoint</vt:lpstr>
      <vt:lpstr>Revisión de literatura científica</vt:lpstr>
      <vt:lpstr>Finalidad y Objetivos</vt:lpstr>
      <vt:lpstr>Informes resultantes</vt:lpstr>
      <vt:lpstr>Metodología</vt:lpstr>
      <vt:lpstr>Preguntas de investigación e hipótesis</vt:lpstr>
      <vt:lpstr>Preguntas de investigación e hipótesis</vt:lpstr>
      <vt:lpstr>Función de Producción Cobb-Douglas</vt:lpstr>
      <vt:lpstr>Criterios de inclusión</vt:lpstr>
      <vt:lpstr>Criterios de inclusión</vt:lpstr>
      <vt:lpstr>Términos de búsqueda</vt:lpstr>
      <vt:lpstr>Identificar las bases de datos y motores de búsqueda</vt:lpstr>
      <vt:lpstr>Buscar y extraer los datos relevantes</vt:lpstr>
      <vt:lpstr>Registro</vt:lpstr>
      <vt:lpstr>Registro</vt:lpstr>
      <vt:lpstr>Registro: línea de investigación</vt:lpstr>
      <vt:lpstr>Resultado: ilación conceptual y temporal</vt:lpstr>
      <vt:lpstr>Resultado del análisis:  Argumentado en informe posdoctoral FCE-UBA Marcelo Claudio Perissé</vt:lpstr>
      <vt:lpstr>Framework SALSA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Marcelo Perisse</dc:creator>
  <cp:lastModifiedBy>Marcelo Perisse</cp:lastModifiedBy>
  <cp:revision>266</cp:revision>
  <dcterms:created xsi:type="dcterms:W3CDTF">2021-03-16T16:21:29Z</dcterms:created>
  <dcterms:modified xsi:type="dcterms:W3CDTF">2024-09-29T15:38:14Z</dcterms:modified>
</cp:coreProperties>
</file>