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4.xml" ContentType="application/vnd.openxmlformats-officedocument.themeOverride+xml"/>
  <Override PartName="/ppt/theme/themeOverride5.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 id="2147483720" r:id="rId2"/>
  </p:sldMasterIdLst>
  <p:notesMasterIdLst>
    <p:notesMasterId r:id="rId27"/>
  </p:notesMasterIdLst>
  <p:handoutMasterIdLst>
    <p:handoutMasterId r:id="rId28"/>
  </p:handoutMasterIdLst>
  <p:sldIdLst>
    <p:sldId id="264" r:id="rId3"/>
    <p:sldId id="285" r:id="rId4"/>
    <p:sldId id="298" r:id="rId5"/>
    <p:sldId id="299" r:id="rId6"/>
    <p:sldId id="320" r:id="rId7"/>
    <p:sldId id="314" r:id="rId8"/>
    <p:sldId id="272" r:id="rId9"/>
    <p:sldId id="315" r:id="rId10"/>
    <p:sldId id="300" r:id="rId11"/>
    <p:sldId id="296" r:id="rId12"/>
    <p:sldId id="268" r:id="rId13"/>
    <p:sldId id="267" r:id="rId14"/>
    <p:sldId id="269" r:id="rId15"/>
    <p:sldId id="270" r:id="rId16"/>
    <p:sldId id="271" r:id="rId17"/>
    <p:sldId id="297" r:id="rId18"/>
    <p:sldId id="306" r:id="rId19"/>
    <p:sldId id="307" r:id="rId20"/>
    <p:sldId id="317" r:id="rId21"/>
    <p:sldId id="316" r:id="rId22"/>
    <p:sldId id="260" r:id="rId23"/>
    <p:sldId id="304" r:id="rId24"/>
    <p:sldId id="318" r:id="rId25"/>
    <p:sldId id="303" r:id="rId26"/>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6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o Claudio Périssé" initials="MCP" lastIdx="3" clrIdx="0"/>
  <p:cmAuthor id="2" name="Alexis Perisse" initials="AP"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2AC00"/>
    <a:srgbClr val="CB0F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81633" autoAdjust="0"/>
  </p:normalViewPr>
  <p:slideViewPr>
    <p:cSldViewPr snapToGrid="0" showGuides="1">
      <p:cViewPr varScale="1">
        <p:scale>
          <a:sx n="55" d="100"/>
          <a:sy n="55" d="100"/>
        </p:scale>
        <p:origin x="1188" y="72"/>
      </p:cViewPr>
      <p:guideLst>
        <p:guide orient="horz" pos="2092"/>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F0C73E-7CB6-455D-89B3-9152AC21CEE4}" type="doc">
      <dgm:prSet loTypeId="urn:microsoft.com/office/officeart/2016/7/layout/ChevronBlockProcess" loCatId="process" qsTypeId="urn:microsoft.com/office/officeart/2005/8/quickstyle/simple1" qsCatId="simple" csTypeId="urn:microsoft.com/office/officeart/2005/8/colors/colorful5" csCatId="colorful" phldr="1"/>
      <dgm:spPr/>
      <dgm:t>
        <a:bodyPr/>
        <a:lstStyle/>
        <a:p>
          <a:endParaRPr lang="es-AR"/>
        </a:p>
      </dgm:t>
    </dgm:pt>
    <dgm:pt modelId="{CABF209E-CF6C-4952-BBF0-DA1241F60BB4}">
      <dgm:prSet phldrT="[Texto]" custT="1"/>
      <dgm:spPr/>
      <dgm:t>
        <a:bodyPr/>
        <a:lstStyle/>
        <a:p>
          <a:r>
            <a:rPr lang="es-AR" sz="3600" dirty="0"/>
            <a:t>Información</a:t>
          </a:r>
        </a:p>
      </dgm:t>
    </dgm:pt>
    <dgm:pt modelId="{13930578-B6D7-4DAE-8D8E-348784C29423}" type="parTrans" cxnId="{90740B63-EC54-4B42-B701-DC51033AFC8B}">
      <dgm:prSet/>
      <dgm:spPr/>
      <dgm:t>
        <a:bodyPr/>
        <a:lstStyle/>
        <a:p>
          <a:endParaRPr lang="es-AR" sz="2400"/>
        </a:p>
      </dgm:t>
    </dgm:pt>
    <dgm:pt modelId="{03F66320-9169-4391-B93B-7902E38585EF}" type="sibTrans" cxnId="{90740B63-EC54-4B42-B701-DC51033AFC8B}">
      <dgm:prSet/>
      <dgm:spPr/>
      <dgm:t>
        <a:bodyPr/>
        <a:lstStyle/>
        <a:p>
          <a:endParaRPr lang="es-AR" sz="2400"/>
        </a:p>
      </dgm:t>
    </dgm:pt>
    <dgm:pt modelId="{7BEAD316-E6E5-4E30-A1A3-83FE2AC05B6A}">
      <dgm:prSet phldrT="[Texto]" custT="1"/>
      <dgm:spPr/>
      <dgm:t>
        <a:bodyPr/>
        <a:lstStyle/>
        <a:p>
          <a:pPr>
            <a:buFont typeface="Arial" panose="020B0604020202020204" pitchFamily="34" charset="0"/>
            <a:buChar char="•"/>
          </a:pPr>
          <a:r>
            <a:rPr lang="es-AR" sz="2800" dirty="0"/>
            <a:t>Contextualización</a:t>
          </a:r>
        </a:p>
      </dgm:t>
    </dgm:pt>
    <dgm:pt modelId="{77E4B022-0166-47A3-A20F-5EE52B77515D}" type="parTrans" cxnId="{8D325BA4-F930-49F8-9E36-3C9962ED4CA6}">
      <dgm:prSet/>
      <dgm:spPr/>
      <dgm:t>
        <a:bodyPr/>
        <a:lstStyle/>
        <a:p>
          <a:endParaRPr lang="es-AR" sz="2400"/>
        </a:p>
      </dgm:t>
    </dgm:pt>
    <dgm:pt modelId="{4BC35B30-4B6A-409F-842E-FA23BE9D1F94}" type="sibTrans" cxnId="{8D325BA4-F930-49F8-9E36-3C9962ED4CA6}">
      <dgm:prSet/>
      <dgm:spPr/>
      <dgm:t>
        <a:bodyPr/>
        <a:lstStyle/>
        <a:p>
          <a:endParaRPr lang="es-AR" sz="2400"/>
        </a:p>
      </dgm:t>
    </dgm:pt>
    <dgm:pt modelId="{0F25AC54-25C7-458E-B50F-63523AE6513D}">
      <dgm:prSet phldrT="[Texto]" custT="1"/>
      <dgm:spPr/>
      <dgm:t>
        <a:bodyPr/>
        <a:lstStyle/>
        <a:p>
          <a:r>
            <a:rPr lang="es-AR" sz="3600" dirty="0"/>
            <a:t>Flujo</a:t>
          </a:r>
        </a:p>
      </dgm:t>
    </dgm:pt>
    <dgm:pt modelId="{12903259-4AE2-48DF-AECA-EB11CE63810E}" type="parTrans" cxnId="{D4EBA476-3A74-47D0-AFD4-80E7D93D8D46}">
      <dgm:prSet/>
      <dgm:spPr/>
      <dgm:t>
        <a:bodyPr/>
        <a:lstStyle/>
        <a:p>
          <a:endParaRPr lang="es-AR" sz="2400"/>
        </a:p>
      </dgm:t>
    </dgm:pt>
    <dgm:pt modelId="{B8A4F817-3A52-4F9B-9BF1-CEC1ECC1F2E4}" type="sibTrans" cxnId="{D4EBA476-3A74-47D0-AFD4-80E7D93D8D46}">
      <dgm:prSet/>
      <dgm:spPr/>
      <dgm:t>
        <a:bodyPr/>
        <a:lstStyle/>
        <a:p>
          <a:endParaRPr lang="es-AR" sz="2400"/>
        </a:p>
      </dgm:t>
    </dgm:pt>
    <dgm:pt modelId="{B3FBF2D5-B969-4B36-828D-0EB73880243F}">
      <dgm:prSet phldrT="[Texto]" custT="1"/>
      <dgm:spPr/>
      <dgm:t>
        <a:bodyPr lIns="108000" rIns="0"/>
        <a:lstStyle/>
        <a:p>
          <a:pPr marL="0" lvl="0" algn="l" defTabSz="1377950">
            <a:spcBef>
              <a:spcPct val="0"/>
            </a:spcBef>
            <a:spcAft>
              <a:spcPct val="35000"/>
            </a:spcAft>
            <a:buNone/>
          </a:pPr>
          <a:r>
            <a:rPr lang="es-AR" sz="2800" kern="1200" dirty="0"/>
            <a:t>Crear un Espacio de Investigación</a:t>
          </a:r>
          <a:endParaRPr lang="es-AR" sz="2800" kern="1200" dirty="0">
            <a:latin typeface="Calibri" panose="020F0502020204030204"/>
            <a:ea typeface="+mn-ea"/>
            <a:cs typeface="+mn-cs"/>
          </a:endParaRPr>
        </a:p>
      </dgm:t>
    </dgm:pt>
    <dgm:pt modelId="{65E99E73-3F0E-485D-9FB5-0271DA9A38EB}" type="parTrans" cxnId="{50FBD34A-1D1A-4598-BE5F-EC10283246E2}">
      <dgm:prSet/>
      <dgm:spPr/>
      <dgm:t>
        <a:bodyPr/>
        <a:lstStyle/>
        <a:p>
          <a:endParaRPr lang="es-AR" sz="2400"/>
        </a:p>
      </dgm:t>
    </dgm:pt>
    <dgm:pt modelId="{5708BAAF-E74C-4885-9118-5607761C5966}" type="sibTrans" cxnId="{50FBD34A-1D1A-4598-BE5F-EC10283246E2}">
      <dgm:prSet/>
      <dgm:spPr/>
      <dgm:t>
        <a:bodyPr/>
        <a:lstStyle/>
        <a:p>
          <a:endParaRPr lang="es-AR" sz="2400"/>
        </a:p>
      </dgm:t>
    </dgm:pt>
    <dgm:pt modelId="{B625007D-57C5-4221-8AE9-D34D30A4C927}">
      <dgm:prSet phldrT="[Texto]" custT="1"/>
      <dgm:spPr/>
      <dgm:t>
        <a:bodyPr/>
        <a:lstStyle/>
        <a:p>
          <a:r>
            <a:rPr lang="es-AR" sz="3600" dirty="0"/>
            <a:t>Citación</a:t>
          </a:r>
        </a:p>
      </dgm:t>
    </dgm:pt>
    <dgm:pt modelId="{D5D53BBA-292B-477F-A3D6-7D81AE1B3386}" type="parTrans" cxnId="{881B2F0F-A99D-44C1-9B67-A27A3E618CA3}">
      <dgm:prSet/>
      <dgm:spPr/>
      <dgm:t>
        <a:bodyPr/>
        <a:lstStyle/>
        <a:p>
          <a:endParaRPr lang="es-AR" sz="2400"/>
        </a:p>
      </dgm:t>
    </dgm:pt>
    <dgm:pt modelId="{124A2075-4A2C-47C4-BB7C-7D48A179984F}" type="sibTrans" cxnId="{881B2F0F-A99D-44C1-9B67-A27A3E618CA3}">
      <dgm:prSet/>
      <dgm:spPr/>
      <dgm:t>
        <a:bodyPr/>
        <a:lstStyle/>
        <a:p>
          <a:endParaRPr lang="es-AR" sz="2400"/>
        </a:p>
      </dgm:t>
    </dgm:pt>
    <dgm:pt modelId="{B56D9D1B-F998-4D3F-B368-FEE9244DAE3C}">
      <dgm:prSet phldrT="[Texto]" custT="1"/>
      <dgm:spPr/>
      <dgm:t>
        <a:bodyPr/>
        <a:lstStyle/>
        <a:p>
          <a:pPr>
            <a:buNone/>
          </a:pPr>
          <a:r>
            <a:rPr lang="es-AR" sz="2800" dirty="0"/>
            <a:t>Seminal </a:t>
          </a:r>
          <a:r>
            <a:rPr lang="es-AR" sz="2800" dirty="0" err="1"/>
            <a:t>Papers</a:t>
          </a:r>
          <a:endParaRPr lang="es-AR" sz="2800" dirty="0"/>
        </a:p>
      </dgm:t>
    </dgm:pt>
    <dgm:pt modelId="{5A61867E-9CCB-45B5-ACF0-AF53D823EF10}" type="parTrans" cxnId="{82B83078-63D6-43C5-95AD-1F9F078AC314}">
      <dgm:prSet/>
      <dgm:spPr/>
      <dgm:t>
        <a:bodyPr/>
        <a:lstStyle/>
        <a:p>
          <a:endParaRPr lang="es-AR" sz="2400"/>
        </a:p>
      </dgm:t>
    </dgm:pt>
    <dgm:pt modelId="{C879A4F3-F190-404D-991B-3FC877A57628}" type="sibTrans" cxnId="{82B83078-63D6-43C5-95AD-1F9F078AC314}">
      <dgm:prSet/>
      <dgm:spPr/>
      <dgm:t>
        <a:bodyPr/>
        <a:lstStyle/>
        <a:p>
          <a:endParaRPr lang="es-AR" sz="2400"/>
        </a:p>
      </dgm:t>
    </dgm:pt>
    <dgm:pt modelId="{D0FFEC00-5EEB-460B-B2C0-7C73E9EC14AE}">
      <dgm:prSet custT="1"/>
      <dgm:spPr/>
      <dgm:t>
        <a:bodyPr/>
        <a:lstStyle/>
        <a:p>
          <a:pPr>
            <a:buFont typeface="Arial" panose="020B0604020202020204" pitchFamily="34" charset="0"/>
            <a:buChar char="•"/>
          </a:pPr>
          <a:r>
            <a:rPr lang="es-AR" sz="2800" dirty="0"/>
            <a:t>Problematización</a:t>
          </a:r>
        </a:p>
      </dgm:t>
    </dgm:pt>
    <dgm:pt modelId="{90256438-4333-46D0-8986-A3506CB2C1D6}" type="parTrans" cxnId="{E34C87D4-4242-445D-8336-6552213BE5BE}">
      <dgm:prSet/>
      <dgm:spPr/>
      <dgm:t>
        <a:bodyPr/>
        <a:lstStyle/>
        <a:p>
          <a:endParaRPr lang="es-AR" sz="2400"/>
        </a:p>
      </dgm:t>
    </dgm:pt>
    <dgm:pt modelId="{CA98A0CE-5F5A-4F99-BBE3-20F207681E3F}" type="sibTrans" cxnId="{E34C87D4-4242-445D-8336-6552213BE5BE}">
      <dgm:prSet/>
      <dgm:spPr/>
      <dgm:t>
        <a:bodyPr/>
        <a:lstStyle/>
        <a:p>
          <a:endParaRPr lang="es-AR" sz="2400"/>
        </a:p>
      </dgm:t>
    </dgm:pt>
    <dgm:pt modelId="{932E0244-AECE-43F4-A26E-E4E16CB755C8}">
      <dgm:prSet custT="1"/>
      <dgm:spPr/>
      <dgm:t>
        <a:bodyPr/>
        <a:lstStyle/>
        <a:p>
          <a:pPr>
            <a:buFont typeface="Arial" panose="020B0604020202020204" pitchFamily="34" charset="0"/>
            <a:buChar char="•"/>
          </a:pPr>
          <a:r>
            <a:rPr lang="es-AR" sz="2800" dirty="0"/>
            <a:t>Propósito</a:t>
          </a:r>
        </a:p>
      </dgm:t>
    </dgm:pt>
    <dgm:pt modelId="{035D4848-845C-4236-BC35-C9F59B17884F}" type="parTrans" cxnId="{C55E158C-32BA-43A1-AB6A-5516302793D8}">
      <dgm:prSet/>
      <dgm:spPr/>
      <dgm:t>
        <a:bodyPr/>
        <a:lstStyle/>
        <a:p>
          <a:endParaRPr lang="es-AR" sz="2400"/>
        </a:p>
      </dgm:t>
    </dgm:pt>
    <dgm:pt modelId="{3B1E752C-8438-4973-AA53-DF01AB8E0DBB}" type="sibTrans" cxnId="{C55E158C-32BA-43A1-AB6A-5516302793D8}">
      <dgm:prSet/>
      <dgm:spPr/>
      <dgm:t>
        <a:bodyPr/>
        <a:lstStyle/>
        <a:p>
          <a:endParaRPr lang="es-AR" sz="2400"/>
        </a:p>
      </dgm:t>
    </dgm:pt>
    <dgm:pt modelId="{03FF46B1-0E34-4D56-98A9-CC055DC2A411}">
      <dgm:prSet custT="1"/>
      <dgm:spPr/>
      <dgm:t>
        <a:bodyPr/>
        <a:lstStyle/>
        <a:p>
          <a:pPr>
            <a:buNone/>
          </a:pPr>
          <a:r>
            <a:rPr lang="es-AR" sz="2800" dirty="0"/>
            <a:t>Artículos</a:t>
          </a:r>
        </a:p>
      </dgm:t>
    </dgm:pt>
    <dgm:pt modelId="{4FAEC8F2-3E6E-4458-83F1-4210F4D0A0C6}" type="parTrans" cxnId="{3454C85F-0A69-45AF-BD9D-E1A219A6F96A}">
      <dgm:prSet/>
      <dgm:spPr/>
      <dgm:t>
        <a:bodyPr/>
        <a:lstStyle/>
        <a:p>
          <a:endParaRPr lang="es-AR" sz="2400"/>
        </a:p>
      </dgm:t>
    </dgm:pt>
    <dgm:pt modelId="{B6955B14-6416-40B0-88D7-47F3D867B806}" type="sibTrans" cxnId="{3454C85F-0A69-45AF-BD9D-E1A219A6F96A}">
      <dgm:prSet/>
      <dgm:spPr/>
      <dgm:t>
        <a:bodyPr/>
        <a:lstStyle/>
        <a:p>
          <a:endParaRPr lang="es-AR" sz="2400"/>
        </a:p>
      </dgm:t>
    </dgm:pt>
    <dgm:pt modelId="{00E7585A-B6E0-4B5C-807A-D44641E0BF9F}">
      <dgm:prSet custT="1"/>
      <dgm:spPr/>
      <dgm:t>
        <a:bodyPr/>
        <a:lstStyle/>
        <a:p>
          <a:pPr>
            <a:buFont typeface="Wingdings" panose="05000000000000000000" pitchFamily="2" charset="2"/>
            <a:buChar char="ü"/>
          </a:pPr>
          <a:r>
            <a:rPr lang="es-AR" sz="2800" dirty="0"/>
            <a:t>importantes</a:t>
          </a:r>
        </a:p>
      </dgm:t>
    </dgm:pt>
    <dgm:pt modelId="{D9139DB8-DCA6-4AC1-8896-8B712A38B89C}" type="parTrans" cxnId="{0EFB18B6-2E4A-4BDE-94BE-9F6AB5C414C5}">
      <dgm:prSet/>
      <dgm:spPr/>
      <dgm:t>
        <a:bodyPr/>
        <a:lstStyle/>
        <a:p>
          <a:endParaRPr lang="es-AR" sz="2400"/>
        </a:p>
      </dgm:t>
    </dgm:pt>
    <dgm:pt modelId="{A047D5BB-0B94-40BE-B2E2-D5168BBEA701}" type="sibTrans" cxnId="{0EFB18B6-2E4A-4BDE-94BE-9F6AB5C414C5}">
      <dgm:prSet/>
      <dgm:spPr/>
      <dgm:t>
        <a:bodyPr/>
        <a:lstStyle/>
        <a:p>
          <a:endParaRPr lang="es-AR" sz="2400"/>
        </a:p>
      </dgm:t>
    </dgm:pt>
    <dgm:pt modelId="{5908AB29-B55A-4F25-8B42-1FA840EF3BFE}">
      <dgm:prSet custT="1"/>
      <dgm:spPr/>
      <dgm:t>
        <a:bodyPr/>
        <a:lstStyle/>
        <a:p>
          <a:pPr>
            <a:buFont typeface="Wingdings" panose="05000000000000000000" pitchFamily="2" charset="2"/>
            <a:buChar char="ü"/>
          </a:pPr>
          <a:r>
            <a:rPr lang="es-AR" sz="2800" dirty="0"/>
            <a:t>recientes</a:t>
          </a:r>
        </a:p>
      </dgm:t>
    </dgm:pt>
    <dgm:pt modelId="{87E249C9-516A-4ECB-A9A6-E14BF0CD3315}" type="parTrans" cxnId="{7FBE6036-4CC3-4D6D-B4E5-99EE6C3D00D9}">
      <dgm:prSet/>
      <dgm:spPr/>
      <dgm:t>
        <a:bodyPr/>
        <a:lstStyle/>
        <a:p>
          <a:endParaRPr lang="es-AR" sz="2400"/>
        </a:p>
      </dgm:t>
    </dgm:pt>
    <dgm:pt modelId="{A2CBFED2-1F6E-4304-8752-36A28596CA72}" type="sibTrans" cxnId="{7FBE6036-4CC3-4D6D-B4E5-99EE6C3D00D9}">
      <dgm:prSet/>
      <dgm:spPr/>
      <dgm:t>
        <a:bodyPr/>
        <a:lstStyle/>
        <a:p>
          <a:endParaRPr lang="es-AR" sz="2400"/>
        </a:p>
      </dgm:t>
    </dgm:pt>
    <dgm:pt modelId="{949DD9BF-085E-40A3-9ABB-6D1D6C6E8D9E}">
      <dgm:prSet phldrT="[Texto]" custT="1"/>
      <dgm:spPr/>
      <dgm:t>
        <a:bodyPr lIns="108000" rIns="0"/>
        <a:lstStyle/>
        <a:p>
          <a:pPr marL="0" lvl="0" algn="l" defTabSz="1377950">
            <a:spcBef>
              <a:spcPct val="0"/>
            </a:spcBef>
            <a:spcAft>
              <a:spcPct val="35000"/>
            </a:spcAft>
            <a:buFont typeface="Wingdings" panose="05000000000000000000" pitchFamily="2" charset="2"/>
            <a:buNone/>
          </a:pPr>
          <a:r>
            <a:rPr lang="es-AR" sz="2600" kern="1200" dirty="0" err="1">
              <a:solidFill>
                <a:srgbClr val="00B050"/>
              </a:solidFill>
              <a:latin typeface="Calibri" panose="020F0502020204030204"/>
              <a:ea typeface="+mn-ea"/>
              <a:cs typeface="+mn-cs"/>
            </a:rPr>
            <a:t>C</a:t>
          </a:r>
          <a:r>
            <a:rPr lang="es-AR" sz="2600" kern="1200" dirty="0" err="1">
              <a:latin typeface="Calibri" panose="020F0502020204030204"/>
              <a:ea typeface="+mn-ea"/>
              <a:cs typeface="+mn-cs"/>
            </a:rPr>
            <a:t>reate</a:t>
          </a:r>
          <a:r>
            <a:rPr lang="es-AR" sz="2600" kern="1200" dirty="0">
              <a:latin typeface="Calibri" panose="020F0502020204030204"/>
              <a:ea typeface="+mn-ea"/>
              <a:cs typeface="+mn-cs"/>
            </a:rPr>
            <a:t> </a:t>
          </a:r>
          <a:r>
            <a:rPr lang="es-AR" sz="2600" kern="1200" dirty="0">
              <a:solidFill>
                <a:srgbClr val="00B050"/>
              </a:solidFill>
              <a:latin typeface="Calibri" panose="020F0502020204030204"/>
              <a:ea typeface="+mn-ea"/>
              <a:cs typeface="+mn-cs"/>
            </a:rPr>
            <a:t>a</a:t>
          </a:r>
          <a:r>
            <a:rPr lang="es-AR" sz="2600" kern="1200" dirty="0">
              <a:latin typeface="Calibri" panose="020F0502020204030204"/>
              <a:ea typeface="+mn-ea"/>
              <a:cs typeface="+mn-cs"/>
            </a:rPr>
            <a:t> </a:t>
          </a:r>
          <a:r>
            <a:rPr lang="es-AR" sz="2600" kern="1200" dirty="0" err="1">
              <a:solidFill>
                <a:srgbClr val="00B050"/>
              </a:solidFill>
              <a:latin typeface="Calibri" panose="020F0502020204030204"/>
              <a:ea typeface="+mn-ea"/>
              <a:cs typeface="+mn-cs"/>
            </a:rPr>
            <a:t>R</a:t>
          </a:r>
          <a:r>
            <a:rPr lang="es-AR" sz="2600" kern="1200" dirty="0" err="1">
              <a:latin typeface="Calibri" panose="020F0502020204030204"/>
              <a:ea typeface="+mn-ea"/>
              <a:cs typeface="+mn-cs"/>
            </a:rPr>
            <a:t>esearch</a:t>
          </a:r>
          <a:r>
            <a:rPr lang="es-AR" sz="2600" kern="1200" dirty="0">
              <a:latin typeface="Calibri" panose="020F0502020204030204"/>
              <a:ea typeface="+mn-ea"/>
              <a:cs typeface="+mn-cs"/>
            </a:rPr>
            <a:t> </a:t>
          </a:r>
          <a:r>
            <a:rPr lang="es-AR" sz="2600" kern="1200" dirty="0" err="1">
              <a:solidFill>
                <a:srgbClr val="00B050"/>
              </a:solidFill>
              <a:latin typeface="Calibri" panose="020F0502020204030204"/>
              <a:ea typeface="+mn-ea"/>
              <a:cs typeface="+mn-cs"/>
            </a:rPr>
            <a:t>S</a:t>
          </a:r>
          <a:r>
            <a:rPr lang="es-AR" sz="2600" kern="1200" dirty="0" err="1">
              <a:latin typeface="Calibri" panose="020F0502020204030204"/>
              <a:ea typeface="+mn-ea"/>
              <a:cs typeface="+mn-cs"/>
            </a:rPr>
            <a:t>pace</a:t>
          </a:r>
          <a:r>
            <a:rPr lang="es-AR" sz="2600" kern="1200" dirty="0">
              <a:latin typeface="Calibri" panose="020F0502020204030204"/>
              <a:ea typeface="+mn-ea"/>
              <a:cs typeface="+mn-cs"/>
            </a:rPr>
            <a:t> </a:t>
          </a:r>
        </a:p>
        <a:p>
          <a:pPr marL="0" lvl="0" algn="ctr" defTabSz="1377950">
            <a:spcBef>
              <a:spcPct val="0"/>
            </a:spcBef>
            <a:spcAft>
              <a:spcPct val="35000"/>
            </a:spcAft>
            <a:buFont typeface="Wingdings" panose="05000000000000000000" pitchFamily="2" charset="2"/>
            <a:buNone/>
          </a:pPr>
          <a:r>
            <a:rPr lang="es-AR" sz="4000" kern="1200" dirty="0" err="1">
              <a:solidFill>
                <a:srgbClr val="00B050"/>
              </a:solidFill>
              <a:latin typeface="Calibri" panose="020F0502020204030204"/>
              <a:ea typeface="+mn-ea"/>
              <a:cs typeface="+mn-cs"/>
            </a:rPr>
            <a:t>CaRS</a:t>
          </a:r>
          <a:endParaRPr lang="es-AR" sz="2400" kern="1200" dirty="0">
            <a:solidFill>
              <a:srgbClr val="00B050"/>
            </a:solidFill>
            <a:latin typeface="Calibri" panose="020F0502020204030204"/>
            <a:ea typeface="+mn-ea"/>
            <a:cs typeface="+mn-cs"/>
          </a:endParaRPr>
        </a:p>
      </dgm:t>
    </dgm:pt>
    <dgm:pt modelId="{B10E12F4-54CA-450D-BDEA-8AB424F0E456}" type="parTrans" cxnId="{25FA8DAC-9E1D-4478-BC64-573863D63F64}">
      <dgm:prSet/>
      <dgm:spPr/>
      <dgm:t>
        <a:bodyPr/>
        <a:lstStyle/>
        <a:p>
          <a:endParaRPr lang="es-AR" sz="2400"/>
        </a:p>
      </dgm:t>
    </dgm:pt>
    <dgm:pt modelId="{A7F64F93-ED57-46C3-A2C8-7135A75657DE}" type="sibTrans" cxnId="{25FA8DAC-9E1D-4478-BC64-573863D63F64}">
      <dgm:prSet/>
      <dgm:spPr/>
      <dgm:t>
        <a:bodyPr/>
        <a:lstStyle/>
        <a:p>
          <a:endParaRPr lang="es-AR" sz="2400"/>
        </a:p>
      </dgm:t>
    </dgm:pt>
    <dgm:pt modelId="{B0763345-0643-4664-BB73-61CF689F0440}" type="pres">
      <dgm:prSet presAssocID="{C1F0C73E-7CB6-455D-89B3-9152AC21CEE4}" presName="Name0" presStyleCnt="0">
        <dgm:presLayoutVars>
          <dgm:dir/>
          <dgm:animLvl val="lvl"/>
          <dgm:resizeHandles val="exact"/>
        </dgm:presLayoutVars>
      </dgm:prSet>
      <dgm:spPr/>
    </dgm:pt>
    <dgm:pt modelId="{55ACE764-432C-4AB3-9B0D-8EACFDFBDA85}" type="pres">
      <dgm:prSet presAssocID="{CABF209E-CF6C-4952-BBF0-DA1241F60BB4}" presName="composite" presStyleCnt="0"/>
      <dgm:spPr/>
    </dgm:pt>
    <dgm:pt modelId="{F0ADD8C1-0288-4BDE-84E8-A85D7FB9A99B}" type="pres">
      <dgm:prSet presAssocID="{CABF209E-CF6C-4952-BBF0-DA1241F60BB4}" presName="parTx" presStyleLbl="alignNode1" presStyleIdx="0" presStyleCnt="3">
        <dgm:presLayoutVars>
          <dgm:chMax val="0"/>
          <dgm:chPref val="0"/>
        </dgm:presLayoutVars>
      </dgm:prSet>
      <dgm:spPr/>
    </dgm:pt>
    <dgm:pt modelId="{9598DC1A-BE7A-4B16-8048-138CABA66EB8}" type="pres">
      <dgm:prSet presAssocID="{CABF209E-CF6C-4952-BBF0-DA1241F60BB4}" presName="desTx" presStyleLbl="alignAccFollowNode1" presStyleIdx="0" presStyleCnt="3">
        <dgm:presLayoutVars/>
      </dgm:prSet>
      <dgm:spPr/>
    </dgm:pt>
    <dgm:pt modelId="{A7F6D43A-95EF-4208-9BF8-49C45CD93291}" type="pres">
      <dgm:prSet presAssocID="{03F66320-9169-4391-B93B-7902E38585EF}" presName="space" presStyleCnt="0"/>
      <dgm:spPr/>
    </dgm:pt>
    <dgm:pt modelId="{44657D80-E0C7-426F-A922-1F9AAA6E972C}" type="pres">
      <dgm:prSet presAssocID="{0F25AC54-25C7-458E-B50F-63523AE6513D}" presName="composite" presStyleCnt="0"/>
      <dgm:spPr/>
    </dgm:pt>
    <dgm:pt modelId="{5356F31C-DFC6-4B00-B0CD-5E03CC9ACAD0}" type="pres">
      <dgm:prSet presAssocID="{0F25AC54-25C7-458E-B50F-63523AE6513D}" presName="parTx" presStyleLbl="alignNode1" presStyleIdx="1" presStyleCnt="3">
        <dgm:presLayoutVars>
          <dgm:chMax val="0"/>
          <dgm:chPref val="0"/>
        </dgm:presLayoutVars>
      </dgm:prSet>
      <dgm:spPr/>
    </dgm:pt>
    <dgm:pt modelId="{66F363DF-172B-4A45-8E85-0A3CBFDC67AF}" type="pres">
      <dgm:prSet presAssocID="{0F25AC54-25C7-458E-B50F-63523AE6513D}" presName="desTx" presStyleLbl="alignAccFollowNode1" presStyleIdx="1" presStyleCnt="3" custAng="0" custScaleX="100924">
        <dgm:presLayoutVars/>
      </dgm:prSet>
      <dgm:spPr/>
    </dgm:pt>
    <dgm:pt modelId="{532A1247-3618-46B7-8265-323BB7F1BDA4}" type="pres">
      <dgm:prSet presAssocID="{B8A4F817-3A52-4F9B-9BF1-CEC1ECC1F2E4}" presName="space" presStyleCnt="0"/>
      <dgm:spPr/>
    </dgm:pt>
    <dgm:pt modelId="{F07ADA4D-0722-470D-ABB1-0A9688E928D3}" type="pres">
      <dgm:prSet presAssocID="{B625007D-57C5-4221-8AE9-D34D30A4C927}" presName="composite" presStyleCnt="0"/>
      <dgm:spPr/>
    </dgm:pt>
    <dgm:pt modelId="{C09E3919-27CD-4AEE-8C28-5E3FD1479012}" type="pres">
      <dgm:prSet presAssocID="{B625007D-57C5-4221-8AE9-D34D30A4C927}" presName="parTx" presStyleLbl="alignNode1" presStyleIdx="2" presStyleCnt="3">
        <dgm:presLayoutVars>
          <dgm:chMax val="0"/>
          <dgm:chPref val="0"/>
        </dgm:presLayoutVars>
      </dgm:prSet>
      <dgm:spPr/>
    </dgm:pt>
    <dgm:pt modelId="{FA5ECADF-AC8A-46C3-BA79-5FCA3ED4108B}" type="pres">
      <dgm:prSet presAssocID="{B625007D-57C5-4221-8AE9-D34D30A4C927}" presName="desTx" presStyleLbl="alignAccFollowNode1" presStyleIdx="2" presStyleCnt="3">
        <dgm:presLayoutVars/>
      </dgm:prSet>
      <dgm:spPr/>
    </dgm:pt>
  </dgm:ptLst>
  <dgm:cxnLst>
    <dgm:cxn modelId="{881B2F0F-A99D-44C1-9B67-A27A3E618CA3}" srcId="{C1F0C73E-7CB6-455D-89B3-9152AC21CEE4}" destId="{B625007D-57C5-4221-8AE9-D34D30A4C927}" srcOrd="2" destOrd="0" parTransId="{D5D53BBA-292B-477F-A3D6-7D81AE1B3386}" sibTransId="{124A2075-4A2C-47C4-BB7C-7D48A179984F}"/>
    <dgm:cxn modelId="{25149C35-0F2A-4E52-B206-FE70274A77CE}" type="presOf" srcId="{C1F0C73E-7CB6-455D-89B3-9152AC21CEE4}" destId="{B0763345-0643-4664-BB73-61CF689F0440}" srcOrd="0" destOrd="0" presId="urn:microsoft.com/office/officeart/2016/7/layout/ChevronBlockProcess"/>
    <dgm:cxn modelId="{7FBE6036-4CC3-4D6D-B4E5-99EE6C3D00D9}" srcId="{03FF46B1-0E34-4D56-98A9-CC055DC2A411}" destId="{5908AB29-B55A-4F25-8B42-1FA840EF3BFE}" srcOrd="0" destOrd="0" parTransId="{87E249C9-516A-4ECB-A9A6-E14BF0CD3315}" sibTransId="{A2CBFED2-1F6E-4304-8752-36A28596CA72}"/>
    <dgm:cxn modelId="{B885E35B-A8E9-426D-9596-5246CB5DEF22}" type="presOf" srcId="{932E0244-AECE-43F4-A26E-E4E16CB755C8}" destId="{9598DC1A-BE7A-4B16-8048-138CABA66EB8}" srcOrd="0" destOrd="2" presId="urn:microsoft.com/office/officeart/2016/7/layout/ChevronBlockProcess"/>
    <dgm:cxn modelId="{531D125D-AB7F-4DAB-872D-6C8558552F57}" type="presOf" srcId="{D0FFEC00-5EEB-460B-B2C0-7C73E9EC14AE}" destId="{9598DC1A-BE7A-4B16-8048-138CABA66EB8}" srcOrd="0" destOrd="1" presId="urn:microsoft.com/office/officeart/2016/7/layout/ChevronBlockProcess"/>
    <dgm:cxn modelId="{3454C85F-0A69-45AF-BD9D-E1A219A6F96A}" srcId="{B625007D-57C5-4221-8AE9-D34D30A4C927}" destId="{03FF46B1-0E34-4D56-98A9-CC055DC2A411}" srcOrd="1" destOrd="0" parTransId="{4FAEC8F2-3E6E-4458-83F1-4210F4D0A0C6}" sibTransId="{B6955B14-6416-40B0-88D7-47F3D867B806}"/>
    <dgm:cxn modelId="{90740B63-EC54-4B42-B701-DC51033AFC8B}" srcId="{C1F0C73E-7CB6-455D-89B3-9152AC21CEE4}" destId="{CABF209E-CF6C-4952-BBF0-DA1241F60BB4}" srcOrd="0" destOrd="0" parTransId="{13930578-B6D7-4DAE-8D8E-348784C29423}" sibTransId="{03F66320-9169-4391-B93B-7902E38585EF}"/>
    <dgm:cxn modelId="{9EC7C748-B4E9-4CD2-8CE7-1E573571C448}" type="presOf" srcId="{5908AB29-B55A-4F25-8B42-1FA840EF3BFE}" destId="{FA5ECADF-AC8A-46C3-BA79-5FCA3ED4108B}" srcOrd="0" destOrd="2" presId="urn:microsoft.com/office/officeart/2016/7/layout/ChevronBlockProcess"/>
    <dgm:cxn modelId="{DFB43E49-5564-47A0-AB11-F357113F5857}" type="presOf" srcId="{CABF209E-CF6C-4952-BBF0-DA1241F60BB4}" destId="{F0ADD8C1-0288-4BDE-84E8-A85D7FB9A99B}" srcOrd="0" destOrd="0" presId="urn:microsoft.com/office/officeart/2016/7/layout/ChevronBlockProcess"/>
    <dgm:cxn modelId="{50FBD34A-1D1A-4598-BE5F-EC10283246E2}" srcId="{0F25AC54-25C7-458E-B50F-63523AE6513D}" destId="{B3FBF2D5-B969-4B36-828D-0EB73880243F}" srcOrd="0" destOrd="0" parTransId="{65E99E73-3F0E-485D-9FB5-0271DA9A38EB}" sibTransId="{5708BAAF-E74C-4885-9118-5607761C5966}"/>
    <dgm:cxn modelId="{63420B4B-D5D3-4EFF-8A99-1E7EAF23DEEF}" type="presOf" srcId="{03FF46B1-0E34-4D56-98A9-CC055DC2A411}" destId="{FA5ECADF-AC8A-46C3-BA79-5FCA3ED4108B}" srcOrd="0" destOrd="1" presId="urn:microsoft.com/office/officeart/2016/7/layout/ChevronBlockProcess"/>
    <dgm:cxn modelId="{D4EBA476-3A74-47D0-AFD4-80E7D93D8D46}" srcId="{C1F0C73E-7CB6-455D-89B3-9152AC21CEE4}" destId="{0F25AC54-25C7-458E-B50F-63523AE6513D}" srcOrd="1" destOrd="0" parTransId="{12903259-4AE2-48DF-AECA-EB11CE63810E}" sibTransId="{B8A4F817-3A52-4F9B-9BF1-CEC1ECC1F2E4}"/>
    <dgm:cxn modelId="{82B83078-63D6-43C5-95AD-1F9F078AC314}" srcId="{B625007D-57C5-4221-8AE9-D34D30A4C927}" destId="{B56D9D1B-F998-4D3F-B368-FEE9244DAE3C}" srcOrd="0" destOrd="0" parTransId="{5A61867E-9CCB-45B5-ACF0-AF53D823EF10}" sibTransId="{C879A4F3-F190-404D-991B-3FC877A57628}"/>
    <dgm:cxn modelId="{D02B2B82-EF83-4BEC-AC6C-296C5D443E76}" type="presOf" srcId="{949DD9BF-085E-40A3-9ABB-6D1D6C6E8D9E}" destId="{66F363DF-172B-4A45-8E85-0A3CBFDC67AF}" srcOrd="0" destOrd="1" presId="urn:microsoft.com/office/officeart/2016/7/layout/ChevronBlockProcess"/>
    <dgm:cxn modelId="{C55E158C-32BA-43A1-AB6A-5516302793D8}" srcId="{CABF209E-CF6C-4952-BBF0-DA1241F60BB4}" destId="{932E0244-AECE-43F4-A26E-E4E16CB755C8}" srcOrd="2" destOrd="0" parTransId="{035D4848-845C-4236-BC35-C9F59B17884F}" sibTransId="{3B1E752C-8438-4973-AA53-DF01AB8E0DBB}"/>
    <dgm:cxn modelId="{4FF44891-5CE2-4D09-9BD0-F0F1F5672144}" type="presOf" srcId="{B625007D-57C5-4221-8AE9-D34D30A4C927}" destId="{C09E3919-27CD-4AEE-8C28-5E3FD1479012}" srcOrd="0" destOrd="0" presId="urn:microsoft.com/office/officeart/2016/7/layout/ChevronBlockProcess"/>
    <dgm:cxn modelId="{37D23FA3-E6AE-49CC-B940-C89A8038A72A}" type="presOf" srcId="{7BEAD316-E6E5-4E30-A1A3-83FE2AC05B6A}" destId="{9598DC1A-BE7A-4B16-8048-138CABA66EB8}" srcOrd="0" destOrd="0" presId="urn:microsoft.com/office/officeart/2016/7/layout/ChevronBlockProcess"/>
    <dgm:cxn modelId="{8D325BA4-F930-49F8-9E36-3C9962ED4CA6}" srcId="{CABF209E-CF6C-4952-BBF0-DA1241F60BB4}" destId="{7BEAD316-E6E5-4E30-A1A3-83FE2AC05B6A}" srcOrd="0" destOrd="0" parTransId="{77E4B022-0166-47A3-A20F-5EE52B77515D}" sibTransId="{4BC35B30-4B6A-409F-842E-FA23BE9D1F94}"/>
    <dgm:cxn modelId="{25FA8DAC-9E1D-4478-BC64-573863D63F64}" srcId="{0F25AC54-25C7-458E-B50F-63523AE6513D}" destId="{949DD9BF-085E-40A3-9ABB-6D1D6C6E8D9E}" srcOrd="1" destOrd="0" parTransId="{B10E12F4-54CA-450D-BDEA-8AB424F0E456}" sibTransId="{A7F64F93-ED57-46C3-A2C8-7135A75657DE}"/>
    <dgm:cxn modelId="{0EFB18B6-2E4A-4BDE-94BE-9F6AB5C414C5}" srcId="{03FF46B1-0E34-4D56-98A9-CC055DC2A411}" destId="{00E7585A-B6E0-4B5C-807A-D44641E0BF9F}" srcOrd="1" destOrd="0" parTransId="{D9139DB8-DCA6-4AC1-8896-8B712A38B89C}" sibTransId="{A047D5BB-0B94-40BE-B2E2-D5168BBEA701}"/>
    <dgm:cxn modelId="{36F031D3-C1D9-408A-B4B2-BC19F5AEA9AC}" type="presOf" srcId="{B3FBF2D5-B969-4B36-828D-0EB73880243F}" destId="{66F363DF-172B-4A45-8E85-0A3CBFDC67AF}" srcOrd="0" destOrd="0" presId="urn:microsoft.com/office/officeart/2016/7/layout/ChevronBlockProcess"/>
    <dgm:cxn modelId="{24FBE4D3-E784-4C59-A0BE-C4A47035B25E}" type="presOf" srcId="{00E7585A-B6E0-4B5C-807A-D44641E0BF9F}" destId="{FA5ECADF-AC8A-46C3-BA79-5FCA3ED4108B}" srcOrd="0" destOrd="3" presId="urn:microsoft.com/office/officeart/2016/7/layout/ChevronBlockProcess"/>
    <dgm:cxn modelId="{E34C87D4-4242-445D-8336-6552213BE5BE}" srcId="{CABF209E-CF6C-4952-BBF0-DA1241F60BB4}" destId="{D0FFEC00-5EEB-460B-B2C0-7C73E9EC14AE}" srcOrd="1" destOrd="0" parTransId="{90256438-4333-46D0-8986-A3506CB2C1D6}" sibTransId="{CA98A0CE-5F5A-4F99-BBE3-20F207681E3F}"/>
    <dgm:cxn modelId="{8E1977E2-94EE-436E-8FA7-4D84E75DD4AB}" type="presOf" srcId="{B56D9D1B-F998-4D3F-B368-FEE9244DAE3C}" destId="{FA5ECADF-AC8A-46C3-BA79-5FCA3ED4108B}" srcOrd="0" destOrd="0" presId="urn:microsoft.com/office/officeart/2016/7/layout/ChevronBlockProcess"/>
    <dgm:cxn modelId="{DD123BF7-53C2-419F-A9F9-2AF719CCB5D9}" type="presOf" srcId="{0F25AC54-25C7-458E-B50F-63523AE6513D}" destId="{5356F31C-DFC6-4B00-B0CD-5E03CC9ACAD0}" srcOrd="0" destOrd="0" presId="urn:microsoft.com/office/officeart/2016/7/layout/ChevronBlockProcess"/>
    <dgm:cxn modelId="{272EF555-CBD8-4C71-9675-DB3F05E9443E}" type="presParOf" srcId="{B0763345-0643-4664-BB73-61CF689F0440}" destId="{55ACE764-432C-4AB3-9B0D-8EACFDFBDA85}" srcOrd="0" destOrd="0" presId="urn:microsoft.com/office/officeart/2016/7/layout/ChevronBlockProcess"/>
    <dgm:cxn modelId="{B4D135ED-2380-4045-8F6E-37E233A8EB9B}" type="presParOf" srcId="{55ACE764-432C-4AB3-9B0D-8EACFDFBDA85}" destId="{F0ADD8C1-0288-4BDE-84E8-A85D7FB9A99B}" srcOrd="0" destOrd="0" presId="urn:microsoft.com/office/officeart/2016/7/layout/ChevronBlockProcess"/>
    <dgm:cxn modelId="{1C121FD3-B52F-444F-BDE2-81B3EC14C402}" type="presParOf" srcId="{55ACE764-432C-4AB3-9B0D-8EACFDFBDA85}" destId="{9598DC1A-BE7A-4B16-8048-138CABA66EB8}" srcOrd="1" destOrd="0" presId="urn:microsoft.com/office/officeart/2016/7/layout/ChevronBlockProcess"/>
    <dgm:cxn modelId="{77DB39C1-B3E4-4E2A-8B10-C119C5CF7423}" type="presParOf" srcId="{B0763345-0643-4664-BB73-61CF689F0440}" destId="{A7F6D43A-95EF-4208-9BF8-49C45CD93291}" srcOrd="1" destOrd="0" presId="urn:microsoft.com/office/officeart/2016/7/layout/ChevronBlockProcess"/>
    <dgm:cxn modelId="{A9F37074-9265-4D91-AD39-B3CFCCB3185B}" type="presParOf" srcId="{B0763345-0643-4664-BB73-61CF689F0440}" destId="{44657D80-E0C7-426F-A922-1F9AAA6E972C}" srcOrd="2" destOrd="0" presId="urn:microsoft.com/office/officeart/2016/7/layout/ChevronBlockProcess"/>
    <dgm:cxn modelId="{392450FC-954D-4162-97BE-068F73DDDC86}" type="presParOf" srcId="{44657D80-E0C7-426F-A922-1F9AAA6E972C}" destId="{5356F31C-DFC6-4B00-B0CD-5E03CC9ACAD0}" srcOrd="0" destOrd="0" presId="urn:microsoft.com/office/officeart/2016/7/layout/ChevronBlockProcess"/>
    <dgm:cxn modelId="{5C930F65-3788-4773-BA82-FEB6DBA03BE5}" type="presParOf" srcId="{44657D80-E0C7-426F-A922-1F9AAA6E972C}" destId="{66F363DF-172B-4A45-8E85-0A3CBFDC67AF}" srcOrd="1" destOrd="0" presId="urn:microsoft.com/office/officeart/2016/7/layout/ChevronBlockProcess"/>
    <dgm:cxn modelId="{F3AC45C8-53F7-47A4-A7D5-EB428DA2E3AC}" type="presParOf" srcId="{B0763345-0643-4664-BB73-61CF689F0440}" destId="{532A1247-3618-46B7-8265-323BB7F1BDA4}" srcOrd="3" destOrd="0" presId="urn:microsoft.com/office/officeart/2016/7/layout/ChevronBlockProcess"/>
    <dgm:cxn modelId="{3C0EE971-CFBF-4FDC-B0BD-DF7428AE576D}" type="presParOf" srcId="{B0763345-0643-4664-BB73-61CF689F0440}" destId="{F07ADA4D-0722-470D-ABB1-0A9688E928D3}" srcOrd="4" destOrd="0" presId="urn:microsoft.com/office/officeart/2016/7/layout/ChevronBlockProcess"/>
    <dgm:cxn modelId="{887C5E76-E224-4863-A6C5-CC141033D848}" type="presParOf" srcId="{F07ADA4D-0722-470D-ABB1-0A9688E928D3}" destId="{C09E3919-27CD-4AEE-8C28-5E3FD1479012}" srcOrd="0" destOrd="0" presId="urn:microsoft.com/office/officeart/2016/7/layout/ChevronBlockProcess"/>
    <dgm:cxn modelId="{E6BFD77F-F70A-42C4-ADAE-6FFECE06374A}" type="presParOf" srcId="{F07ADA4D-0722-470D-ABB1-0A9688E928D3}" destId="{FA5ECADF-AC8A-46C3-BA79-5FCA3ED4108B}"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5A100D-69A2-476A-AA7D-D3874BFA9B3C}" type="doc">
      <dgm:prSet loTypeId="urn:microsoft.com/office/officeart/2005/8/layout/pyramid3" loCatId="pyramid" qsTypeId="urn:microsoft.com/office/officeart/2005/8/quickstyle/simple1" qsCatId="simple" csTypeId="urn:microsoft.com/office/officeart/2005/8/colors/accent6_1" csCatId="accent6" phldr="1"/>
      <dgm:spPr/>
    </dgm:pt>
    <dgm:pt modelId="{18CA3F88-E803-45F5-9B78-8C9AB3F48F4D}">
      <dgm:prSet phldrT="[Texto]"/>
      <dgm:spPr/>
      <dgm:t>
        <a:bodyPr/>
        <a:lstStyle/>
        <a:p>
          <a:r>
            <a:rPr lang="es-AR" dirty="0"/>
            <a:t>Contextualización</a:t>
          </a:r>
        </a:p>
      </dgm:t>
    </dgm:pt>
    <dgm:pt modelId="{3E824215-DD9A-4C67-BFAD-062E3EB097E1}" type="parTrans" cxnId="{03308B69-157B-49F1-B884-164EE296C8CF}">
      <dgm:prSet/>
      <dgm:spPr/>
      <dgm:t>
        <a:bodyPr/>
        <a:lstStyle/>
        <a:p>
          <a:endParaRPr lang="es-AR"/>
        </a:p>
      </dgm:t>
    </dgm:pt>
    <dgm:pt modelId="{D40B64A0-A2AC-4741-A8C1-162D9234C11C}" type="sibTrans" cxnId="{03308B69-157B-49F1-B884-164EE296C8CF}">
      <dgm:prSet/>
      <dgm:spPr/>
      <dgm:t>
        <a:bodyPr/>
        <a:lstStyle/>
        <a:p>
          <a:endParaRPr lang="es-AR"/>
        </a:p>
      </dgm:t>
    </dgm:pt>
    <dgm:pt modelId="{65B76C10-9583-48C3-A722-C8DCE4021E73}">
      <dgm:prSet phldrT="[Texto]"/>
      <dgm:spPr/>
      <dgm:t>
        <a:bodyPr/>
        <a:lstStyle/>
        <a:p>
          <a:r>
            <a:rPr lang="es-AR" dirty="0"/>
            <a:t>Síntesis de investigaciones  previas</a:t>
          </a:r>
        </a:p>
      </dgm:t>
    </dgm:pt>
    <dgm:pt modelId="{C584B309-CD2D-46A0-B48C-B74C27910225}" type="parTrans" cxnId="{C9AA4931-B7AB-4AF3-A87D-FF99D2B41CEF}">
      <dgm:prSet/>
      <dgm:spPr/>
      <dgm:t>
        <a:bodyPr/>
        <a:lstStyle/>
        <a:p>
          <a:endParaRPr lang="es-AR"/>
        </a:p>
      </dgm:t>
    </dgm:pt>
    <dgm:pt modelId="{573169AF-3201-4D95-A4AD-5D5354AEA0D7}" type="sibTrans" cxnId="{C9AA4931-B7AB-4AF3-A87D-FF99D2B41CEF}">
      <dgm:prSet/>
      <dgm:spPr/>
      <dgm:t>
        <a:bodyPr/>
        <a:lstStyle/>
        <a:p>
          <a:endParaRPr lang="es-AR"/>
        </a:p>
      </dgm:t>
    </dgm:pt>
    <dgm:pt modelId="{DB4D7FCE-CC33-413C-AAE8-16B000B67F91}">
      <dgm:prSet phldrT="[Texto]"/>
      <dgm:spPr/>
      <dgm:t>
        <a:bodyPr/>
        <a:lstStyle/>
        <a:p>
          <a:r>
            <a:rPr lang="es-AR" dirty="0"/>
            <a:t>Propósito</a:t>
          </a:r>
        </a:p>
      </dgm:t>
    </dgm:pt>
    <dgm:pt modelId="{6BC7C0C8-3B22-4425-90BB-BEB10361FC59}" type="parTrans" cxnId="{386169BC-B32A-46E6-A022-AFCC0C5E886F}">
      <dgm:prSet/>
      <dgm:spPr/>
      <dgm:t>
        <a:bodyPr/>
        <a:lstStyle/>
        <a:p>
          <a:endParaRPr lang="es-AR"/>
        </a:p>
      </dgm:t>
    </dgm:pt>
    <dgm:pt modelId="{7AED00A8-CA90-4644-9970-82A86ADAE537}" type="sibTrans" cxnId="{386169BC-B32A-46E6-A022-AFCC0C5E886F}">
      <dgm:prSet/>
      <dgm:spPr/>
      <dgm:t>
        <a:bodyPr/>
        <a:lstStyle/>
        <a:p>
          <a:endParaRPr lang="es-AR"/>
        </a:p>
      </dgm:t>
    </dgm:pt>
    <dgm:pt modelId="{29112285-3164-4CC7-A36F-3FDDC6D0CD38}" type="pres">
      <dgm:prSet presAssocID="{325A100D-69A2-476A-AA7D-D3874BFA9B3C}" presName="Name0" presStyleCnt="0">
        <dgm:presLayoutVars>
          <dgm:dir/>
          <dgm:animLvl val="lvl"/>
          <dgm:resizeHandles val="exact"/>
        </dgm:presLayoutVars>
      </dgm:prSet>
      <dgm:spPr/>
    </dgm:pt>
    <dgm:pt modelId="{35C3AE39-C255-4BB8-A038-3F7A17654664}" type="pres">
      <dgm:prSet presAssocID="{18CA3F88-E803-45F5-9B78-8C9AB3F48F4D}" presName="Name8" presStyleCnt="0"/>
      <dgm:spPr/>
    </dgm:pt>
    <dgm:pt modelId="{9621782D-26D2-43D6-937F-EC7A71EDA0FC}" type="pres">
      <dgm:prSet presAssocID="{18CA3F88-E803-45F5-9B78-8C9AB3F48F4D}" presName="level" presStyleLbl="node1" presStyleIdx="0" presStyleCnt="3">
        <dgm:presLayoutVars>
          <dgm:chMax val="1"/>
          <dgm:bulletEnabled val="1"/>
        </dgm:presLayoutVars>
      </dgm:prSet>
      <dgm:spPr/>
    </dgm:pt>
    <dgm:pt modelId="{04AFBBD1-10BC-4E74-9E9C-60B3FACB6CCF}" type="pres">
      <dgm:prSet presAssocID="{18CA3F88-E803-45F5-9B78-8C9AB3F48F4D}" presName="levelTx" presStyleLbl="revTx" presStyleIdx="0" presStyleCnt="0">
        <dgm:presLayoutVars>
          <dgm:chMax val="1"/>
          <dgm:bulletEnabled val="1"/>
        </dgm:presLayoutVars>
      </dgm:prSet>
      <dgm:spPr/>
    </dgm:pt>
    <dgm:pt modelId="{5FD1E9FF-A9EB-40DB-9847-4AF5F28A3C41}" type="pres">
      <dgm:prSet presAssocID="{65B76C10-9583-48C3-A722-C8DCE4021E73}" presName="Name8" presStyleCnt="0"/>
      <dgm:spPr/>
    </dgm:pt>
    <dgm:pt modelId="{5A6E7F38-0A9C-42DD-8297-DB5691EF15D2}" type="pres">
      <dgm:prSet presAssocID="{65B76C10-9583-48C3-A722-C8DCE4021E73}" presName="level" presStyleLbl="node1" presStyleIdx="1" presStyleCnt="3">
        <dgm:presLayoutVars>
          <dgm:chMax val="1"/>
          <dgm:bulletEnabled val="1"/>
        </dgm:presLayoutVars>
      </dgm:prSet>
      <dgm:spPr/>
    </dgm:pt>
    <dgm:pt modelId="{B5684EA6-C5E4-4D42-A389-77E7BEB87EEB}" type="pres">
      <dgm:prSet presAssocID="{65B76C10-9583-48C3-A722-C8DCE4021E73}" presName="levelTx" presStyleLbl="revTx" presStyleIdx="0" presStyleCnt="0">
        <dgm:presLayoutVars>
          <dgm:chMax val="1"/>
          <dgm:bulletEnabled val="1"/>
        </dgm:presLayoutVars>
      </dgm:prSet>
      <dgm:spPr/>
    </dgm:pt>
    <dgm:pt modelId="{DA441BBB-A7EB-4825-8EA1-622961C3032A}" type="pres">
      <dgm:prSet presAssocID="{DB4D7FCE-CC33-413C-AAE8-16B000B67F91}" presName="Name8" presStyleCnt="0"/>
      <dgm:spPr/>
    </dgm:pt>
    <dgm:pt modelId="{45AEF585-CB8E-4F17-9347-4DF7D6896F0A}" type="pres">
      <dgm:prSet presAssocID="{DB4D7FCE-CC33-413C-AAE8-16B000B67F91}" presName="level" presStyleLbl="node1" presStyleIdx="2" presStyleCnt="3">
        <dgm:presLayoutVars>
          <dgm:chMax val="1"/>
          <dgm:bulletEnabled val="1"/>
        </dgm:presLayoutVars>
      </dgm:prSet>
      <dgm:spPr/>
    </dgm:pt>
    <dgm:pt modelId="{6F9293DC-1989-4D68-81EB-4AF01CEA2BC6}" type="pres">
      <dgm:prSet presAssocID="{DB4D7FCE-CC33-413C-AAE8-16B000B67F91}" presName="levelTx" presStyleLbl="revTx" presStyleIdx="0" presStyleCnt="0">
        <dgm:presLayoutVars>
          <dgm:chMax val="1"/>
          <dgm:bulletEnabled val="1"/>
        </dgm:presLayoutVars>
      </dgm:prSet>
      <dgm:spPr/>
    </dgm:pt>
  </dgm:ptLst>
  <dgm:cxnLst>
    <dgm:cxn modelId="{C9AA4931-B7AB-4AF3-A87D-FF99D2B41CEF}" srcId="{325A100D-69A2-476A-AA7D-D3874BFA9B3C}" destId="{65B76C10-9583-48C3-A722-C8DCE4021E73}" srcOrd="1" destOrd="0" parTransId="{C584B309-CD2D-46A0-B48C-B74C27910225}" sibTransId="{573169AF-3201-4D95-A4AD-5D5354AEA0D7}"/>
    <dgm:cxn modelId="{D6E0D841-3E03-442C-BC95-2ABFE9B77804}" type="presOf" srcId="{325A100D-69A2-476A-AA7D-D3874BFA9B3C}" destId="{29112285-3164-4CC7-A36F-3FDDC6D0CD38}" srcOrd="0" destOrd="0" presId="urn:microsoft.com/office/officeart/2005/8/layout/pyramid3"/>
    <dgm:cxn modelId="{2FA7CA42-F82C-4D8D-BB78-EF097C85C18D}" type="presOf" srcId="{DB4D7FCE-CC33-413C-AAE8-16B000B67F91}" destId="{45AEF585-CB8E-4F17-9347-4DF7D6896F0A}" srcOrd="0" destOrd="0" presId="urn:microsoft.com/office/officeart/2005/8/layout/pyramid3"/>
    <dgm:cxn modelId="{03308B69-157B-49F1-B884-164EE296C8CF}" srcId="{325A100D-69A2-476A-AA7D-D3874BFA9B3C}" destId="{18CA3F88-E803-45F5-9B78-8C9AB3F48F4D}" srcOrd="0" destOrd="0" parTransId="{3E824215-DD9A-4C67-BFAD-062E3EB097E1}" sibTransId="{D40B64A0-A2AC-4741-A8C1-162D9234C11C}"/>
    <dgm:cxn modelId="{C66B93A4-1098-433E-BA9E-C6C0D99AD4CB}" type="presOf" srcId="{65B76C10-9583-48C3-A722-C8DCE4021E73}" destId="{B5684EA6-C5E4-4D42-A389-77E7BEB87EEB}" srcOrd="1" destOrd="0" presId="urn:microsoft.com/office/officeart/2005/8/layout/pyramid3"/>
    <dgm:cxn modelId="{1AB193AB-B2FE-4C83-8640-07A5B77FA6F3}" type="presOf" srcId="{18CA3F88-E803-45F5-9B78-8C9AB3F48F4D}" destId="{9621782D-26D2-43D6-937F-EC7A71EDA0FC}" srcOrd="0" destOrd="0" presId="urn:microsoft.com/office/officeart/2005/8/layout/pyramid3"/>
    <dgm:cxn modelId="{60E277B7-0E36-4C22-8CE3-49662DBEA742}" type="presOf" srcId="{65B76C10-9583-48C3-A722-C8DCE4021E73}" destId="{5A6E7F38-0A9C-42DD-8297-DB5691EF15D2}" srcOrd="0" destOrd="0" presId="urn:microsoft.com/office/officeart/2005/8/layout/pyramid3"/>
    <dgm:cxn modelId="{386169BC-B32A-46E6-A022-AFCC0C5E886F}" srcId="{325A100D-69A2-476A-AA7D-D3874BFA9B3C}" destId="{DB4D7FCE-CC33-413C-AAE8-16B000B67F91}" srcOrd="2" destOrd="0" parTransId="{6BC7C0C8-3B22-4425-90BB-BEB10361FC59}" sibTransId="{7AED00A8-CA90-4644-9970-82A86ADAE537}"/>
    <dgm:cxn modelId="{1EFB21F2-DE25-46F7-A6F1-09B0D16ACED9}" type="presOf" srcId="{DB4D7FCE-CC33-413C-AAE8-16B000B67F91}" destId="{6F9293DC-1989-4D68-81EB-4AF01CEA2BC6}" srcOrd="1" destOrd="0" presId="urn:microsoft.com/office/officeart/2005/8/layout/pyramid3"/>
    <dgm:cxn modelId="{20E103F9-AA0D-4753-8D49-7F63E28EB89E}" type="presOf" srcId="{18CA3F88-E803-45F5-9B78-8C9AB3F48F4D}" destId="{04AFBBD1-10BC-4E74-9E9C-60B3FACB6CCF}" srcOrd="1" destOrd="0" presId="urn:microsoft.com/office/officeart/2005/8/layout/pyramid3"/>
    <dgm:cxn modelId="{A8D098B1-8C14-4224-982A-E3BA62E9209E}" type="presParOf" srcId="{29112285-3164-4CC7-A36F-3FDDC6D0CD38}" destId="{35C3AE39-C255-4BB8-A038-3F7A17654664}" srcOrd="0" destOrd="0" presId="urn:microsoft.com/office/officeart/2005/8/layout/pyramid3"/>
    <dgm:cxn modelId="{9D221ED7-EC2F-421C-889E-041DB5A55271}" type="presParOf" srcId="{35C3AE39-C255-4BB8-A038-3F7A17654664}" destId="{9621782D-26D2-43D6-937F-EC7A71EDA0FC}" srcOrd="0" destOrd="0" presId="urn:microsoft.com/office/officeart/2005/8/layout/pyramid3"/>
    <dgm:cxn modelId="{BA25D942-3F68-48E5-B0F4-8D4051F19964}" type="presParOf" srcId="{35C3AE39-C255-4BB8-A038-3F7A17654664}" destId="{04AFBBD1-10BC-4E74-9E9C-60B3FACB6CCF}" srcOrd="1" destOrd="0" presId="urn:microsoft.com/office/officeart/2005/8/layout/pyramid3"/>
    <dgm:cxn modelId="{82572521-9B1A-436E-AA3C-A01ABAAF7150}" type="presParOf" srcId="{29112285-3164-4CC7-A36F-3FDDC6D0CD38}" destId="{5FD1E9FF-A9EB-40DB-9847-4AF5F28A3C41}" srcOrd="1" destOrd="0" presId="urn:microsoft.com/office/officeart/2005/8/layout/pyramid3"/>
    <dgm:cxn modelId="{09C2C820-BA91-4D91-B1F8-65EF6CEE9E8D}" type="presParOf" srcId="{5FD1E9FF-A9EB-40DB-9847-4AF5F28A3C41}" destId="{5A6E7F38-0A9C-42DD-8297-DB5691EF15D2}" srcOrd="0" destOrd="0" presId="urn:microsoft.com/office/officeart/2005/8/layout/pyramid3"/>
    <dgm:cxn modelId="{0FC84190-F5D5-4D6F-B4DE-7DC51F93C837}" type="presParOf" srcId="{5FD1E9FF-A9EB-40DB-9847-4AF5F28A3C41}" destId="{B5684EA6-C5E4-4D42-A389-77E7BEB87EEB}" srcOrd="1" destOrd="0" presId="urn:microsoft.com/office/officeart/2005/8/layout/pyramid3"/>
    <dgm:cxn modelId="{469C4AB3-9AEF-404D-AFAD-9E6AE19C58DE}" type="presParOf" srcId="{29112285-3164-4CC7-A36F-3FDDC6D0CD38}" destId="{DA441BBB-A7EB-4825-8EA1-622961C3032A}" srcOrd="2" destOrd="0" presId="urn:microsoft.com/office/officeart/2005/8/layout/pyramid3"/>
    <dgm:cxn modelId="{2CC388F6-787D-4817-AA81-D25E7B7BD613}" type="presParOf" srcId="{DA441BBB-A7EB-4825-8EA1-622961C3032A}" destId="{45AEF585-CB8E-4F17-9347-4DF7D6896F0A}" srcOrd="0" destOrd="0" presId="urn:microsoft.com/office/officeart/2005/8/layout/pyramid3"/>
    <dgm:cxn modelId="{E1D96B82-5B20-407A-886A-965AF972D67F}" type="presParOf" srcId="{DA441BBB-A7EB-4825-8EA1-622961C3032A}" destId="{6F9293DC-1989-4D68-81EB-4AF01CEA2BC6}"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75F783-A8F6-409E-8C3F-C263CD7BA3D6}" type="doc">
      <dgm:prSet loTypeId="urn:microsoft.com/office/officeart/2005/8/layout/pyramid2" loCatId="pyramid" qsTypeId="urn:microsoft.com/office/officeart/2005/8/quickstyle/simple1" qsCatId="simple" csTypeId="urn:microsoft.com/office/officeart/2005/8/colors/accent1_2" csCatId="accent1" phldr="1"/>
      <dgm:spPr/>
    </dgm:pt>
    <dgm:pt modelId="{EA844AE5-2825-454F-B200-F5A5FECFE164}">
      <dgm:prSet phldrT="[Texto]"/>
      <dgm:spPr/>
      <dgm:t>
        <a:bodyPr/>
        <a:lstStyle/>
        <a:p>
          <a:r>
            <a:rPr lang="es-AR"/>
            <a:t>Key findings </a:t>
          </a:r>
        </a:p>
      </dgm:t>
    </dgm:pt>
    <dgm:pt modelId="{D3F50FA5-733D-411D-A8AC-CC9F3A0C2F13}" type="parTrans" cxnId="{AFAD470D-9407-4FAF-8E6A-5E655FB6238E}">
      <dgm:prSet/>
      <dgm:spPr/>
      <dgm:t>
        <a:bodyPr/>
        <a:lstStyle/>
        <a:p>
          <a:endParaRPr lang="es-AR"/>
        </a:p>
      </dgm:t>
    </dgm:pt>
    <dgm:pt modelId="{4AE75C11-F5E2-458F-9C07-BB33DB3C3649}" type="sibTrans" cxnId="{AFAD470D-9407-4FAF-8E6A-5E655FB6238E}">
      <dgm:prSet/>
      <dgm:spPr/>
      <dgm:t>
        <a:bodyPr/>
        <a:lstStyle/>
        <a:p>
          <a:endParaRPr lang="es-AR"/>
        </a:p>
      </dgm:t>
    </dgm:pt>
    <dgm:pt modelId="{7558BDAB-E0B2-47EA-ADC4-59F7119F6DEA}">
      <dgm:prSet phldrT="[Texto]"/>
      <dgm:spPr/>
      <dgm:t>
        <a:bodyPr/>
        <a:lstStyle/>
        <a:p>
          <a:r>
            <a:rPr lang="es-AR"/>
            <a:t>Interpretation of main Results </a:t>
          </a:r>
          <a:endParaRPr lang="es-AR" dirty="0"/>
        </a:p>
      </dgm:t>
    </dgm:pt>
    <dgm:pt modelId="{897B2AFA-2C7F-471E-89CA-627F44ADA425}" type="parTrans" cxnId="{CD3365F9-B00A-42D9-B534-0859767A7081}">
      <dgm:prSet/>
      <dgm:spPr/>
      <dgm:t>
        <a:bodyPr/>
        <a:lstStyle/>
        <a:p>
          <a:endParaRPr lang="es-AR"/>
        </a:p>
      </dgm:t>
    </dgm:pt>
    <dgm:pt modelId="{94208365-B357-4F70-A58D-6049D399D74D}" type="sibTrans" cxnId="{CD3365F9-B00A-42D9-B534-0859767A7081}">
      <dgm:prSet/>
      <dgm:spPr/>
      <dgm:t>
        <a:bodyPr/>
        <a:lstStyle/>
        <a:p>
          <a:endParaRPr lang="es-AR"/>
        </a:p>
      </dgm:t>
    </dgm:pt>
    <dgm:pt modelId="{CDE36AC7-B414-41BA-B2E6-0F3B4D3778E7}">
      <dgm:prSet phldrT="[Texto]"/>
      <dgm:spPr/>
      <dgm:t>
        <a:bodyPr/>
        <a:lstStyle/>
        <a:p>
          <a:r>
            <a:rPr lang="es-AR"/>
            <a:t>Contribution to the field </a:t>
          </a:r>
        </a:p>
      </dgm:t>
    </dgm:pt>
    <dgm:pt modelId="{23CBD5CB-F2A3-4A94-8FA6-E204D6A943A9}" type="parTrans" cxnId="{71CE2628-2442-4F29-A2F1-E11EF73F4840}">
      <dgm:prSet/>
      <dgm:spPr/>
      <dgm:t>
        <a:bodyPr/>
        <a:lstStyle/>
        <a:p>
          <a:endParaRPr lang="es-AR"/>
        </a:p>
      </dgm:t>
    </dgm:pt>
    <dgm:pt modelId="{B586106A-052F-4E22-9AE5-47B0393F691C}" type="sibTrans" cxnId="{71CE2628-2442-4F29-A2F1-E11EF73F4840}">
      <dgm:prSet/>
      <dgm:spPr/>
      <dgm:t>
        <a:bodyPr/>
        <a:lstStyle/>
        <a:p>
          <a:endParaRPr lang="es-AR"/>
        </a:p>
      </dgm:t>
    </dgm:pt>
    <dgm:pt modelId="{15F1CDD9-41BB-45A7-B7DC-89E99EA3FF6C}" type="pres">
      <dgm:prSet presAssocID="{B375F783-A8F6-409E-8C3F-C263CD7BA3D6}" presName="compositeShape" presStyleCnt="0">
        <dgm:presLayoutVars>
          <dgm:dir/>
          <dgm:resizeHandles/>
        </dgm:presLayoutVars>
      </dgm:prSet>
      <dgm:spPr/>
    </dgm:pt>
    <dgm:pt modelId="{2E3F73CD-FD7E-4615-B2E1-F31DB77B6CF2}" type="pres">
      <dgm:prSet presAssocID="{B375F783-A8F6-409E-8C3F-C263CD7BA3D6}" presName="pyramid" presStyleLbl="node1" presStyleIdx="0" presStyleCnt="1"/>
      <dgm:spPr/>
    </dgm:pt>
    <dgm:pt modelId="{18F52F77-CFF3-42BB-ADA5-60F04A871C47}" type="pres">
      <dgm:prSet presAssocID="{B375F783-A8F6-409E-8C3F-C263CD7BA3D6}" presName="theList" presStyleCnt="0"/>
      <dgm:spPr/>
    </dgm:pt>
    <dgm:pt modelId="{AEBEBACD-3430-42B4-B3EA-0DE6B98F6582}" type="pres">
      <dgm:prSet presAssocID="{EA844AE5-2825-454F-B200-F5A5FECFE164}" presName="aNode" presStyleLbl="fgAcc1" presStyleIdx="0" presStyleCnt="3">
        <dgm:presLayoutVars>
          <dgm:bulletEnabled val="1"/>
        </dgm:presLayoutVars>
      </dgm:prSet>
      <dgm:spPr/>
    </dgm:pt>
    <dgm:pt modelId="{99D6ACAB-92E0-43DE-8897-BCA2DE547CE1}" type="pres">
      <dgm:prSet presAssocID="{EA844AE5-2825-454F-B200-F5A5FECFE164}" presName="aSpace" presStyleCnt="0"/>
      <dgm:spPr/>
    </dgm:pt>
    <dgm:pt modelId="{0D783375-3291-4120-8450-F4458E884F35}" type="pres">
      <dgm:prSet presAssocID="{7558BDAB-E0B2-47EA-ADC4-59F7119F6DEA}" presName="aNode" presStyleLbl="fgAcc1" presStyleIdx="1" presStyleCnt="3">
        <dgm:presLayoutVars>
          <dgm:bulletEnabled val="1"/>
        </dgm:presLayoutVars>
      </dgm:prSet>
      <dgm:spPr/>
    </dgm:pt>
    <dgm:pt modelId="{0CF44369-048E-4D80-978D-E8143F860594}" type="pres">
      <dgm:prSet presAssocID="{7558BDAB-E0B2-47EA-ADC4-59F7119F6DEA}" presName="aSpace" presStyleCnt="0"/>
      <dgm:spPr/>
    </dgm:pt>
    <dgm:pt modelId="{C785E2D7-4F69-4D3E-A4BB-7C4F7220B1FF}" type="pres">
      <dgm:prSet presAssocID="{CDE36AC7-B414-41BA-B2E6-0F3B4D3778E7}" presName="aNode" presStyleLbl="fgAcc1" presStyleIdx="2" presStyleCnt="3">
        <dgm:presLayoutVars>
          <dgm:bulletEnabled val="1"/>
        </dgm:presLayoutVars>
      </dgm:prSet>
      <dgm:spPr/>
    </dgm:pt>
    <dgm:pt modelId="{1FED492D-DCDE-40E5-BB2C-D71A7518FC3D}" type="pres">
      <dgm:prSet presAssocID="{CDE36AC7-B414-41BA-B2E6-0F3B4D3778E7}" presName="aSpace" presStyleCnt="0"/>
      <dgm:spPr/>
    </dgm:pt>
  </dgm:ptLst>
  <dgm:cxnLst>
    <dgm:cxn modelId="{AFAD470D-9407-4FAF-8E6A-5E655FB6238E}" srcId="{B375F783-A8F6-409E-8C3F-C263CD7BA3D6}" destId="{EA844AE5-2825-454F-B200-F5A5FECFE164}" srcOrd="0" destOrd="0" parTransId="{D3F50FA5-733D-411D-A8AC-CC9F3A0C2F13}" sibTransId="{4AE75C11-F5E2-458F-9C07-BB33DB3C3649}"/>
    <dgm:cxn modelId="{71CE2628-2442-4F29-A2F1-E11EF73F4840}" srcId="{B375F783-A8F6-409E-8C3F-C263CD7BA3D6}" destId="{CDE36AC7-B414-41BA-B2E6-0F3B4D3778E7}" srcOrd="2" destOrd="0" parTransId="{23CBD5CB-F2A3-4A94-8FA6-E204D6A943A9}" sibTransId="{B586106A-052F-4E22-9AE5-47B0393F691C}"/>
    <dgm:cxn modelId="{06C9915A-72D0-425F-9636-26C5DCB29685}" type="presOf" srcId="{B375F783-A8F6-409E-8C3F-C263CD7BA3D6}" destId="{15F1CDD9-41BB-45A7-B7DC-89E99EA3FF6C}" srcOrd="0" destOrd="0" presId="urn:microsoft.com/office/officeart/2005/8/layout/pyramid2"/>
    <dgm:cxn modelId="{10DA5ACE-7722-4706-8122-D8C201CD7B42}" type="presOf" srcId="{EA844AE5-2825-454F-B200-F5A5FECFE164}" destId="{AEBEBACD-3430-42B4-B3EA-0DE6B98F6582}" srcOrd="0" destOrd="0" presId="urn:microsoft.com/office/officeart/2005/8/layout/pyramid2"/>
    <dgm:cxn modelId="{DA7ED9E7-6C9F-4D7C-8731-08EA8D0AEEC5}" type="presOf" srcId="{CDE36AC7-B414-41BA-B2E6-0F3B4D3778E7}" destId="{C785E2D7-4F69-4D3E-A4BB-7C4F7220B1FF}" srcOrd="0" destOrd="0" presId="urn:microsoft.com/office/officeart/2005/8/layout/pyramid2"/>
    <dgm:cxn modelId="{D796E5F2-A459-4CAC-9F88-D8774C1F097A}" type="presOf" srcId="{7558BDAB-E0B2-47EA-ADC4-59F7119F6DEA}" destId="{0D783375-3291-4120-8450-F4458E884F35}" srcOrd="0" destOrd="0" presId="urn:microsoft.com/office/officeart/2005/8/layout/pyramid2"/>
    <dgm:cxn modelId="{CD3365F9-B00A-42D9-B534-0859767A7081}" srcId="{B375F783-A8F6-409E-8C3F-C263CD7BA3D6}" destId="{7558BDAB-E0B2-47EA-ADC4-59F7119F6DEA}" srcOrd="1" destOrd="0" parTransId="{897B2AFA-2C7F-471E-89CA-627F44ADA425}" sibTransId="{94208365-B357-4F70-A58D-6049D399D74D}"/>
    <dgm:cxn modelId="{363BFF51-0C96-4F59-AA55-34C47E581D2F}" type="presParOf" srcId="{15F1CDD9-41BB-45A7-B7DC-89E99EA3FF6C}" destId="{2E3F73CD-FD7E-4615-B2E1-F31DB77B6CF2}" srcOrd="0" destOrd="0" presId="urn:microsoft.com/office/officeart/2005/8/layout/pyramid2"/>
    <dgm:cxn modelId="{7652C985-0506-42E6-80F1-9933C1E24005}" type="presParOf" srcId="{15F1CDD9-41BB-45A7-B7DC-89E99EA3FF6C}" destId="{18F52F77-CFF3-42BB-ADA5-60F04A871C47}" srcOrd="1" destOrd="0" presId="urn:microsoft.com/office/officeart/2005/8/layout/pyramid2"/>
    <dgm:cxn modelId="{D13D719A-303A-44B5-8A73-4F4A270A7BF4}" type="presParOf" srcId="{18F52F77-CFF3-42BB-ADA5-60F04A871C47}" destId="{AEBEBACD-3430-42B4-B3EA-0DE6B98F6582}" srcOrd="0" destOrd="0" presId="urn:microsoft.com/office/officeart/2005/8/layout/pyramid2"/>
    <dgm:cxn modelId="{12B779D3-552F-4941-8B1A-44C69CE0AB77}" type="presParOf" srcId="{18F52F77-CFF3-42BB-ADA5-60F04A871C47}" destId="{99D6ACAB-92E0-43DE-8897-BCA2DE547CE1}" srcOrd="1" destOrd="0" presId="urn:microsoft.com/office/officeart/2005/8/layout/pyramid2"/>
    <dgm:cxn modelId="{DF8F1D19-76AE-48DB-85C5-F64834BA9DF3}" type="presParOf" srcId="{18F52F77-CFF3-42BB-ADA5-60F04A871C47}" destId="{0D783375-3291-4120-8450-F4458E884F35}" srcOrd="2" destOrd="0" presId="urn:microsoft.com/office/officeart/2005/8/layout/pyramid2"/>
    <dgm:cxn modelId="{9755C5DD-D23D-4B14-89A0-B0A3E8D469DB}" type="presParOf" srcId="{18F52F77-CFF3-42BB-ADA5-60F04A871C47}" destId="{0CF44369-048E-4D80-978D-E8143F860594}" srcOrd="3" destOrd="0" presId="urn:microsoft.com/office/officeart/2005/8/layout/pyramid2"/>
    <dgm:cxn modelId="{DDE122FF-4F91-410E-9108-01B730EEE0FA}" type="presParOf" srcId="{18F52F77-CFF3-42BB-ADA5-60F04A871C47}" destId="{C785E2D7-4F69-4D3E-A4BB-7C4F7220B1FF}" srcOrd="4" destOrd="0" presId="urn:microsoft.com/office/officeart/2005/8/layout/pyramid2"/>
    <dgm:cxn modelId="{1923AB8C-16B9-4B6B-B0EF-11D2E185E94B}" type="presParOf" srcId="{18F52F77-CFF3-42BB-ADA5-60F04A871C47}" destId="{1FED492D-DCDE-40E5-BB2C-D71A7518FC3D}"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DD8C1-0288-4BDE-84E8-A85D7FB9A99B}">
      <dsp:nvSpPr>
        <dsp:cNvPr id="0" name=""/>
        <dsp:cNvSpPr/>
      </dsp:nvSpPr>
      <dsp:spPr>
        <a:xfrm>
          <a:off x="9918" y="169535"/>
          <a:ext cx="3802214" cy="1140664"/>
        </a:xfrm>
        <a:prstGeom prst="chevron">
          <a:avLst>
            <a:gd name="adj" fmla="val 30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840" tIns="140840" rIns="140840" bIns="140840" numCol="1" spcCol="1270" anchor="ctr" anchorCtr="0">
          <a:noAutofit/>
        </a:bodyPr>
        <a:lstStyle/>
        <a:p>
          <a:pPr marL="0" lvl="0" indent="0" algn="ctr" defTabSz="1600200">
            <a:lnSpc>
              <a:spcPct val="90000"/>
            </a:lnSpc>
            <a:spcBef>
              <a:spcPct val="0"/>
            </a:spcBef>
            <a:spcAft>
              <a:spcPct val="35000"/>
            </a:spcAft>
            <a:buNone/>
          </a:pPr>
          <a:r>
            <a:rPr lang="es-AR" sz="3600" kern="1200" dirty="0"/>
            <a:t>Información</a:t>
          </a:r>
        </a:p>
      </dsp:txBody>
      <dsp:txXfrm>
        <a:off x="352117" y="169535"/>
        <a:ext cx="3117816" cy="1140664"/>
      </dsp:txXfrm>
    </dsp:sp>
    <dsp:sp modelId="{9598DC1A-BE7A-4B16-8048-138CABA66EB8}">
      <dsp:nvSpPr>
        <dsp:cNvPr id="0" name=""/>
        <dsp:cNvSpPr/>
      </dsp:nvSpPr>
      <dsp:spPr>
        <a:xfrm>
          <a:off x="9918" y="1310199"/>
          <a:ext cx="3460015" cy="275360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3418" tIns="273418" rIns="273418" bIns="546836" numCol="1" spcCol="1270" anchor="t" anchorCtr="0">
          <a:noAutofit/>
        </a:bodyPr>
        <a:lstStyle/>
        <a:p>
          <a:pPr marL="0" lvl="0" indent="0" algn="l" defTabSz="1244600">
            <a:lnSpc>
              <a:spcPct val="90000"/>
            </a:lnSpc>
            <a:spcBef>
              <a:spcPct val="0"/>
            </a:spcBef>
            <a:spcAft>
              <a:spcPct val="35000"/>
            </a:spcAft>
            <a:buFont typeface="Arial" panose="020B0604020202020204" pitchFamily="34" charset="0"/>
            <a:buNone/>
          </a:pPr>
          <a:r>
            <a:rPr lang="es-AR" sz="2800" kern="1200" dirty="0"/>
            <a:t>Contextualización</a:t>
          </a:r>
        </a:p>
        <a:p>
          <a:pPr marL="0" lvl="0" indent="0" algn="l" defTabSz="1244600">
            <a:lnSpc>
              <a:spcPct val="90000"/>
            </a:lnSpc>
            <a:spcBef>
              <a:spcPct val="0"/>
            </a:spcBef>
            <a:spcAft>
              <a:spcPct val="35000"/>
            </a:spcAft>
            <a:buFont typeface="Arial" panose="020B0604020202020204" pitchFamily="34" charset="0"/>
            <a:buNone/>
          </a:pPr>
          <a:r>
            <a:rPr lang="es-AR" sz="2800" kern="1200" dirty="0"/>
            <a:t>Problematización</a:t>
          </a:r>
        </a:p>
        <a:p>
          <a:pPr marL="0" lvl="0" indent="0" algn="l" defTabSz="1244600">
            <a:lnSpc>
              <a:spcPct val="90000"/>
            </a:lnSpc>
            <a:spcBef>
              <a:spcPct val="0"/>
            </a:spcBef>
            <a:spcAft>
              <a:spcPct val="35000"/>
            </a:spcAft>
            <a:buFont typeface="Arial" panose="020B0604020202020204" pitchFamily="34" charset="0"/>
            <a:buNone/>
          </a:pPr>
          <a:r>
            <a:rPr lang="es-AR" sz="2800" kern="1200" dirty="0"/>
            <a:t>Propósito</a:t>
          </a:r>
        </a:p>
      </dsp:txBody>
      <dsp:txXfrm>
        <a:off x="9918" y="1310199"/>
        <a:ext cx="3460015" cy="2753607"/>
      </dsp:txXfrm>
    </dsp:sp>
    <dsp:sp modelId="{5356F31C-DFC6-4B00-B0CD-5E03CC9ACAD0}">
      <dsp:nvSpPr>
        <dsp:cNvPr id="0" name=""/>
        <dsp:cNvSpPr/>
      </dsp:nvSpPr>
      <dsp:spPr>
        <a:xfrm>
          <a:off x="3771527" y="153641"/>
          <a:ext cx="3802214" cy="1140664"/>
        </a:xfrm>
        <a:prstGeom prst="chevron">
          <a:avLst>
            <a:gd name="adj" fmla="val 30000"/>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840" tIns="140840" rIns="140840" bIns="140840" numCol="1" spcCol="1270" anchor="ctr" anchorCtr="0">
          <a:noAutofit/>
        </a:bodyPr>
        <a:lstStyle/>
        <a:p>
          <a:pPr marL="0" lvl="0" indent="0" algn="ctr" defTabSz="1600200">
            <a:lnSpc>
              <a:spcPct val="90000"/>
            </a:lnSpc>
            <a:spcBef>
              <a:spcPct val="0"/>
            </a:spcBef>
            <a:spcAft>
              <a:spcPct val="35000"/>
            </a:spcAft>
            <a:buNone/>
          </a:pPr>
          <a:r>
            <a:rPr lang="es-AR" sz="3600" kern="1200" dirty="0"/>
            <a:t>Flujo</a:t>
          </a:r>
        </a:p>
      </dsp:txBody>
      <dsp:txXfrm>
        <a:off x="4113726" y="153641"/>
        <a:ext cx="3117816" cy="1140664"/>
      </dsp:txXfrm>
    </dsp:sp>
    <dsp:sp modelId="{66F363DF-172B-4A45-8E85-0A3CBFDC67AF}">
      <dsp:nvSpPr>
        <dsp:cNvPr id="0" name=""/>
        <dsp:cNvSpPr/>
      </dsp:nvSpPr>
      <dsp:spPr>
        <a:xfrm>
          <a:off x="3755542" y="1262518"/>
          <a:ext cx="3491985" cy="2817183"/>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000" tIns="273418" rIns="0" bIns="546836" numCol="1" spcCol="1270" anchor="t" anchorCtr="0">
          <a:noAutofit/>
        </a:bodyPr>
        <a:lstStyle/>
        <a:p>
          <a:pPr marL="0" lvl="0" indent="0" algn="l" defTabSz="1377950">
            <a:lnSpc>
              <a:spcPct val="90000"/>
            </a:lnSpc>
            <a:spcBef>
              <a:spcPct val="0"/>
            </a:spcBef>
            <a:spcAft>
              <a:spcPct val="35000"/>
            </a:spcAft>
            <a:buNone/>
          </a:pPr>
          <a:r>
            <a:rPr lang="es-AR" sz="2800" kern="1200" dirty="0"/>
            <a:t>Crear un Espacio de Investigación</a:t>
          </a:r>
          <a:endParaRPr lang="es-AR" sz="2800" kern="1200" dirty="0">
            <a:latin typeface="Calibri" panose="020F0502020204030204"/>
            <a:ea typeface="+mn-ea"/>
            <a:cs typeface="+mn-cs"/>
          </a:endParaRPr>
        </a:p>
        <a:p>
          <a:pPr marL="0" lvl="0" indent="0" algn="l" defTabSz="1377950">
            <a:lnSpc>
              <a:spcPct val="90000"/>
            </a:lnSpc>
            <a:spcBef>
              <a:spcPct val="0"/>
            </a:spcBef>
            <a:spcAft>
              <a:spcPct val="35000"/>
            </a:spcAft>
            <a:buFont typeface="Wingdings" panose="05000000000000000000" pitchFamily="2" charset="2"/>
            <a:buNone/>
          </a:pPr>
          <a:r>
            <a:rPr lang="es-AR" sz="2600" kern="1200" dirty="0" err="1">
              <a:solidFill>
                <a:srgbClr val="00B050"/>
              </a:solidFill>
              <a:latin typeface="Calibri" panose="020F0502020204030204"/>
              <a:ea typeface="+mn-ea"/>
              <a:cs typeface="+mn-cs"/>
            </a:rPr>
            <a:t>C</a:t>
          </a:r>
          <a:r>
            <a:rPr lang="es-AR" sz="2600" kern="1200" dirty="0" err="1">
              <a:latin typeface="Calibri" panose="020F0502020204030204"/>
              <a:ea typeface="+mn-ea"/>
              <a:cs typeface="+mn-cs"/>
            </a:rPr>
            <a:t>reate</a:t>
          </a:r>
          <a:r>
            <a:rPr lang="es-AR" sz="2600" kern="1200" dirty="0">
              <a:latin typeface="Calibri" panose="020F0502020204030204"/>
              <a:ea typeface="+mn-ea"/>
              <a:cs typeface="+mn-cs"/>
            </a:rPr>
            <a:t> </a:t>
          </a:r>
          <a:r>
            <a:rPr lang="es-AR" sz="2600" kern="1200" dirty="0">
              <a:solidFill>
                <a:srgbClr val="00B050"/>
              </a:solidFill>
              <a:latin typeface="Calibri" panose="020F0502020204030204"/>
              <a:ea typeface="+mn-ea"/>
              <a:cs typeface="+mn-cs"/>
            </a:rPr>
            <a:t>a</a:t>
          </a:r>
          <a:r>
            <a:rPr lang="es-AR" sz="2600" kern="1200" dirty="0">
              <a:latin typeface="Calibri" panose="020F0502020204030204"/>
              <a:ea typeface="+mn-ea"/>
              <a:cs typeface="+mn-cs"/>
            </a:rPr>
            <a:t> </a:t>
          </a:r>
          <a:r>
            <a:rPr lang="es-AR" sz="2600" kern="1200" dirty="0" err="1">
              <a:solidFill>
                <a:srgbClr val="00B050"/>
              </a:solidFill>
              <a:latin typeface="Calibri" panose="020F0502020204030204"/>
              <a:ea typeface="+mn-ea"/>
              <a:cs typeface="+mn-cs"/>
            </a:rPr>
            <a:t>R</a:t>
          </a:r>
          <a:r>
            <a:rPr lang="es-AR" sz="2600" kern="1200" dirty="0" err="1">
              <a:latin typeface="Calibri" panose="020F0502020204030204"/>
              <a:ea typeface="+mn-ea"/>
              <a:cs typeface="+mn-cs"/>
            </a:rPr>
            <a:t>esearch</a:t>
          </a:r>
          <a:r>
            <a:rPr lang="es-AR" sz="2600" kern="1200" dirty="0">
              <a:latin typeface="Calibri" panose="020F0502020204030204"/>
              <a:ea typeface="+mn-ea"/>
              <a:cs typeface="+mn-cs"/>
            </a:rPr>
            <a:t> </a:t>
          </a:r>
          <a:r>
            <a:rPr lang="es-AR" sz="2600" kern="1200" dirty="0" err="1">
              <a:solidFill>
                <a:srgbClr val="00B050"/>
              </a:solidFill>
              <a:latin typeface="Calibri" panose="020F0502020204030204"/>
              <a:ea typeface="+mn-ea"/>
              <a:cs typeface="+mn-cs"/>
            </a:rPr>
            <a:t>S</a:t>
          </a:r>
          <a:r>
            <a:rPr lang="es-AR" sz="2600" kern="1200" dirty="0" err="1">
              <a:latin typeface="Calibri" panose="020F0502020204030204"/>
              <a:ea typeface="+mn-ea"/>
              <a:cs typeface="+mn-cs"/>
            </a:rPr>
            <a:t>pace</a:t>
          </a:r>
          <a:r>
            <a:rPr lang="es-AR" sz="2600" kern="1200" dirty="0">
              <a:latin typeface="Calibri" panose="020F0502020204030204"/>
              <a:ea typeface="+mn-ea"/>
              <a:cs typeface="+mn-cs"/>
            </a:rPr>
            <a:t> </a:t>
          </a:r>
        </a:p>
        <a:p>
          <a:pPr marL="0" lvl="0" indent="0" algn="ctr" defTabSz="1377950">
            <a:lnSpc>
              <a:spcPct val="90000"/>
            </a:lnSpc>
            <a:spcBef>
              <a:spcPct val="0"/>
            </a:spcBef>
            <a:spcAft>
              <a:spcPct val="35000"/>
            </a:spcAft>
            <a:buFont typeface="Wingdings" panose="05000000000000000000" pitchFamily="2" charset="2"/>
            <a:buNone/>
          </a:pPr>
          <a:r>
            <a:rPr lang="es-AR" sz="4000" kern="1200" dirty="0" err="1">
              <a:solidFill>
                <a:srgbClr val="00B050"/>
              </a:solidFill>
              <a:latin typeface="Calibri" panose="020F0502020204030204"/>
              <a:ea typeface="+mn-ea"/>
              <a:cs typeface="+mn-cs"/>
            </a:rPr>
            <a:t>CaRS</a:t>
          </a:r>
          <a:endParaRPr lang="es-AR" sz="2400" kern="1200" dirty="0">
            <a:solidFill>
              <a:srgbClr val="00B050"/>
            </a:solidFill>
            <a:latin typeface="Calibri" panose="020F0502020204030204"/>
            <a:ea typeface="+mn-ea"/>
            <a:cs typeface="+mn-cs"/>
          </a:endParaRPr>
        </a:p>
      </dsp:txBody>
      <dsp:txXfrm>
        <a:off x="3755542" y="1262518"/>
        <a:ext cx="3491985" cy="2817183"/>
      </dsp:txXfrm>
    </dsp:sp>
    <dsp:sp modelId="{C09E3919-27CD-4AEE-8C28-5E3FD1479012}">
      <dsp:nvSpPr>
        <dsp:cNvPr id="0" name=""/>
        <dsp:cNvSpPr/>
      </dsp:nvSpPr>
      <dsp:spPr>
        <a:xfrm>
          <a:off x="7517150" y="169535"/>
          <a:ext cx="3802214" cy="1140664"/>
        </a:xfrm>
        <a:prstGeom prst="chevron">
          <a:avLst>
            <a:gd name="adj" fmla="val 30000"/>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840" tIns="140840" rIns="140840" bIns="140840" numCol="1" spcCol="1270" anchor="ctr" anchorCtr="0">
          <a:noAutofit/>
        </a:bodyPr>
        <a:lstStyle/>
        <a:p>
          <a:pPr marL="0" lvl="0" indent="0" algn="ctr" defTabSz="1600200">
            <a:lnSpc>
              <a:spcPct val="90000"/>
            </a:lnSpc>
            <a:spcBef>
              <a:spcPct val="0"/>
            </a:spcBef>
            <a:spcAft>
              <a:spcPct val="35000"/>
            </a:spcAft>
            <a:buNone/>
          </a:pPr>
          <a:r>
            <a:rPr lang="es-AR" sz="3600" kern="1200" dirty="0"/>
            <a:t>Citación</a:t>
          </a:r>
        </a:p>
      </dsp:txBody>
      <dsp:txXfrm>
        <a:off x="7859349" y="169535"/>
        <a:ext cx="3117816" cy="1140664"/>
      </dsp:txXfrm>
    </dsp:sp>
    <dsp:sp modelId="{FA5ECADF-AC8A-46C3-BA79-5FCA3ED4108B}">
      <dsp:nvSpPr>
        <dsp:cNvPr id="0" name=""/>
        <dsp:cNvSpPr/>
      </dsp:nvSpPr>
      <dsp:spPr>
        <a:xfrm>
          <a:off x="7517150" y="1310199"/>
          <a:ext cx="3460015" cy="275360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3418" tIns="273418" rIns="273418" bIns="546836" numCol="1" spcCol="1270" anchor="t" anchorCtr="0">
          <a:noAutofit/>
        </a:bodyPr>
        <a:lstStyle/>
        <a:p>
          <a:pPr marL="0" lvl="0" indent="0" algn="l" defTabSz="1244600">
            <a:lnSpc>
              <a:spcPct val="90000"/>
            </a:lnSpc>
            <a:spcBef>
              <a:spcPct val="0"/>
            </a:spcBef>
            <a:spcAft>
              <a:spcPct val="35000"/>
            </a:spcAft>
            <a:buNone/>
          </a:pPr>
          <a:r>
            <a:rPr lang="es-AR" sz="2800" kern="1200" dirty="0"/>
            <a:t>Seminal </a:t>
          </a:r>
          <a:r>
            <a:rPr lang="es-AR" sz="2800" kern="1200" dirty="0" err="1"/>
            <a:t>Papers</a:t>
          </a:r>
          <a:endParaRPr lang="es-AR" sz="2800" kern="1200" dirty="0"/>
        </a:p>
        <a:p>
          <a:pPr marL="0" lvl="0" indent="0" algn="l" defTabSz="1244600">
            <a:lnSpc>
              <a:spcPct val="90000"/>
            </a:lnSpc>
            <a:spcBef>
              <a:spcPct val="0"/>
            </a:spcBef>
            <a:spcAft>
              <a:spcPct val="35000"/>
            </a:spcAft>
            <a:buNone/>
          </a:pPr>
          <a:r>
            <a:rPr lang="es-AR" sz="2800" kern="1200" dirty="0"/>
            <a:t>Artículos</a:t>
          </a:r>
        </a:p>
        <a:p>
          <a:pPr marL="285750" lvl="1" indent="-285750" algn="l" defTabSz="1244600">
            <a:lnSpc>
              <a:spcPct val="90000"/>
            </a:lnSpc>
            <a:spcBef>
              <a:spcPct val="0"/>
            </a:spcBef>
            <a:spcAft>
              <a:spcPct val="15000"/>
            </a:spcAft>
            <a:buFont typeface="Wingdings" panose="05000000000000000000" pitchFamily="2" charset="2"/>
            <a:buChar char="ü"/>
          </a:pPr>
          <a:r>
            <a:rPr lang="es-AR" sz="2800" kern="1200" dirty="0"/>
            <a:t>recientes</a:t>
          </a:r>
        </a:p>
        <a:p>
          <a:pPr marL="285750" lvl="1" indent="-285750" algn="l" defTabSz="1244600">
            <a:lnSpc>
              <a:spcPct val="90000"/>
            </a:lnSpc>
            <a:spcBef>
              <a:spcPct val="0"/>
            </a:spcBef>
            <a:spcAft>
              <a:spcPct val="15000"/>
            </a:spcAft>
            <a:buFont typeface="Wingdings" panose="05000000000000000000" pitchFamily="2" charset="2"/>
            <a:buChar char="ü"/>
          </a:pPr>
          <a:r>
            <a:rPr lang="es-AR" sz="2800" kern="1200" dirty="0"/>
            <a:t>importantes</a:t>
          </a:r>
        </a:p>
      </dsp:txBody>
      <dsp:txXfrm>
        <a:off x="7517150" y="1310199"/>
        <a:ext cx="3460015" cy="27536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1782D-26D2-43D6-937F-EC7A71EDA0FC}">
      <dsp:nvSpPr>
        <dsp:cNvPr id="0" name=""/>
        <dsp:cNvSpPr/>
      </dsp:nvSpPr>
      <dsp:spPr>
        <a:xfrm rot="10800000">
          <a:off x="0" y="0"/>
          <a:ext cx="5645975" cy="1490212"/>
        </a:xfrm>
        <a:prstGeom prst="trapezoid">
          <a:avLst>
            <a:gd name="adj" fmla="val 63145"/>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s-AR" sz="3000" kern="1200" dirty="0"/>
            <a:t>Contextualización</a:t>
          </a:r>
        </a:p>
      </dsp:txBody>
      <dsp:txXfrm rot="-10800000">
        <a:off x="988045" y="0"/>
        <a:ext cx="3669883" cy="1490212"/>
      </dsp:txXfrm>
    </dsp:sp>
    <dsp:sp modelId="{5A6E7F38-0A9C-42DD-8297-DB5691EF15D2}">
      <dsp:nvSpPr>
        <dsp:cNvPr id="0" name=""/>
        <dsp:cNvSpPr/>
      </dsp:nvSpPr>
      <dsp:spPr>
        <a:xfrm rot="10800000">
          <a:off x="940995" y="1490212"/>
          <a:ext cx="3763983" cy="1490212"/>
        </a:xfrm>
        <a:prstGeom prst="trapezoid">
          <a:avLst>
            <a:gd name="adj" fmla="val 63145"/>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s-AR" sz="3000" kern="1200" dirty="0"/>
            <a:t>Síntesis de investigaciones  previas</a:t>
          </a:r>
        </a:p>
      </dsp:txBody>
      <dsp:txXfrm rot="-10800000">
        <a:off x="1599692" y="1490212"/>
        <a:ext cx="2446589" cy="1490212"/>
      </dsp:txXfrm>
    </dsp:sp>
    <dsp:sp modelId="{45AEF585-CB8E-4F17-9347-4DF7D6896F0A}">
      <dsp:nvSpPr>
        <dsp:cNvPr id="0" name=""/>
        <dsp:cNvSpPr/>
      </dsp:nvSpPr>
      <dsp:spPr>
        <a:xfrm rot="10800000">
          <a:off x="1881991" y="2980425"/>
          <a:ext cx="1881991" cy="1490212"/>
        </a:xfrm>
        <a:prstGeom prst="trapezoid">
          <a:avLst>
            <a:gd name="adj" fmla="val 63145"/>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s-AR" sz="3000" kern="1200" dirty="0"/>
            <a:t>Propósito</a:t>
          </a:r>
        </a:p>
      </dsp:txBody>
      <dsp:txXfrm rot="-10800000">
        <a:off x="1881991" y="2980425"/>
        <a:ext cx="1881991" cy="14902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3F73CD-FD7E-4615-B2E1-F31DB77B6CF2}">
      <dsp:nvSpPr>
        <dsp:cNvPr id="0" name=""/>
        <dsp:cNvSpPr/>
      </dsp:nvSpPr>
      <dsp:spPr>
        <a:xfrm>
          <a:off x="88780" y="0"/>
          <a:ext cx="4351338" cy="4351338"/>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BEBACD-3430-42B4-B3EA-0DE6B98F6582}">
      <dsp:nvSpPr>
        <dsp:cNvPr id="0" name=""/>
        <dsp:cNvSpPr/>
      </dsp:nvSpPr>
      <dsp:spPr>
        <a:xfrm>
          <a:off x="2264449" y="437470"/>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AR" sz="2600" kern="1200"/>
            <a:t>Key findings </a:t>
          </a:r>
        </a:p>
      </dsp:txBody>
      <dsp:txXfrm>
        <a:off x="2314732" y="487753"/>
        <a:ext cx="2727803" cy="929477"/>
      </dsp:txXfrm>
    </dsp:sp>
    <dsp:sp modelId="{0D783375-3291-4120-8450-F4458E884F35}">
      <dsp:nvSpPr>
        <dsp:cNvPr id="0" name=""/>
        <dsp:cNvSpPr/>
      </dsp:nvSpPr>
      <dsp:spPr>
        <a:xfrm>
          <a:off x="2264449" y="1596269"/>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AR" sz="2600" kern="1200"/>
            <a:t>Interpretation of main Results </a:t>
          </a:r>
          <a:endParaRPr lang="es-AR" sz="2600" kern="1200" dirty="0"/>
        </a:p>
      </dsp:txBody>
      <dsp:txXfrm>
        <a:off x="2314732" y="1646552"/>
        <a:ext cx="2727803" cy="929477"/>
      </dsp:txXfrm>
    </dsp:sp>
    <dsp:sp modelId="{C785E2D7-4F69-4D3E-A4BB-7C4F7220B1FF}">
      <dsp:nvSpPr>
        <dsp:cNvPr id="0" name=""/>
        <dsp:cNvSpPr/>
      </dsp:nvSpPr>
      <dsp:spPr>
        <a:xfrm>
          <a:off x="2264449" y="2755068"/>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AR" sz="2600" kern="1200"/>
            <a:t>Contribution to the field </a:t>
          </a:r>
        </a:p>
      </dsp:txBody>
      <dsp:txXfrm>
        <a:off x="2314732" y="2805351"/>
        <a:ext cx="2727803" cy="929477"/>
      </dsp:txXfrm>
    </dsp:sp>
  </dsp:spTree>
</dsp:drawing>
</file>

<file path=ppt/diagrams/layout1.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A0174296-63FF-A034-A110-6E3031CEA97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a:extLst>
              <a:ext uri="{FF2B5EF4-FFF2-40B4-BE49-F238E27FC236}">
                <a16:creationId xmlns:a16="http://schemas.microsoft.com/office/drawing/2014/main" id="{A74C6447-CF21-A3F6-F1FB-111BA334F53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8D4C2F0-6247-4F86-9643-7046E5A95B97}" type="datetimeFigureOut">
              <a:rPr lang="es-AR" smtClean="0"/>
              <a:t>28/09/2024</a:t>
            </a:fld>
            <a:endParaRPr lang="es-AR"/>
          </a:p>
        </p:txBody>
      </p:sp>
      <p:sp>
        <p:nvSpPr>
          <p:cNvPr id="4" name="Marcador de pie de página 3">
            <a:extLst>
              <a:ext uri="{FF2B5EF4-FFF2-40B4-BE49-F238E27FC236}">
                <a16:creationId xmlns:a16="http://schemas.microsoft.com/office/drawing/2014/main" id="{3589559A-C913-49E1-5EBB-25FF874571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5" name="Marcador de número de diapositiva 4">
            <a:extLst>
              <a:ext uri="{FF2B5EF4-FFF2-40B4-BE49-F238E27FC236}">
                <a16:creationId xmlns:a16="http://schemas.microsoft.com/office/drawing/2014/main" id="{FE4BA655-2BD1-F5B7-7003-1F493721A64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A5BD2-4AB1-4DB8-B986-32656569B145}" type="slidenum">
              <a:rPr lang="es-AR" smtClean="0"/>
              <a:t>‹Nº›</a:t>
            </a:fld>
            <a:endParaRPr lang="es-AR"/>
          </a:p>
        </p:txBody>
      </p:sp>
    </p:spTree>
    <p:extLst>
      <p:ext uri="{BB962C8B-B14F-4D97-AF65-F5344CB8AC3E}">
        <p14:creationId xmlns:p14="http://schemas.microsoft.com/office/powerpoint/2010/main" val="2234434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592F00-D6B5-4683-80BA-4F3B95C50FDA}" type="datetimeFigureOut">
              <a:rPr lang="es-AR" smtClean="0"/>
              <a:t>28/09/2024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205E7F-CB8D-4A76-8ABB-23C7A9376EDA}" type="slidenum">
              <a:rPr lang="es-AR" smtClean="0"/>
              <a:t>‹Nº›</a:t>
            </a:fld>
            <a:endParaRPr lang="es-AR"/>
          </a:p>
        </p:txBody>
      </p:sp>
    </p:spTree>
    <p:extLst>
      <p:ext uri="{BB962C8B-B14F-4D97-AF65-F5344CB8AC3E}">
        <p14:creationId xmlns:p14="http://schemas.microsoft.com/office/powerpoint/2010/main" val="163268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F4D4ABC-25A3-4393-A15C-7793E9110076}" type="slidenum">
              <a:rPr kumimoji="0" lang="es-ES"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s-ES" sz="12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4280364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La erudición  es un discurso científico-académico </a:t>
            </a:r>
            <a:r>
              <a:rPr lang="es-ES" dirty="0">
                <a:sym typeface="Symbol"/>
              </a:rPr>
              <a:t> </a:t>
            </a:r>
            <a:r>
              <a:rPr lang="es-ES" dirty="0"/>
              <a:t>es una </a:t>
            </a:r>
            <a:r>
              <a:rPr lang="es-ES" b="1" dirty="0"/>
              <a:t>sintaxis</a:t>
            </a:r>
            <a:r>
              <a:rPr lang="es-ES" dirty="0"/>
              <a:t>  lógica, en una </a:t>
            </a:r>
            <a:r>
              <a:rPr lang="es-ES" b="1" dirty="0"/>
              <a:t>semántica</a:t>
            </a:r>
            <a:r>
              <a:rPr lang="es-ES" dirty="0"/>
              <a:t>  de un lenguaje  particular, que atiende a un </a:t>
            </a:r>
            <a:r>
              <a:rPr lang="es-ES" b="1" dirty="0"/>
              <a:t>campo de conocimiento </a:t>
            </a:r>
            <a:r>
              <a:rPr lang="es-ES" dirty="0"/>
              <a:t>determinado.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solidFill>
                  <a:schemeClr val="tx2">
                    <a:lumMod val="60000"/>
                    <a:lumOff val="40000"/>
                  </a:schemeClr>
                </a:solidFill>
              </a:rPr>
              <a:t>su </a:t>
            </a:r>
            <a:r>
              <a:rPr lang="es-ES" sz="1200" b="1" dirty="0">
                <a:solidFill>
                  <a:schemeClr val="tx2">
                    <a:lumMod val="60000"/>
                    <a:lumOff val="40000"/>
                  </a:schemeClr>
                </a:solidFill>
              </a:rPr>
              <a:t>semántica</a:t>
            </a:r>
            <a:r>
              <a:rPr lang="es-ES" sz="1200" dirty="0">
                <a:solidFill>
                  <a:schemeClr val="tx2">
                    <a:lumMod val="60000"/>
                    <a:lumOff val="40000"/>
                  </a:schemeClr>
                </a:solidFill>
              </a:rPr>
              <a:t> específica y </a:t>
            </a:r>
            <a:r>
              <a:rPr lang="es-ES" sz="1200" dirty="0">
                <a:solidFill>
                  <a:srgbClr val="C00000"/>
                </a:solidFill>
              </a:rPr>
              <a:t>el componente pragmático de su </a:t>
            </a:r>
            <a:r>
              <a:rPr lang="es-ES" sz="1200" b="1" dirty="0">
                <a:solidFill>
                  <a:srgbClr val="C00000"/>
                </a:solidFill>
              </a:rPr>
              <a:t>metodología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200" dirty="0">
              <a:solidFill>
                <a:schemeClr val="tx2">
                  <a:lumMod val="60000"/>
                  <a:lumOff val="40000"/>
                </a:schemeClr>
              </a:solidFill>
            </a:endParaRPr>
          </a:p>
          <a:p>
            <a:endParaRPr lang="es-AR" dirty="0"/>
          </a:p>
        </p:txBody>
      </p:sp>
      <p:sp>
        <p:nvSpPr>
          <p:cNvPr id="4" name="Marcador de número de diapositiva 3"/>
          <p:cNvSpPr>
            <a:spLocks noGrp="1"/>
          </p:cNvSpPr>
          <p:nvPr>
            <p:ph type="sldNum" sz="quarter" idx="5"/>
          </p:nvPr>
        </p:nvSpPr>
        <p:spPr/>
        <p:txBody>
          <a:bodyPr/>
          <a:lstStyle/>
          <a:p>
            <a:fld id="{1A205E7F-CB8D-4A76-8ABB-23C7A9376EDA}" type="slidenum">
              <a:rPr lang="es-AR" smtClean="0"/>
              <a:t>2</a:t>
            </a:fld>
            <a:endParaRPr lang="es-AR"/>
          </a:p>
        </p:txBody>
      </p:sp>
    </p:spTree>
    <p:extLst>
      <p:ext uri="{BB962C8B-B14F-4D97-AF65-F5344CB8AC3E}">
        <p14:creationId xmlns:p14="http://schemas.microsoft.com/office/powerpoint/2010/main" val="2262700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a:xfrm>
            <a:off x="228367" y="4343110"/>
            <a:ext cx="6487383" cy="4800890"/>
          </a:xfrm>
        </p:spPr>
        <p:txBody>
          <a:bodyPr>
            <a:normAutofit/>
          </a:bodyPr>
          <a:lstStyle/>
          <a:p>
            <a:endParaRPr lang="es-ES" dirty="0"/>
          </a:p>
        </p:txBody>
      </p:sp>
    </p:spTree>
    <p:extLst>
      <p:ext uri="{BB962C8B-B14F-4D97-AF65-F5344CB8AC3E}">
        <p14:creationId xmlns:p14="http://schemas.microsoft.com/office/powerpoint/2010/main" val="2240472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3B6C0D-F00B-4601-88BF-9C56CEDAAC83}" type="slidenum">
              <a:rPr kumimoji="0" lang="es-A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A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5625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a:xfrm>
            <a:off x="228367" y="4343110"/>
            <a:ext cx="6487383" cy="4800890"/>
          </a:xfrm>
        </p:spPr>
        <p:txBody>
          <a:bodyPr>
            <a:normAutofit/>
          </a:bodyPr>
          <a:lstStyle/>
          <a:p>
            <a:endParaRPr lang="es-E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a:xfrm>
            <a:off x="228367" y="4343110"/>
            <a:ext cx="6487383" cy="4800890"/>
          </a:xfrm>
        </p:spPr>
        <p:txBody>
          <a:bodyPr>
            <a:normAutofit/>
          </a:bodyPr>
          <a:lstStyle/>
          <a:p>
            <a:endParaRPr lang="es-E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a:xfrm>
            <a:off x="228367" y="4343110"/>
            <a:ext cx="6487383" cy="4800890"/>
          </a:xfrm>
        </p:spPr>
        <p:txBody>
          <a:bodyPr>
            <a:normAutofit/>
          </a:bodyPr>
          <a:lstStyle/>
          <a:p>
            <a:endParaRPr lang="es-E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a:t>ISO_690_referencias.pdf</a:t>
            </a:r>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36228C-6F0B-4DA4-ABA2-3E2A2F82D4DB}"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D58B29-CA22-5E35-7F41-F4D3298E338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EB7864F6-4206-99B2-4296-1A56018059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DB511C64-0A89-9344-0092-75954948B41B}"/>
              </a:ext>
            </a:extLst>
          </p:cNvPr>
          <p:cNvSpPr>
            <a:spLocks noGrp="1"/>
          </p:cNvSpPr>
          <p:nvPr>
            <p:ph type="dt" sz="half" idx="10"/>
          </p:nvPr>
        </p:nvSpPr>
        <p:spPr/>
        <p:txBody>
          <a:bodyPr/>
          <a:lstStyle/>
          <a:p>
            <a:fld id="{EC072418-BB5D-4C71-9AFC-B3ABC43BCB0B}" type="datetime1">
              <a:rPr lang="es-AR" smtClean="0"/>
              <a:t>28/09/2024</a:t>
            </a:fld>
            <a:endParaRPr lang="es-AR"/>
          </a:p>
        </p:txBody>
      </p:sp>
      <p:sp>
        <p:nvSpPr>
          <p:cNvPr id="5" name="Marcador de pie de página 4">
            <a:extLst>
              <a:ext uri="{FF2B5EF4-FFF2-40B4-BE49-F238E27FC236}">
                <a16:creationId xmlns:a16="http://schemas.microsoft.com/office/drawing/2014/main" id="{54B77F44-54A8-8D2D-DFEC-F96F3D56D30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A89EFEFA-C53D-A165-B28D-6CBA5C7818C5}"/>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325109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EF679C-BAD3-C0CC-F613-9770DAF0E8FE}"/>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02066DD-91AE-F6C2-8713-A857BCCBFF8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F7F3193-C287-F0EF-B6BF-B35D37115BF2}"/>
              </a:ext>
            </a:extLst>
          </p:cNvPr>
          <p:cNvSpPr>
            <a:spLocks noGrp="1"/>
          </p:cNvSpPr>
          <p:nvPr>
            <p:ph type="dt" sz="half" idx="10"/>
          </p:nvPr>
        </p:nvSpPr>
        <p:spPr/>
        <p:txBody>
          <a:bodyPr/>
          <a:lstStyle/>
          <a:p>
            <a:fld id="{FB810A9F-159E-42B8-8B5A-30356E3E5C70}" type="datetime1">
              <a:rPr lang="es-AR" smtClean="0"/>
              <a:t>28/09/2024</a:t>
            </a:fld>
            <a:endParaRPr lang="es-AR"/>
          </a:p>
        </p:txBody>
      </p:sp>
      <p:sp>
        <p:nvSpPr>
          <p:cNvPr id="5" name="Marcador de pie de página 4">
            <a:extLst>
              <a:ext uri="{FF2B5EF4-FFF2-40B4-BE49-F238E27FC236}">
                <a16:creationId xmlns:a16="http://schemas.microsoft.com/office/drawing/2014/main" id="{BCD68849-E57E-EA6A-BB1C-D5EE590EC76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F62ABFA6-220F-2D24-A3E8-980A38673ADD}"/>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18923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AA9EE7E-A9B3-0234-F5E8-375421B177F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1C3DB4ED-E454-5EB9-1C5C-31037E45534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44D38343-FCA6-48A7-96C2-A775A221B190}"/>
              </a:ext>
            </a:extLst>
          </p:cNvPr>
          <p:cNvSpPr>
            <a:spLocks noGrp="1"/>
          </p:cNvSpPr>
          <p:nvPr>
            <p:ph type="dt" sz="half" idx="10"/>
          </p:nvPr>
        </p:nvSpPr>
        <p:spPr/>
        <p:txBody>
          <a:bodyPr/>
          <a:lstStyle/>
          <a:p>
            <a:fld id="{896712C1-F52E-49A1-8061-274767F279B9}" type="datetime1">
              <a:rPr lang="es-AR" smtClean="0"/>
              <a:t>28/09/2024</a:t>
            </a:fld>
            <a:endParaRPr lang="es-AR"/>
          </a:p>
        </p:txBody>
      </p:sp>
      <p:sp>
        <p:nvSpPr>
          <p:cNvPr id="5" name="Marcador de pie de página 4">
            <a:extLst>
              <a:ext uri="{FF2B5EF4-FFF2-40B4-BE49-F238E27FC236}">
                <a16:creationId xmlns:a16="http://schemas.microsoft.com/office/drawing/2014/main" id="{990653E3-FBF9-BFBB-18D2-B042C37D6329}"/>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30ABDC16-1F1B-1233-5813-4FBA0FE08DA8}"/>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2734986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57B84321-6DA9-42C4-8FEA-C429113335CB}" type="datetime1">
              <a:rPr lang="es-AR" smtClean="0"/>
              <a:t>28/09/2024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460245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02B59C7-C19A-4294-8403-6F7FECB09266}" type="datetime1">
              <a:rPr lang="es-AR" smtClean="0"/>
              <a:t>28/09/2024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1594201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6B8A2ED-BF00-4693-ADF4-2EC97655BC60}" type="datetime1">
              <a:rPr lang="es-AR" smtClean="0"/>
              <a:t>28/09/2024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934170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B700A783-A35C-46AE-BAAA-BF416C5BA9BC}" type="datetime1">
              <a:rPr lang="es-AR" smtClean="0"/>
              <a:t>28/09/2024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1490462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5EBBF220-1920-47F6-BF64-10E9F0AF80CA}" type="datetime1">
              <a:rPr lang="es-AR" smtClean="0"/>
              <a:t>28/09/2024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3924553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34E49BB6-745A-4288-824A-1BB15B905AFE}" type="datetime1">
              <a:rPr lang="es-AR" smtClean="0"/>
              <a:t>28/09/2024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40269684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F8B07D-70F7-420D-87AA-3F453A7461B7}" type="datetime1">
              <a:rPr lang="es-AR" smtClean="0"/>
              <a:t>28/09/2024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39428760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8DF646CA-3846-475F-839D-8B4CF29DFB70}" type="datetime1">
              <a:rPr lang="es-AR" smtClean="0"/>
              <a:t>28/09/2024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87027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0BD7A3-428D-0018-78B5-84A1AA136B8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7385E6ED-3E1F-DEC0-D134-2AEDF2A19E4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15647592-A487-6C8D-EB32-9E1935182A1F}"/>
              </a:ext>
            </a:extLst>
          </p:cNvPr>
          <p:cNvSpPr>
            <a:spLocks noGrp="1"/>
          </p:cNvSpPr>
          <p:nvPr>
            <p:ph type="dt" sz="half" idx="10"/>
          </p:nvPr>
        </p:nvSpPr>
        <p:spPr/>
        <p:txBody>
          <a:bodyPr/>
          <a:lstStyle/>
          <a:p>
            <a:fld id="{79F9DF82-4227-4C61-8CB1-6FFC0A5D049B}" type="datetime1">
              <a:rPr lang="es-AR" smtClean="0"/>
              <a:t>28/09/2024</a:t>
            </a:fld>
            <a:endParaRPr lang="es-AR"/>
          </a:p>
        </p:txBody>
      </p:sp>
      <p:sp>
        <p:nvSpPr>
          <p:cNvPr id="5" name="Marcador de pie de página 4">
            <a:extLst>
              <a:ext uri="{FF2B5EF4-FFF2-40B4-BE49-F238E27FC236}">
                <a16:creationId xmlns:a16="http://schemas.microsoft.com/office/drawing/2014/main" id="{6EBBF577-CE5A-2D09-6A6E-390DC93F1A17}"/>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B05BF611-9B04-998C-7147-FCE896A2F32C}"/>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519649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B6F70CA-428C-4F1E-8D00-17B6E7A9CB13}" type="datetime1">
              <a:rPr lang="es-AR" smtClean="0"/>
              <a:t>28/09/2024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2414764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3AF27D0-AA15-49BF-87AE-477B9A64B986}" type="datetime1">
              <a:rPr lang="es-AR" smtClean="0"/>
              <a:t>28/09/2024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305001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9C019CEC-3C8E-480A-9EB7-2CE571B1B988}" type="datetime1">
              <a:rPr lang="es-AR" smtClean="0"/>
              <a:t>28/09/2024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5C3C72-5A17-402E-8A6F-4869C3804D03}" type="slidenum">
              <a:rPr lang="es-ES" smtClean="0"/>
              <a:pPr/>
              <a:t>‹Nº›</a:t>
            </a:fld>
            <a:endParaRPr lang="es-ES"/>
          </a:p>
        </p:txBody>
      </p:sp>
    </p:spTree>
    <p:extLst>
      <p:ext uri="{BB962C8B-B14F-4D97-AF65-F5344CB8AC3E}">
        <p14:creationId xmlns:p14="http://schemas.microsoft.com/office/powerpoint/2010/main" val="99442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99BBB7-0DD4-E16C-4FE5-0689E662900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76C5CBCB-6836-38C2-A0D8-AB567FF716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06CE865-3ED3-C06F-DBA6-9FB267492B86}"/>
              </a:ext>
            </a:extLst>
          </p:cNvPr>
          <p:cNvSpPr>
            <a:spLocks noGrp="1"/>
          </p:cNvSpPr>
          <p:nvPr>
            <p:ph type="dt" sz="half" idx="10"/>
          </p:nvPr>
        </p:nvSpPr>
        <p:spPr/>
        <p:txBody>
          <a:bodyPr/>
          <a:lstStyle/>
          <a:p>
            <a:fld id="{68F1C9DF-5FB8-40B8-8623-E562AED4A29C}" type="datetime1">
              <a:rPr lang="es-AR" smtClean="0"/>
              <a:t>28/09/2024</a:t>
            </a:fld>
            <a:endParaRPr lang="es-AR"/>
          </a:p>
        </p:txBody>
      </p:sp>
      <p:sp>
        <p:nvSpPr>
          <p:cNvPr id="5" name="Marcador de pie de página 4">
            <a:extLst>
              <a:ext uri="{FF2B5EF4-FFF2-40B4-BE49-F238E27FC236}">
                <a16:creationId xmlns:a16="http://schemas.microsoft.com/office/drawing/2014/main" id="{2FF7AF63-49BF-4227-CB46-510A2B6E319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33D35C9-C3D3-094B-7A9E-190496A7C7F0}"/>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230704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7813B3-54D2-0FA0-7BDE-FE4BB8743570}"/>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73B66F88-ECB5-085C-7DCB-F047D4FDE84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D24B5F9D-7AE4-4453-E11E-7050B349164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44BB27FE-1FB2-778B-7EC8-C3924BEC0C3B}"/>
              </a:ext>
            </a:extLst>
          </p:cNvPr>
          <p:cNvSpPr>
            <a:spLocks noGrp="1"/>
          </p:cNvSpPr>
          <p:nvPr>
            <p:ph type="dt" sz="half" idx="10"/>
          </p:nvPr>
        </p:nvSpPr>
        <p:spPr/>
        <p:txBody>
          <a:bodyPr/>
          <a:lstStyle/>
          <a:p>
            <a:fld id="{35B49488-14F6-47FA-A64F-09F8A9FFC842}" type="datetime1">
              <a:rPr lang="es-AR" smtClean="0"/>
              <a:t>28/09/2024</a:t>
            </a:fld>
            <a:endParaRPr lang="es-AR"/>
          </a:p>
        </p:txBody>
      </p:sp>
      <p:sp>
        <p:nvSpPr>
          <p:cNvPr id="6" name="Marcador de pie de página 5">
            <a:extLst>
              <a:ext uri="{FF2B5EF4-FFF2-40B4-BE49-F238E27FC236}">
                <a16:creationId xmlns:a16="http://schemas.microsoft.com/office/drawing/2014/main" id="{5E742AF6-0534-552F-E3DC-AD541E3C0BD5}"/>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CA2739BE-D6FC-0021-FA3B-C91B8E5C63E5}"/>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1850703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82FB22-B312-BF4A-7309-1AA7E629A7B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EA405C40-6493-E909-B0E3-F380A35AC7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D0A1304-3192-8E04-A1D6-6E08F35A175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96F513A8-64D9-CB6E-9AEC-287A89F84C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231A78A-84B8-C251-BADE-0F0AB8383CA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A369D0D6-9015-4652-D08F-8006C0EAD19C}"/>
              </a:ext>
            </a:extLst>
          </p:cNvPr>
          <p:cNvSpPr>
            <a:spLocks noGrp="1"/>
          </p:cNvSpPr>
          <p:nvPr>
            <p:ph type="dt" sz="half" idx="10"/>
          </p:nvPr>
        </p:nvSpPr>
        <p:spPr/>
        <p:txBody>
          <a:bodyPr/>
          <a:lstStyle/>
          <a:p>
            <a:fld id="{02B31CD7-EF07-4C17-8FD2-46050372772C}" type="datetime1">
              <a:rPr lang="es-AR" smtClean="0"/>
              <a:t>28/09/2024</a:t>
            </a:fld>
            <a:endParaRPr lang="es-AR"/>
          </a:p>
        </p:txBody>
      </p:sp>
      <p:sp>
        <p:nvSpPr>
          <p:cNvPr id="8" name="Marcador de pie de página 7">
            <a:extLst>
              <a:ext uri="{FF2B5EF4-FFF2-40B4-BE49-F238E27FC236}">
                <a16:creationId xmlns:a16="http://schemas.microsoft.com/office/drawing/2014/main" id="{0E46C097-02F3-EABB-596B-C681754EF108}"/>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5C4CE776-6ACE-3B76-E96A-8A092BF19845}"/>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1338739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2B6A7C-BE2C-137D-E30A-A341A2A9610A}"/>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B118BA85-EECF-C087-960A-6EE485160D84}"/>
              </a:ext>
            </a:extLst>
          </p:cNvPr>
          <p:cNvSpPr>
            <a:spLocks noGrp="1"/>
          </p:cNvSpPr>
          <p:nvPr>
            <p:ph type="dt" sz="half" idx="10"/>
          </p:nvPr>
        </p:nvSpPr>
        <p:spPr/>
        <p:txBody>
          <a:bodyPr/>
          <a:lstStyle/>
          <a:p>
            <a:fld id="{5C870365-7B8A-4365-994D-1295681A398D}" type="datetime1">
              <a:rPr lang="es-AR" smtClean="0"/>
              <a:t>28/09/2024</a:t>
            </a:fld>
            <a:endParaRPr lang="es-AR"/>
          </a:p>
        </p:txBody>
      </p:sp>
      <p:sp>
        <p:nvSpPr>
          <p:cNvPr id="4" name="Marcador de pie de página 3">
            <a:extLst>
              <a:ext uri="{FF2B5EF4-FFF2-40B4-BE49-F238E27FC236}">
                <a16:creationId xmlns:a16="http://schemas.microsoft.com/office/drawing/2014/main" id="{FED1BD11-F3E4-6FDC-F372-D73853ABE370}"/>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0E621331-A8FA-6E66-D6E2-311FE733C7C6}"/>
              </a:ext>
            </a:extLst>
          </p:cNvPr>
          <p:cNvSpPr>
            <a:spLocks noGrp="1"/>
          </p:cNvSpPr>
          <p:nvPr>
            <p:ph type="sldNum" sz="quarter" idx="12"/>
          </p:nvPr>
        </p:nvSpPr>
        <p:spPr/>
        <p:txBody>
          <a:bodyPr/>
          <a:lstStyle/>
          <a:p>
            <a:fld id="{DF0F741A-1C68-43B1-82BF-590C1E2811B5}" type="slidenum">
              <a:rPr lang="es-AR" smtClean="0"/>
              <a:t>‹Nº›</a:t>
            </a:fld>
            <a:endParaRPr lang="es-AR"/>
          </a:p>
        </p:txBody>
      </p:sp>
    </p:spTree>
    <p:extLst>
      <p:ext uri="{BB962C8B-B14F-4D97-AF65-F5344CB8AC3E}">
        <p14:creationId xmlns:p14="http://schemas.microsoft.com/office/powerpoint/2010/main" val="1376535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765751B-C9E9-53CE-0EE1-9BFC66197879}"/>
              </a:ext>
            </a:extLst>
          </p:cNvPr>
          <p:cNvSpPr>
            <a:spLocks noGrp="1"/>
          </p:cNvSpPr>
          <p:nvPr>
            <p:ph type="dt" sz="half" idx="10"/>
          </p:nvPr>
        </p:nvSpPr>
        <p:spPr/>
        <p:txBody>
          <a:bodyPr/>
          <a:lstStyle/>
          <a:p>
            <a:fld id="{FC20A70F-5A89-465B-9B52-17C997121E0F}" type="datetime1">
              <a:rPr lang="es-AR" smtClean="0"/>
              <a:t>28/09/2024</a:t>
            </a:fld>
            <a:endParaRPr lang="es-AR"/>
          </a:p>
        </p:txBody>
      </p:sp>
      <p:sp>
        <p:nvSpPr>
          <p:cNvPr id="3" name="Marcador de pie de página 2">
            <a:extLst>
              <a:ext uri="{FF2B5EF4-FFF2-40B4-BE49-F238E27FC236}">
                <a16:creationId xmlns:a16="http://schemas.microsoft.com/office/drawing/2014/main" id="{F3F9DF50-CBD2-474A-0F12-49314A7D95BF}"/>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A48AAB5E-0A92-7E4B-DFB5-92A28BAB1DFF}"/>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858701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76582-3B85-7DA1-4F52-537F475E061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64A36EB5-1BC4-275D-CC56-BF8B3043EA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A7FF0466-75A5-7817-8FD5-9220E62B8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D489275-B6BB-1E3C-2ECC-0A67C863C57E}"/>
              </a:ext>
            </a:extLst>
          </p:cNvPr>
          <p:cNvSpPr>
            <a:spLocks noGrp="1"/>
          </p:cNvSpPr>
          <p:nvPr>
            <p:ph type="dt" sz="half" idx="10"/>
          </p:nvPr>
        </p:nvSpPr>
        <p:spPr/>
        <p:txBody>
          <a:bodyPr/>
          <a:lstStyle/>
          <a:p>
            <a:fld id="{2570E8D1-5AF6-4373-97D2-76CF8C64F5B8}" type="datetime1">
              <a:rPr lang="es-AR" smtClean="0"/>
              <a:t>28/09/2024</a:t>
            </a:fld>
            <a:endParaRPr lang="es-AR"/>
          </a:p>
        </p:txBody>
      </p:sp>
      <p:sp>
        <p:nvSpPr>
          <p:cNvPr id="6" name="Marcador de pie de página 5">
            <a:extLst>
              <a:ext uri="{FF2B5EF4-FFF2-40B4-BE49-F238E27FC236}">
                <a16:creationId xmlns:a16="http://schemas.microsoft.com/office/drawing/2014/main" id="{75A8CACA-CB5D-2EE5-8BAE-307B6C8121B4}"/>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5EDC41F3-403E-423F-ED04-0EBAA443BFCF}"/>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2020976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479B3C-D81A-3286-7142-A1884F23FB7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35819803-1CD4-2732-211E-83CE0DED23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15A760E3-219C-5B22-0757-0A26DF016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BAA58D-3528-C953-47E1-3C5F8F6D2807}"/>
              </a:ext>
            </a:extLst>
          </p:cNvPr>
          <p:cNvSpPr>
            <a:spLocks noGrp="1"/>
          </p:cNvSpPr>
          <p:nvPr>
            <p:ph type="dt" sz="half" idx="10"/>
          </p:nvPr>
        </p:nvSpPr>
        <p:spPr/>
        <p:txBody>
          <a:bodyPr/>
          <a:lstStyle/>
          <a:p>
            <a:fld id="{F742EADC-A55A-48CE-A4E5-0FC6287C2314}" type="datetime1">
              <a:rPr lang="es-AR" smtClean="0"/>
              <a:t>28/09/2024</a:t>
            </a:fld>
            <a:endParaRPr lang="es-AR"/>
          </a:p>
        </p:txBody>
      </p:sp>
      <p:sp>
        <p:nvSpPr>
          <p:cNvPr id="6" name="Marcador de pie de página 5">
            <a:extLst>
              <a:ext uri="{FF2B5EF4-FFF2-40B4-BE49-F238E27FC236}">
                <a16:creationId xmlns:a16="http://schemas.microsoft.com/office/drawing/2014/main" id="{08571ACE-C22E-0EA4-D7AA-D2169C3454BA}"/>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2F1153E8-FAB3-4628-098F-A8C401071176}"/>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2502610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0DC43CB-4B18-8171-CD2A-0B41C264C1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F9303B0B-3F8B-512F-9362-42640D4E65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C0545CE4-87DA-9F6D-6671-A969CC142C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F7DE4-59DA-42E8-8270-FC2184F2BECA}" type="datetime1">
              <a:rPr lang="es-AR" smtClean="0"/>
              <a:t>28/09/2024</a:t>
            </a:fld>
            <a:endParaRPr lang="es-AR"/>
          </a:p>
        </p:txBody>
      </p:sp>
      <p:sp>
        <p:nvSpPr>
          <p:cNvPr id="5" name="Marcador de pie de página 4">
            <a:extLst>
              <a:ext uri="{FF2B5EF4-FFF2-40B4-BE49-F238E27FC236}">
                <a16:creationId xmlns:a16="http://schemas.microsoft.com/office/drawing/2014/main" id="{3365EE94-26A4-42BD-F9C9-03DCB75B6E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26B37B77-AAB0-082B-390A-2981460EF3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F741A-1C68-43B1-82BF-590C1E2811B5}" type="slidenum">
              <a:rPr lang="es-AR" smtClean="0"/>
              <a:t>‹Nº›</a:t>
            </a:fld>
            <a:endParaRPr lang="es-AR"/>
          </a:p>
        </p:txBody>
      </p:sp>
    </p:spTree>
    <p:extLst>
      <p:ext uri="{BB962C8B-B14F-4D97-AF65-F5344CB8AC3E}">
        <p14:creationId xmlns:p14="http://schemas.microsoft.com/office/powerpoint/2010/main" val="24930365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B43C2E-ECF8-4983-A562-147D48B35287}" type="datetime1">
              <a:rPr lang="es-AR" smtClean="0"/>
              <a:t>28/09/2024</a:t>
            </a:fld>
            <a:endParaRPr lang="es-ES"/>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C3C72-5A17-402E-8A6F-4869C3804D03}" type="slidenum">
              <a:rPr lang="es-ES" smtClean="0"/>
              <a:pPr/>
              <a:t>‹Nº›</a:t>
            </a:fld>
            <a:endParaRPr lang="es-ES"/>
          </a:p>
        </p:txBody>
      </p:sp>
    </p:spTree>
    <p:extLst>
      <p:ext uri="{BB962C8B-B14F-4D97-AF65-F5344CB8AC3E}">
        <p14:creationId xmlns:p14="http://schemas.microsoft.com/office/powerpoint/2010/main" val="72172090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image" Target="../media/image6.sv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cyta.com.ar/biblioteca/bddoc/bdlibros/fraseologia_cientifica.htm" TargetMode="External"/><Relationship Id="rId2" Type="http://schemas.openxmlformats.org/officeDocument/2006/relationships/hyperlink" Target="http://cyta.com.ar/biblioteca/scientific_publications/1_ECI.html" TargetMode="External"/><Relationship Id="rId1" Type="http://schemas.openxmlformats.org/officeDocument/2006/relationships/slideLayout" Target="../slideLayouts/slideLayout7.xml"/><Relationship Id="rId4" Type="http://schemas.openxmlformats.org/officeDocument/2006/relationships/hyperlink" Target="http://cyta.com.ar/biblioteca/bddoc/bdlibros/estilo_cientifico.htm"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cyta.com.ar/biblioteca/bddoc/bdlibros/taxo_unesco/taxo_unesco_es.ht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5"/>
          <p:cNvSpPr txBox="1">
            <a:spLocks noChangeArrowheads="1"/>
          </p:cNvSpPr>
          <p:nvPr/>
        </p:nvSpPr>
        <p:spPr bwMode="auto">
          <a:xfrm>
            <a:off x="1524000" y="304730"/>
            <a:ext cx="9144000" cy="1844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ctr">
              <a:defRPr/>
            </a:pPr>
            <a:r>
              <a:rPr lang="es-ES" sz="6000" kern="0" dirty="0">
                <a:solidFill>
                  <a:srgbClr val="002060"/>
                </a:solidFill>
                <a:latin typeface="Kunstler Script" pitchFamily="66" charset="0"/>
                <a:cs typeface="Arial" charset="0"/>
              </a:rPr>
              <a:t>Universitaria Dr. René Favaloro</a:t>
            </a:r>
            <a:endParaRPr lang="es-AR" sz="2800" kern="0" dirty="0">
              <a:solidFill>
                <a:srgbClr val="002060"/>
              </a:solidFill>
              <a:latin typeface="Georgia"/>
              <a:cs typeface="Arial" charset="0"/>
            </a:endParaRPr>
          </a:p>
          <a:p>
            <a:pPr algn="ctr">
              <a:defRPr/>
            </a:pPr>
            <a:r>
              <a:rPr lang="es-AR" sz="2800" kern="0" dirty="0">
                <a:solidFill>
                  <a:srgbClr val="CB0F64"/>
                </a:solidFill>
                <a:latin typeface="Georgia"/>
                <a:cs typeface="Arial" charset="0"/>
              </a:rPr>
              <a:t> Facultad de Ciencias Humanas y de la Conducta, Doctorado en Discapacidad</a:t>
            </a:r>
            <a:endParaRPr lang="es-ES" sz="2800" kern="0" dirty="0">
              <a:solidFill>
                <a:srgbClr val="CB0F64"/>
              </a:solidFill>
              <a:latin typeface="Georgia"/>
              <a:cs typeface="Arial" charset="0"/>
            </a:endParaRPr>
          </a:p>
        </p:txBody>
      </p:sp>
      <p:sp>
        <p:nvSpPr>
          <p:cNvPr id="6" name="5 Rectángulo"/>
          <p:cNvSpPr/>
          <p:nvPr/>
        </p:nvSpPr>
        <p:spPr>
          <a:xfrm>
            <a:off x="3225642" y="2659559"/>
            <a:ext cx="5740674" cy="769441"/>
          </a:xfrm>
          <a:prstGeom prst="rect">
            <a:avLst/>
          </a:prstGeom>
          <a:noFill/>
        </p:spPr>
        <p:txBody>
          <a:bodyPr wrap="none" lIns="91440" tIns="45720" rIns="91440" bIns="45720">
            <a:spAutoFit/>
          </a:bodyPr>
          <a:lstStyle/>
          <a:p>
            <a:pPr algn="ctr" fontAlgn="base">
              <a:spcBef>
                <a:spcPct val="0"/>
              </a:spcBef>
              <a:spcAft>
                <a:spcPct val="0"/>
              </a:spcAft>
            </a:pPr>
            <a:r>
              <a:rPr lang="es-AR" altLang="es-AR" sz="4400" b="1" dirty="0">
                <a:ln w="24500" cmpd="dbl">
                  <a:solidFill>
                    <a:srgbClr val="CCB400">
                      <a:shade val="85000"/>
                      <a:satMod val="155000"/>
                    </a:srgbClr>
                  </a:solidFill>
                  <a:prstDash val="solid"/>
                  <a:miter lim="800000"/>
                </a:ln>
                <a:gradFill>
                  <a:gsLst>
                    <a:gs pos="10000">
                      <a:srgbClr val="CCB400">
                        <a:tint val="10000"/>
                        <a:satMod val="155000"/>
                      </a:srgbClr>
                    </a:gs>
                    <a:gs pos="60000">
                      <a:srgbClr val="CCB400">
                        <a:tint val="30000"/>
                        <a:satMod val="155000"/>
                      </a:srgbClr>
                    </a:gs>
                    <a:gs pos="100000">
                      <a:srgbClr val="CCB400">
                        <a:tint val="73000"/>
                        <a:satMod val="155000"/>
                      </a:srgbClr>
                    </a:gs>
                  </a:gsLst>
                  <a:lin ang="5400000"/>
                </a:gradFill>
                <a:effectLst>
                  <a:outerShdw blurRad="38100" dist="38100" dir="7020000" algn="tl">
                    <a:srgbClr val="000000">
                      <a:alpha val="35000"/>
                    </a:srgbClr>
                  </a:outerShdw>
                </a:effectLst>
                <a:latin typeface="Georgia"/>
                <a:cs typeface="Arial" charset="0"/>
              </a:rPr>
              <a:t>Escritura científica</a:t>
            </a:r>
          </a:p>
        </p:txBody>
      </p:sp>
      <p:sp>
        <p:nvSpPr>
          <p:cNvPr id="8" name="5 Rectángulo">
            <a:extLst>
              <a:ext uri="{FF2B5EF4-FFF2-40B4-BE49-F238E27FC236}">
                <a16:creationId xmlns:a16="http://schemas.microsoft.com/office/drawing/2014/main" id="{AC3D74EB-45FA-4545-BBA8-D2DD0CCEA6C0}"/>
              </a:ext>
            </a:extLst>
          </p:cNvPr>
          <p:cNvSpPr/>
          <p:nvPr/>
        </p:nvSpPr>
        <p:spPr>
          <a:xfrm>
            <a:off x="990720" y="3938918"/>
            <a:ext cx="10283585" cy="769441"/>
          </a:xfrm>
          <a:prstGeom prst="rect">
            <a:avLst/>
          </a:prstGeom>
          <a:noFill/>
        </p:spPr>
        <p:txBody>
          <a:bodyPr wrap="none" lIns="91440" tIns="45720" rIns="91440" bIns="45720">
            <a:spAutoFit/>
          </a:bodyPr>
          <a:lstStyle/>
          <a:p>
            <a:pPr algn="ctr" fontAlgn="base">
              <a:spcBef>
                <a:spcPct val="0"/>
              </a:spcBef>
              <a:spcAft>
                <a:spcPct val="0"/>
              </a:spcAft>
            </a:pPr>
            <a:r>
              <a:rPr lang="es-AR" altLang="es-AR" sz="4400" b="1" dirty="0">
                <a:ln w="24500" cmpd="dbl">
                  <a:solidFill>
                    <a:srgbClr val="CCB400">
                      <a:shade val="85000"/>
                      <a:satMod val="155000"/>
                    </a:srgbClr>
                  </a:solidFill>
                  <a:prstDash val="solid"/>
                  <a:miter lim="800000"/>
                </a:ln>
                <a:gradFill>
                  <a:gsLst>
                    <a:gs pos="10000">
                      <a:srgbClr val="CCB400">
                        <a:tint val="10000"/>
                        <a:satMod val="155000"/>
                      </a:srgbClr>
                    </a:gs>
                    <a:gs pos="60000">
                      <a:srgbClr val="CCB400">
                        <a:tint val="30000"/>
                        <a:satMod val="155000"/>
                      </a:srgbClr>
                    </a:gs>
                    <a:gs pos="100000">
                      <a:srgbClr val="CCB400">
                        <a:tint val="73000"/>
                        <a:satMod val="155000"/>
                      </a:srgbClr>
                    </a:gs>
                  </a:gsLst>
                  <a:lin ang="5400000"/>
                </a:gradFill>
                <a:effectLst>
                  <a:outerShdw blurRad="38100" dist="38100" dir="7020000" algn="tl">
                    <a:srgbClr val="000000">
                      <a:alpha val="35000"/>
                    </a:srgbClr>
                  </a:outerShdw>
                </a:effectLst>
                <a:latin typeface="Georgia"/>
                <a:cs typeface="Arial" charset="0"/>
              </a:rPr>
              <a:t>Organización de un texto científico</a:t>
            </a:r>
          </a:p>
        </p:txBody>
      </p:sp>
      <p:pic>
        <p:nvPicPr>
          <p:cNvPr id="26626" name="Picture 2">
            <a:extLst>
              <a:ext uri="{FF2B5EF4-FFF2-40B4-BE49-F238E27FC236}">
                <a16:creationId xmlns:a16="http://schemas.microsoft.com/office/drawing/2014/main" id="{58E10B4D-67E6-907B-C29F-177AF217A4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04730"/>
            <a:ext cx="1143000" cy="11430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11 Rectángulo">
            <a:extLst>
              <a:ext uri="{FF2B5EF4-FFF2-40B4-BE49-F238E27FC236}">
                <a16:creationId xmlns:a16="http://schemas.microsoft.com/office/drawing/2014/main" id="{D44C5FC5-3355-5F7A-487C-42D930EFF10E}"/>
              </a:ext>
            </a:extLst>
          </p:cNvPr>
          <p:cNvSpPr/>
          <p:nvPr/>
        </p:nvSpPr>
        <p:spPr>
          <a:xfrm>
            <a:off x="3225642" y="5832633"/>
            <a:ext cx="8929654" cy="1015663"/>
          </a:xfrm>
          <a:prstGeom prst="rect">
            <a:avLst/>
          </a:prstGeom>
        </p:spPr>
        <p:txBody>
          <a:bodyPr wrap="square">
            <a:spAutoFit/>
          </a:bodyPr>
          <a:lstStyle/>
          <a:p>
            <a:pPr algn="r"/>
            <a:r>
              <a:rPr lang="es-ES" sz="2000" kern="0" dirty="0">
                <a:solidFill>
                  <a:srgbClr val="002060"/>
                </a:solidFill>
                <a:latin typeface="Lucida Calligraphy" pitchFamily="66" charset="0"/>
              </a:rPr>
              <a:t>Una ciencia bien tratada </a:t>
            </a:r>
          </a:p>
          <a:p>
            <a:pPr algn="r"/>
            <a:r>
              <a:rPr lang="es-ES" sz="2000" kern="0" dirty="0">
                <a:solidFill>
                  <a:srgbClr val="002060"/>
                </a:solidFill>
                <a:latin typeface="Lucida Calligraphy" pitchFamily="66" charset="0"/>
              </a:rPr>
              <a:t>es un lenguaje que está bien hecho.</a:t>
            </a:r>
          </a:p>
          <a:p>
            <a:pPr algn="r"/>
            <a:r>
              <a:rPr lang="es-ES" sz="2000" kern="0" dirty="0">
                <a:solidFill>
                  <a:srgbClr val="002060"/>
                </a:solidFill>
                <a:latin typeface="Lucida Calligraphy" pitchFamily="66" charset="0"/>
              </a:rPr>
              <a:t>Condillac</a:t>
            </a:r>
          </a:p>
        </p:txBody>
      </p:sp>
      <p:pic>
        <p:nvPicPr>
          <p:cNvPr id="3" name="Picture 2">
            <a:extLst>
              <a:ext uri="{FF2B5EF4-FFF2-40B4-BE49-F238E27FC236}">
                <a16:creationId xmlns:a16="http://schemas.microsoft.com/office/drawing/2014/main" id="{F9EFDD2D-E5EB-2843-7999-9C3E734FAC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16389" y="304730"/>
            <a:ext cx="1143000" cy="11430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mc:AlternateContent xmlns:mc="http://schemas.openxmlformats.org/markup-compatibility/2006" xmlns:p14="http://schemas.microsoft.com/office/powerpoint/2010/main">
    <mc:Choice Requires="p14">
      <p:transition p14:dur="10" advTm="17291"/>
    </mc:Choice>
    <mc:Fallback xmlns="">
      <p:transition advTm="17291"/>
    </mc:Fallback>
  </mc:AlternateContent>
  <p:extLst>
    <p:ext uri="{E180D4A7-C9FB-4DFB-919C-405C955672EB}">
      <p14:showEvtLst xmlns:p14="http://schemas.microsoft.com/office/powerpoint/2010/main">
        <p14:playEvt time="698" objId="19"/>
        <p14:stopEvt time="17291" objId="19"/>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44"/>
          <p:cNvSpPr txBox="1">
            <a:spLocks noChangeArrowheads="1"/>
          </p:cNvSpPr>
          <p:nvPr/>
        </p:nvSpPr>
        <p:spPr bwMode="auto">
          <a:xfrm>
            <a:off x="314772" y="967527"/>
            <a:ext cx="10343147" cy="2123634"/>
          </a:xfrm>
          <a:prstGeom prst="rect">
            <a:avLst/>
          </a:prstGeom>
          <a:noFill/>
          <a:ln w="9525" algn="ctr">
            <a:noFill/>
            <a:miter lim="800000"/>
            <a:headEnd/>
            <a:tailEnd/>
          </a:ln>
          <a:effectLst/>
        </p:spPr>
        <p:txBody>
          <a:bodyPr wrap="square" lIns="91413" tIns="45708" rIns="91413" bIns="45708">
            <a:spAutoFit/>
          </a:bodyPr>
          <a:lstStyle/>
          <a:p>
            <a:pPr>
              <a:tabLst>
                <a:tab pos="272969" algn="l"/>
              </a:tabLst>
            </a:pPr>
            <a:r>
              <a:rPr lang="es-ES" sz="2200" dirty="0"/>
              <a:t>La introducción </a:t>
            </a:r>
            <a:r>
              <a:rPr lang="es-ES" sz="2200" b="1" dirty="0"/>
              <a:t>informa tres elementos </a:t>
            </a:r>
            <a:r>
              <a:rPr lang="es-ES" sz="2200" dirty="0"/>
              <a:t>muy importantes de la investigación: </a:t>
            </a:r>
          </a:p>
          <a:p>
            <a:pPr marL="914400" lvl="1" indent="-457200">
              <a:buFont typeface="+mj-lt"/>
              <a:buAutoNum type="arabicPeriod"/>
              <a:tabLst>
                <a:tab pos="272969" algn="l"/>
              </a:tabLst>
            </a:pPr>
            <a:r>
              <a:rPr lang="es-ES" sz="2200" dirty="0"/>
              <a:t>el </a:t>
            </a:r>
            <a:r>
              <a:rPr lang="es-ES" sz="2200" b="1" dirty="0">
                <a:solidFill>
                  <a:srgbClr val="0070C0"/>
                </a:solidFill>
              </a:rPr>
              <a:t>conocimiento actual</a:t>
            </a:r>
            <a:r>
              <a:rPr lang="es-ES" sz="2200" dirty="0">
                <a:solidFill>
                  <a:srgbClr val="00B050"/>
                </a:solidFill>
              </a:rPr>
              <a:t> </a:t>
            </a:r>
            <a:r>
              <a:rPr lang="es-ES" sz="2200" dirty="0"/>
              <a:t>del </a:t>
            </a:r>
            <a:r>
              <a:rPr lang="es-ES" sz="2200" b="1" dirty="0">
                <a:solidFill>
                  <a:srgbClr val="0070C0"/>
                </a:solidFill>
              </a:rPr>
              <a:t>tema</a:t>
            </a:r>
            <a:r>
              <a:rPr lang="es-ES" sz="2200" dirty="0"/>
              <a:t>, </a:t>
            </a:r>
          </a:p>
          <a:p>
            <a:pPr marL="914400" lvl="1" indent="-457200">
              <a:buFont typeface="+mj-lt"/>
              <a:buAutoNum type="arabicPeriod"/>
              <a:tabLst>
                <a:tab pos="272969" algn="l"/>
              </a:tabLst>
            </a:pPr>
            <a:r>
              <a:rPr lang="es-ES" sz="2200" dirty="0"/>
              <a:t>la </a:t>
            </a:r>
            <a:r>
              <a:rPr lang="es-ES" sz="2200" b="1" dirty="0">
                <a:solidFill>
                  <a:srgbClr val="00B050"/>
                </a:solidFill>
              </a:rPr>
              <a:t>relevancia </a:t>
            </a:r>
            <a:r>
              <a:rPr lang="es-ES" sz="2200" dirty="0"/>
              <a:t>y </a:t>
            </a:r>
          </a:p>
          <a:p>
            <a:pPr marL="914400" lvl="1" indent="-457200">
              <a:buFont typeface="+mj-lt"/>
              <a:buAutoNum type="arabicPeriod"/>
              <a:tabLst>
                <a:tab pos="272969" algn="l"/>
              </a:tabLst>
            </a:pPr>
            <a:r>
              <a:rPr lang="es-ES" sz="2200" dirty="0"/>
              <a:t>el </a:t>
            </a:r>
            <a:r>
              <a:rPr lang="es-ES" sz="2200" b="1" dirty="0">
                <a:solidFill>
                  <a:srgbClr val="FF0000"/>
                </a:solidFill>
              </a:rPr>
              <a:t>propósito</a:t>
            </a:r>
            <a:r>
              <a:rPr lang="es-ES" sz="2200" b="1" dirty="0">
                <a:solidFill>
                  <a:srgbClr val="0070C0"/>
                </a:solidFill>
              </a:rPr>
              <a:t>.</a:t>
            </a:r>
            <a:r>
              <a:rPr lang="es-ES" sz="2200" dirty="0"/>
              <a:t> </a:t>
            </a:r>
          </a:p>
          <a:p>
            <a:pPr>
              <a:tabLst>
                <a:tab pos="272969" algn="l"/>
              </a:tabLst>
            </a:pPr>
            <a:r>
              <a:rPr lang="es-ES" sz="2200" dirty="0"/>
              <a:t>El relato comienza con elementos generales (a menudo cronológicamente) y estrecha el </a:t>
            </a:r>
            <a:r>
              <a:rPr lang="es-ES" sz="2200" b="1" dirty="0"/>
              <a:t>foco</a:t>
            </a:r>
            <a:r>
              <a:rPr lang="es-ES" sz="2200" dirty="0"/>
              <a:t> hasta llegar al </a:t>
            </a:r>
            <a:r>
              <a:rPr lang="es-ES" sz="2200" dirty="0">
                <a:solidFill>
                  <a:srgbClr val="FF0000"/>
                </a:solidFill>
              </a:rPr>
              <a:t>propósito</a:t>
            </a:r>
            <a:r>
              <a:rPr lang="es-ES" sz="2200" dirty="0"/>
              <a:t> del proyecto.</a:t>
            </a:r>
            <a:endParaRPr lang="es-AR" sz="2200" dirty="0"/>
          </a:p>
        </p:txBody>
      </p:sp>
      <p:sp>
        <p:nvSpPr>
          <p:cNvPr id="61" name="1 Forma libre"/>
          <p:cNvSpPr/>
          <p:nvPr/>
        </p:nvSpPr>
        <p:spPr>
          <a:xfrm>
            <a:off x="5839054" y="4258743"/>
            <a:ext cx="4095749" cy="2467397"/>
          </a:xfrm>
          <a:custGeom>
            <a:avLst/>
            <a:gdLst>
              <a:gd name="connsiteX0" fmla="*/ 0 w 4095749"/>
              <a:gd name="connsiteY0" fmla="*/ 376064 h 2256337"/>
              <a:gd name="connsiteX1" fmla="*/ 110147 w 4095749"/>
              <a:gd name="connsiteY1" fmla="*/ 110147 h 2256337"/>
              <a:gd name="connsiteX2" fmla="*/ 376065 w 4095749"/>
              <a:gd name="connsiteY2" fmla="*/ 1 h 2256337"/>
              <a:gd name="connsiteX3" fmla="*/ 3719685 w 4095749"/>
              <a:gd name="connsiteY3" fmla="*/ 0 h 2256337"/>
              <a:gd name="connsiteX4" fmla="*/ 3985602 w 4095749"/>
              <a:gd name="connsiteY4" fmla="*/ 110147 h 2256337"/>
              <a:gd name="connsiteX5" fmla="*/ 4095748 w 4095749"/>
              <a:gd name="connsiteY5" fmla="*/ 376065 h 2256337"/>
              <a:gd name="connsiteX6" fmla="*/ 4095749 w 4095749"/>
              <a:gd name="connsiteY6" fmla="*/ 1880273 h 2256337"/>
              <a:gd name="connsiteX7" fmla="*/ 3985602 w 4095749"/>
              <a:gd name="connsiteY7" fmla="*/ 2146190 h 2256337"/>
              <a:gd name="connsiteX8" fmla="*/ 3719684 w 4095749"/>
              <a:gd name="connsiteY8" fmla="*/ 2256337 h 2256337"/>
              <a:gd name="connsiteX9" fmla="*/ 376064 w 4095749"/>
              <a:gd name="connsiteY9" fmla="*/ 2256337 h 2256337"/>
              <a:gd name="connsiteX10" fmla="*/ 110147 w 4095749"/>
              <a:gd name="connsiteY10" fmla="*/ 2146190 h 2256337"/>
              <a:gd name="connsiteX11" fmla="*/ 1 w 4095749"/>
              <a:gd name="connsiteY11" fmla="*/ 1880272 h 2256337"/>
              <a:gd name="connsiteX12" fmla="*/ 0 w 4095749"/>
              <a:gd name="connsiteY12" fmla="*/ 376064 h 2256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95749" h="2256337">
                <a:moveTo>
                  <a:pt x="0" y="376064"/>
                </a:moveTo>
                <a:cubicBezTo>
                  <a:pt x="0" y="276326"/>
                  <a:pt x="39621" y="180672"/>
                  <a:pt x="110147" y="110147"/>
                </a:cubicBezTo>
                <a:cubicBezTo>
                  <a:pt x="180673" y="39621"/>
                  <a:pt x="276326" y="1"/>
                  <a:pt x="376065" y="1"/>
                </a:cubicBezTo>
                <a:lnTo>
                  <a:pt x="3719685" y="0"/>
                </a:lnTo>
                <a:cubicBezTo>
                  <a:pt x="3819423" y="0"/>
                  <a:pt x="3915077" y="39621"/>
                  <a:pt x="3985602" y="110147"/>
                </a:cubicBezTo>
                <a:cubicBezTo>
                  <a:pt x="4056128" y="180673"/>
                  <a:pt x="4095748" y="276326"/>
                  <a:pt x="4095748" y="376065"/>
                </a:cubicBezTo>
                <a:cubicBezTo>
                  <a:pt x="4095748" y="877468"/>
                  <a:pt x="4095749" y="1378870"/>
                  <a:pt x="4095749" y="1880273"/>
                </a:cubicBezTo>
                <a:cubicBezTo>
                  <a:pt x="4095749" y="1980011"/>
                  <a:pt x="4056128" y="2075665"/>
                  <a:pt x="3985602" y="2146190"/>
                </a:cubicBezTo>
                <a:cubicBezTo>
                  <a:pt x="3915076" y="2216716"/>
                  <a:pt x="3819423" y="2256337"/>
                  <a:pt x="3719684" y="2256337"/>
                </a:cubicBezTo>
                <a:lnTo>
                  <a:pt x="376064" y="2256337"/>
                </a:lnTo>
                <a:cubicBezTo>
                  <a:pt x="276326" y="2256337"/>
                  <a:pt x="180672" y="2216716"/>
                  <a:pt x="110147" y="2146190"/>
                </a:cubicBezTo>
                <a:cubicBezTo>
                  <a:pt x="39621" y="2075664"/>
                  <a:pt x="1" y="1980011"/>
                  <a:pt x="1" y="1880272"/>
                </a:cubicBezTo>
                <a:cubicBezTo>
                  <a:pt x="1" y="1378869"/>
                  <a:pt x="0" y="877467"/>
                  <a:pt x="0" y="376064"/>
                </a:cubicBezTo>
                <a:close/>
              </a:path>
            </a:pathLst>
          </a:custGeom>
          <a:noFill/>
          <a:ln w="3175" cap="flat" cmpd="sng" algn="ctr">
            <a:solidFill>
              <a:srgbClr val="00B050"/>
            </a:solidFill>
            <a:prstDash val="solid"/>
          </a:ln>
          <a:effectLst/>
        </p:spPr>
        <p:txBody>
          <a:bodyPr lIns="0" tIns="46800" r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Formulación</a:t>
            </a:r>
          </a:p>
        </p:txBody>
      </p:sp>
      <p:sp>
        <p:nvSpPr>
          <p:cNvPr id="62" name="2 Proceso alternativo"/>
          <p:cNvSpPr/>
          <p:nvPr/>
        </p:nvSpPr>
        <p:spPr>
          <a:xfrm>
            <a:off x="5960220" y="4768223"/>
            <a:ext cx="1321600" cy="1520578"/>
          </a:xfrm>
          <a:prstGeom prst="flowChartAlternateProcess">
            <a:avLst/>
          </a:prstGeom>
          <a:noFill/>
          <a:ln w="3175" cap="flat" cmpd="sng" algn="ctr">
            <a:solidFill>
              <a:srgbClr val="00B050"/>
            </a:solidFill>
            <a:prstDash val="solid"/>
          </a:ln>
          <a:effectLst/>
        </p:spPr>
        <p:txBody>
          <a:bodyPr wrap="square" tIns="0" bIns="0" rtlCol="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Repuesta  probable </a:t>
            </a:r>
            <a:endParaRPr lang="es-ES" sz="1000" kern="0">
              <a:solidFill>
                <a:sysClr val="windowText" lastClr="000000"/>
              </a:solidFill>
              <a:latin typeface="Arial" pitchFamily="34" charset="0"/>
              <a:cs typeface="Arial" pitchFamily="34" charset="0"/>
            </a:endParaRPr>
          </a:p>
        </p:txBody>
      </p:sp>
      <p:sp>
        <p:nvSpPr>
          <p:cNvPr id="63" name="3 Forma libre"/>
          <p:cNvSpPr/>
          <p:nvPr/>
        </p:nvSpPr>
        <p:spPr>
          <a:xfrm>
            <a:off x="2193131" y="4384572"/>
            <a:ext cx="2052299" cy="1561425"/>
          </a:xfrm>
          <a:custGeom>
            <a:avLst/>
            <a:gdLst>
              <a:gd name="connsiteX0" fmla="*/ 0 w 2090399"/>
              <a:gd name="connsiteY0" fmla="*/ 260243 h 1561425"/>
              <a:gd name="connsiteX1" fmla="*/ 76224 w 2090399"/>
              <a:gd name="connsiteY1" fmla="*/ 76223 h 1561425"/>
              <a:gd name="connsiteX2" fmla="*/ 260244 w 2090399"/>
              <a:gd name="connsiteY2" fmla="*/ 0 h 1561425"/>
              <a:gd name="connsiteX3" fmla="*/ 1830156 w 2090399"/>
              <a:gd name="connsiteY3" fmla="*/ 0 h 1561425"/>
              <a:gd name="connsiteX4" fmla="*/ 2014176 w 2090399"/>
              <a:gd name="connsiteY4" fmla="*/ 76224 h 1561425"/>
              <a:gd name="connsiteX5" fmla="*/ 2090399 w 2090399"/>
              <a:gd name="connsiteY5" fmla="*/ 260244 h 1561425"/>
              <a:gd name="connsiteX6" fmla="*/ 2090399 w 2090399"/>
              <a:gd name="connsiteY6" fmla="*/ 1301182 h 1561425"/>
              <a:gd name="connsiteX7" fmla="*/ 2014176 w 2090399"/>
              <a:gd name="connsiteY7" fmla="*/ 1485202 h 1561425"/>
              <a:gd name="connsiteX8" fmla="*/ 1830156 w 2090399"/>
              <a:gd name="connsiteY8" fmla="*/ 1561425 h 1561425"/>
              <a:gd name="connsiteX9" fmla="*/ 260243 w 2090399"/>
              <a:gd name="connsiteY9" fmla="*/ 1561425 h 1561425"/>
              <a:gd name="connsiteX10" fmla="*/ 76223 w 2090399"/>
              <a:gd name="connsiteY10" fmla="*/ 1485201 h 1561425"/>
              <a:gd name="connsiteX11" fmla="*/ 0 w 2090399"/>
              <a:gd name="connsiteY11" fmla="*/ 1301181 h 1561425"/>
              <a:gd name="connsiteX12" fmla="*/ 0 w 2090399"/>
              <a:gd name="connsiteY12" fmla="*/ 260243 h 156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0399" h="1561425">
                <a:moveTo>
                  <a:pt x="0" y="260243"/>
                </a:moveTo>
                <a:cubicBezTo>
                  <a:pt x="0" y="191222"/>
                  <a:pt x="27419" y="125028"/>
                  <a:pt x="76224" y="76223"/>
                </a:cubicBezTo>
                <a:cubicBezTo>
                  <a:pt x="125029" y="27418"/>
                  <a:pt x="191223" y="0"/>
                  <a:pt x="260244" y="0"/>
                </a:cubicBezTo>
                <a:lnTo>
                  <a:pt x="1830156" y="0"/>
                </a:lnTo>
                <a:cubicBezTo>
                  <a:pt x="1899177" y="0"/>
                  <a:pt x="1965371" y="27419"/>
                  <a:pt x="2014176" y="76224"/>
                </a:cubicBezTo>
                <a:cubicBezTo>
                  <a:pt x="2062981" y="125029"/>
                  <a:pt x="2090399" y="191223"/>
                  <a:pt x="2090399" y="260244"/>
                </a:cubicBezTo>
                <a:lnTo>
                  <a:pt x="2090399" y="1301182"/>
                </a:lnTo>
                <a:cubicBezTo>
                  <a:pt x="2090399" y="1370203"/>
                  <a:pt x="2062981" y="1436397"/>
                  <a:pt x="2014176" y="1485202"/>
                </a:cubicBezTo>
                <a:cubicBezTo>
                  <a:pt x="1965371" y="1534007"/>
                  <a:pt x="1899177" y="1561425"/>
                  <a:pt x="1830156" y="1561425"/>
                </a:cubicBezTo>
                <a:lnTo>
                  <a:pt x="260243" y="1561425"/>
                </a:lnTo>
                <a:cubicBezTo>
                  <a:pt x="191222" y="1561425"/>
                  <a:pt x="125028" y="1534007"/>
                  <a:pt x="76223" y="1485201"/>
                </a:cubicBezTo>
                <a:cubicBezTo>
                  <a:pt x="27418" y="1436396"/>
                  <a:pt x="0" y="1370202"/>
                  <a:pt x="0" y="1301181"/>
                </a:cubicBezTo>
                <a:lnTo>
                  <a:pt x="0" y="260243"/>
                </a:lnTo>
                <a:close/>
              </a:path>
            </a:pathLst>
          </a:custGeom>
          <a:noFill/>
          <a:ln w="3175" cap="flat" cmpd="sng" algn="ctr">
            <a:solidFill>
              <a:srgbClr val="0070C0"/>
            </a:solidFill>
            <a:prstDash val="solid"/>
          </a:ln>
          <a:effectLst/>
        </p:spPr>
        <p:txBody>
          <a:bodyPr lIns="0" tIns="4680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Teorías</a:t>
            </a:r>
          </a:p>
        </p:txBody>
      </p:sp>
      <p:sp>
        <p:nvSpPr>
          <p:cNvPr id="64" name="4 Terminador"/>
          <p:cNvSpPr/>
          <p:nvPr/>
        </p:nvSpPr>
        <p:spPr>
          <a:xfrm>
            <a:off x="4387623" y="3551139"/>
            <a:ext cx="1440000" cy="540000"/>
          </a:xfrm>
          <a:prstGeom prst="flowChartTerminator">
            <a:avLst/>
          </a:prstGeom>
          <a:noFill/>
          <a:ln w="25400" cap="flat" cmpd="sng" algn="ctr">
            <a:solidFill>
              <a:srgbClr val="0070C0"/>
            </a:solidFill>
            <a:prstDash val="solid"/>
          </a:ln>
          <a:effectLst/>
        </p:spPr>
        <p:txBody>
          <a:bodyPr lIns="36000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s-ES" sz="1000" b="1" kern="0">
                <a:solidFill>
                  <a:srgbClr val="00B050"/>
                </a:solidFill>
                <a:latin typeface="Arial" pitchFamily="34" charset="0"/>
                <a:cs typeface="Arial" pitchFamily="34" charset="0"/>
              </a:rPr>
              <a:t>P</a:t>
            </a:r>
            <a:r>
              <a:rPr lang="es-ES" sz="1000" kern="0">
                <a:solidFill>
                  <a:sysClr val="windowText" lastClr="000000"/>
                </a:solidFill>
                <a:latin typeface="Arial" pitchFamily="34" charset="0"/>
                <a:cs typeface="Arial" pitchFamily="34" charset="0"/>
              </a:rPr>
              <a:t>roblema </a:t>
            </a:r>
            <a:r>
              <a:rPr lang="es-ES" sz="1000" b="1" kern="0">
                <a:solidFill>
                  <a:srgbClr val="FF0000"/>
                </a:solidFill>
                <a:latin typeface="Arial" pitchFamily="34" charset="0"/>
                <a:cs typeface="Arial" pitchFamily="34" charset="0"/>
              </a:rPr>
              <a:t>O</a:t>
            </a:r>
            <a:r>
              <a:rPr lang="es-ES" sz="1000" kern="0">
                <a:solidFill>
                  <a:sysClr val="windowText" lastClr="000000"/>
                </a:solidFill>
                <a:latin typeface="Arial" pitchFamily="34" charset="0"/>
                <a:cs typeface="Arial" pitchFamily="34" charset="0"/>
              </a:rPr>
              <a:t>portunidad  </a:t>
            </a:r>
            <a:r>
              <a:rPr lang="es-ES" sz="1000" b="1" kern="0">
                <a:solidFill>
                  <a:srgbClr val="0070C0"/>
                </a:solidFill>
                <a:latin typeface="Arial" pitchFamily="34" charset="0"/>
                <a:cs typeface="Arial" pitchFamily="34" charset="0"/>
              </a:rPr>
              <a:t>C</a:t>
            </a:r>
            <a:r>
              <a:rPr lang="es-ES" sz="1000" kern="0">
                <a:solidFill>
                  <a:sysClr val="windowText" lastClr="000000"/>
                </a:solidFill>
                <a:latin typeface="Arial" pitchFamily="34" charset="0"/>
                <a:cs typeface="Arial" pitchFamily="34" charset="0"/>
              </a:rPr>
              <a:t>onocimiento</a:t>
            </a:r>
          </a:p>
        </p:txBody>
      </p:sp>
      <p:sp>
        <p:nvSpPr>
          <p:cNvPr id="65" name="5 Proceso alternativo"/>
          <p:cNvSpPr/>
          <p:nvPr/>
        </p:nvSpPr>
        <p:spPr>
          <a:xfrm>
            <a:off x="7499697" y="4440542"/>
            <a:ext cx="1080000" cy="180000"/>
          </a:xfrm>
          <a:prstGeom prst="flowChartAlternateProcess">
            <a:avLst/>
          </a:prstGeom>
          <a:noFill/>
          <a:ln w="3175" cap="flat" cmpd="sng" algn="ctr">
            <a:solidFill>
              <a:srgbClr val="00B05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Alcance</a:t>
            </a:r>
          </a:p>
        </p:txBody>
      </p:sp>
      <p:sp>
        <p:nvSpPr>
          <p:cNvPr id="89" name="6 Proceso alternativo"/>
          <p:cNvSpPr/>
          <p:nvPr/>
        </p:nvSpPr>
        <p:spPr>
          <a:xfrm>
            <a:off x="8746221" y="4440542"/>
            <a:ext cx="1080000" cy="180000"/>
          </a:xfrm>
          <a:prstGeom prst="flowChartAlternateProcess">
            <a:avLst/>
          </a:prstGeom>
          <a:noFill/>
          <a:ln w="3175" cap="flat" cmpd="sng" algn="ctr">
            <a:solidFill>
              <a:srgbClr val="00B05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Relevancia</a:t>
            </a:r>
          </a:p>
        </p:txBody>
      </p:sp>
      <p:sp>
        <p:nvSpPr>
          <p:cNvPr id="93" name="7 Proceso alternativo"/>
          <p:cNvSpPr/>
          <p:nvPr/>
        </p:nvSpPr>
        <p:spPr>
          <a:xfrm>
            <a:off x="8839994" y="6065993"/>
            <a:ext cx="914229" cy="180000"/>
          </a:xfrm>
          <a:prstGeom prst="flowChartAlternateProcess">
            <a:avLst/>
          </a:prstGeom>
          <a:noFill/>
          <a:ln w="3175" cap="flat" cmpd="sng" algn="ctr">
            <a:solidFill>
              <a:schemeClr val="tx2">
                <a:lumMod val="40000"/>
                <a:lumOff val="60000"/>
              </a:scheme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900" kern="0">
                <a:solidFill>
                  <a:sysClr val="windowText" lastClr="000000"/>
                </a:solidFill>
                <a:latin typeface="Arial" pitchFamily="34" charset="0"/>
                <a:cs typeface="Arial" pitchFamily="34" charset="0"/>
              </a:rPr>
              <a:t>Usuarios</a:t>
            </a:r>
          </a:p>
        </p:txBody>
      </p:sp>
      <p:sp>
        <p:nvSpPr>
          <p:cNvPr id="123" name="8 Proceso alternativo"/>
          <p:cNvSpPr/>
          <p:nvPr/>
        </p:nvSpPr>
        <p:spPr>
          <a:xfrm>
            <a:off x="8746222" y="4990472"/>
            <a:ext cx="1080000" cy="1439334"/>
          </a:xfrm>
          <a:prstGeom prst="flowChartAlternateProcess">
            <a:avLst/>
          </a:prstGeom>
          <a:noFill/>
          <a:ln w="3175" cap="flat" cmpd="sng" algn="ctr">
            <a:solidFill>
              <a:srgbClr val="FF0000"/>
            </a:solidFill>
            <a:prstDash val="solid"/>
          </a:ln>
          <a:effectLst/>
        </p:spPr>
        <p:txBody>
          <a:bodyPr lIns="0" tIns="0" r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Necesidad</a:t>
            </a:r>
          </a:p>
        </p:txBody>
      </p:sp>
      <p:sp>
        <p:nvSpPr>
          <p:cNvPr id="124" name="9 Proceso alternativo"/>
          <p:cNvSpPr/>
          <p:nvPr/>
        </p:nvSpPr>
        <p:spPr>
          <a:xfrm>
            <a:off x="8811417" y="5191557"/>
            <a:ext cx="972000" cy="1174749"/>
          </a:xfrm>
          <a:prstGeom prst="flowChartAlternateProcess">
            <a:avLst/>
          </a:prstGeom>
          <a:noFill/>
          <a:ln w="3175" cap="flat" cmpd="sng" algn="ctr">
            <a:solidFill>
              <a:srgbClr val="1F497D">
                <a:lumMod val="75000"/>
              </a:srgbClr>
            </a:solidFill>
            <a:prstDash val="solid"/>
          </a:ln>
          <a:effectLst/>
        </p:spPr>
        <p:txBody>
          <a:bodyPr t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Beneficios</a:t>
            </a:r>
          </a:p>
        </p:txBody>
      </p:sp>
      <p:sp>
        <p:nvSpPr>
          <p:cNvPr id="125" name="10 Proceso alternativo"/>
          <p:cNvSpPr/>
          <p:nvPr/>
        </p:nvSpPr>
        <p:spPr>
          <a:xfrm>
            <a:off x="8839994" y="5844312"/>
            <a:ext cx="914229" cy="180000"/>
          </a:xfrm>
          <a:prstGeom prst="flowChartAlternateProcess">
            <a:avLst/>
          </a:prstGeom>
          <a:noFill/>
          <a:ln w="3175" cap="flat" cmpd="sng" algn="ctr">
            <a:solidFill>
              <a:schemeClr val="tx2">
                <a:lumMod val="40000"/>
                <a:lumOff val="60000"/>
              </a:scheme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900" kern="0">
                <a:solidFill>
                  <a:sysClr val="windowText" lastClr="000000"/>
                </a:solidFill>
                <a:latin typeface="Arial" pitchFamily="34" charset="0"/>
                <a:cs typeface="Arial" pitchFamily="34" charset="0"/>
              </a:rPr>
              <a:t>Beneficiarios</a:t>
            </a:r>
          </a:p>
        </p:txBody>
      </p:sp>
      <p:sp>
        <p:nvSpPr>
          <p:cNvPr id="126" name="11 Rectángulo redondeado"/>
          <p:cNvSpPr/>
          <p:nvPr/>
        </p:nvSpPr>
        <p:spPr>
          <a:xfrm>
            <a:off x="4355595" y="4346485"/>
            <a:ext cx="1395129" cy="1907372"/>
          </a:xfrm>
          <a:prstGeom prst="roundRect">
            <a:avLst/>
          </a:prstGeom>
          <a:noFill/>
          <a:ln w="12700" cap="flat" cmpd="sng" algn="ctr">
            <a:solidFill>
              <a:srgbClr val="FF0000"/>
            </a:solidFill>
            <a:prstDash val="solid"/>
          </a:ln>
          <a:effectLst/>
        </p:spPr>
        <p:txBody>
          <a:bodyPr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Verificación</a:t>
            </a:r>
          </a:p>
        </p:txBody>
      </p:sp>
      <p:sp>
        <p:nvSpPr>
          <p:cNvPr id="127" name="12 Proceso alternativo"/>
          <p:cNvSpPr/>
          <p:nvPr/>
        </p:nvSpPr>
        <p:spPr>
          <a:xfrm>
            <a:off x="4441032" y="4705294"/>
            <a:ext cx="1192326" cy="1485631"/>
          </a:xfrm>
          <a:prstGeom prst="flowChartAlternateProcess">
            <a:avLst/>
          </a:prstGeom>
          <a:noFill/>
          <a:ln w="3175" cap="flat" cmpd="sng" algn="ctr">
            <a:solidFill>
              <a:srgbClr val="FF0000"/>
            </a:solidFill>
            <a:prstDash val="solid"/>
          </a:ln>
          <a:effectLst/>
        </p:spPr>
        <p:txBody>
          <a:bodyPr lIns="0" tIns="7200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Unidad de Análisis</a:t>
            </a:r>
          </a:p>
        </p:txBody>
      </p:sp>
      <p:sp>
        <p:nvSpPr>
          <p:cNvPr id="128" name="13 Proceso alternativo"/>
          <p:cNvSpPr/>
          <p:nvPr/>
        </p:nvSpPr>
        <p:spPr>
          <a:xfrm>
            <a:off x="4512469" y="5124720"/>
            <a:ext cx="1079740" cy="1000800"/>
          </a:xfrm>
          <a:prstGeom prst="flowChartAlternateProcess">
            <a:avLst/>
          </a:prstGeom>
          <a:noFill/>
          <a:ln w="3175" cap="flat" cmpd="sng" algn="ctr">
            <a:solidFill>
              <a:srgbClr val="FF0000"/>
            </a:solidFill>
            <a:prstDash val="solid"/>
          </a:ln>
          <a:effectLst/>
        </p:spPr>
        <p:txBody>
          <a:bodyPr t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Hipótesis</a:t>
            </a:r>
          </a:p>
        </p:txBody>
      </p:sp>
      <p:sp>
        <p:nvSpPr>
          <p:cNvPr id="129" name="15 Proceso alternativo"/>
          <p:cNvSpPr/>
          <p:nvPr/>
        </p:nvSpPr>
        <p:spPr>
          <a:xfrm>
            <a:off x="4586346" y="5396986"/>
            <a:ext cx="900000" cy="252000"/>
          </a:xfrm>
          <a:prstGeom prst="flowChartAlternateProcess">
            <a:avLst/>
          </a:prstGeom>
          <a:noFill/>
          <a:ln w="3175" cap="flat" cmpd="sng" algn="ctr">
            <a:solidFill>
              <a:srgbClr val="FFC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Clara</a:t>
            </a:r>
          </a:p>
        </p:txBody>
      </p:sp>
      <p:sp>
        <p:nvSpPr>
          <p:cNvPr id="130" name="16 Proceso alternativo"/>
          <p:cNvSpPr/>
          <p:nvPr/>
        </p:nvSpPr>
        <p:spPr>
          <a:xfrm>
            <a:off x="4586346" y="5701786"/>
            <a:ext cx="900000" cy="252000"/>
          </a:xfrm>
          <a:prstGeom prst="flowChartAlternateProcess">
            <a:avLst/>
          </a:prstGeom>
          <a:noFill/>
          <a:ln w="3175" cap="flat" cmpd="sng" algn="ctr">
            <a:solidFill>
              <a:srgbClr val="FFC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Específica</a:t>
            </a:r>
          </a:p>
        </p:txBody>
      </p:sp>
      <p:cxnSp>
        <p:nvCxnSpPr>
          <p:cNvPr id="131" name="110 Forma"/>
          <p:cNvCxnSpPr/>
          <p:nvPr/>
        </p:nvCxnSpPr>
        <p:spPr>
          <a:xfrm rot="16200000" flipH="1">
            <a:off x="8561352" y="5704937"/>
            <a:ext cx="203214" cy="1246525"/>
          </a:xfrm>
          <a:prstGeom prst="bentConnector3">
            <a:avLst>
              <a:gd name="adj1" fmla="val 212492"/>
            </a:avLst>
          </a:prstGeom>
          <a:noFill/>
          <a:ln w="9525" cap="flat" cmpd="sng" algn="ctr">
            <a:solidFill>
              <a:srgbClr val="FF0000"/>
            </a:solidFill>
            <a:prstDash val="solid"/>
            <a:headEnd type="arrow"/>
            <a:tailEnd type="none"/>
          </a:ln>
          <a:effectLst/>
        </p:spPr>
      </p:cxnSp>
      <p:sp>
        <p:nvSpPr>
          <p:cNvPr id="132" name="18 Proceso alternativo"/>
          <p:cNvSpPr/>
          <p:nvPr/>
        </p:nvSpPr>
        <p:spPr>
          <a:xfrm>
            <a:off x="2374444" y="4697536"/>
            <a:ext cx="1690686" cy="654844"/>
          </a:xfrm>
          <a:prstGeom prst="flowChartAlternateProcess">
            <a:avLst/>
          </a:prstGeom>
          <a:noFill/>
          <a:ln w="3175" cap="flat" cmpd="sng" algn="ctr">
            <a:solidFill>
              <a:srgbClr val="FF0000"/>
            </a:solidFill>
            <a:prstDash val="solid"/>
          </a:ln>
          <a:effectLst/>
        </p:spPr>
        <p:txBody>
          <a:bodyPr lIns="0" tIns="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Leyes</a:t>
            </a:r>
          </a:p>
        </p:txBody>
      </p:sp>
      <p:sp>
        <p:nvSpPr>
          <p:cNvPr id="133" name="19 Rectángulo"/>
          <p:cNvSpPr/>
          <p:nvPr/>
        </p:nvSpPr>
        <p:spPr>
          <a:xfrm>
            <a:off x="3829710" y="4772120"/>
            <a:ext cx="900000" cy="252000"/>
          </a:xfrm>
          <a:prstGeom prst="rect">
            <a:avLst/>
          </a:prstGeom>
          <a:noFill/>
          <a:ln w="3175" cap="flat" cmpd="sng" algn="ctr">
            <a:no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800" kern="0">
                <a:solidFill>
                  <a:sysClr val="windowText" lastClr="000000"/>
                </a:solidFill>
                <a:latin typeface="Arial" pitchFamily="34" charset="0"/>
                <a:cs typeface="Arial" pitchFamily="34" charset="0"/>
              </a:rPr>
              <a:t>Forma</a:t>
            </a:r>
          </a:p>
          <a:p>
            <a:pPr algn="ctr">
              <a:defRPr/>
            </a:pPr>
            <a:r>
              <a:rPr lang="es-ES" sz="800" kern="0">
                <a:solidFill>
                  <a:sysClr val="windowText" lastClr="000000"/>
                </a:solidFill>
                <a:latin typeface="Arial" pitchFamily="34" charset="0"/>
                <a:cs typeface="Arial" pitchFamily="34" charset="0"/>
              </a:rPr>
              <a:t> parte de </a:t>
            </a:r>
          </a:p>
        </p:txBody>
      </p:sp>
      <p:sp>
        <p:nvSpPr>
          <p:cNvPr id="134" name="20 Proceso alternativo"/>
          <p:cNvSpPr/>
          <p:nvPr/>
        </p:nvSpPr>
        <p:spPr>
          <a:xfrm>
            <a:off x="2444026" y="4991514"/>
            <a:ext cx="756000" cy="276225"/>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Variables</a:t>
            </a:r>
          </a:p>
        </p:txBody>
      </p:sp>
      <p:sp>
        <p:nvSpPr>
          <p:cNvPr id="135" name="21 Proceso alternativo"/>
          <p:cNvSpPr/>
          <p:nvPr/>
        </p:nvSpPr>
        <p:spPr>
          <a:xfrm>
            <a:off x="3263175" y="4991514"/>
            <a:ext cx="720000" cy="276225"/>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Relación</a:t>
            </a:r>
          </a:p>
        </p:txBody>
      </p:sp>
      <p:sp>
        <p:nvSpPr>
          <p:cNvPr id="136" name="22 Proceso alternativo"/>
          <p:cNvSpPr/>
          <p:nvPr/>
        </p:nvSpPr>
        <p:spPr>
          <a:xfrm>
            <a:off x="3378720" y="5527643"/>
            <a:ext cx="828000" cy="276225"/>
          </a:xfrm>
          <a:prstGeom prst="flowChartAlternateProcess">
            <a:avLst/>
          </a:prstGeom>
          <a:noFill/>
          <a:ln w="3175" cap="flat" cmpd="sng" algn="ctr">
            <a:solidFill>
              <a:srgbClr val="0070C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Requisitos</a:t>
            </a:r>
          </a:p>
        </p:txBody>
      </p:sp>
      <p:cxnSp>
        <p:nvCxnSpPr>
          <p:cNvPr id="137" name="23 Conector angular"/>
          <p:cNvCxnSpPr/>
          <p:nvPr/>
        </p:nvCxnSpPr>
        <p:spPr>
          <a:xfrm>
            <a:off x="4065130" y="5024959"/>
            <a:ext cx="290464" cy="275213"/>
          </a:xfrm>
          <a:prstGeom prst="bentConnector3">
            <a:avLst>
              <a:gd name="adj1" fmla="val 50000"/>
            </a:avLst>
          </a:prstGeom>
          <a:noFill/>
          <a:ln w="9525" cap="flat" cmpd="sng" algn="ctr">
            <a:solidFill>
              <a:srgbClr val="FF0000"/>
            </a:solidFill>
            <a:prstDash val="solid"/>
            <a:tailEnd type="arrow"/>
          </a:ln>
          <a:effectLst/>
        </p:spPr>
      </p:cxnSp>
      <p:cxnSp>
        <p:nvCxnSpPr>
          <p:cNvPr id="138" name="24 Conector angular"/>
          <p:cNvCxnSpPr/>
          <p:nvPr/>
        </p:nvCxnSpPr>
        <p:spPr>
          <a:xfrm rot="16200000" flipH="1">
            <a:off x="3577995" y="5312918"/>
            <a:ext cx="259904" cy="169545"/>
          </a:xfrm>
          <a:prstGeom prst="bentConnector3">
            <a:avLst>
              <a:gd name="adj1" fmla="val 50000"/>
            </a:avLst>
          </a:prstGeom>
          <a:noFill/>
          <a:ln w="9525" cap="flat" cmpd="sng" algn="ctr">
            <a:solidFill>
              <a:srgbClr val="0070C0"/>
            </a:solidFill>
            <a:prstDash val="solid"/>
            <a:tailEnd type="arrow"/>
          </a:ln>
          <a:effectLst/>
        </p:spPr>
      </p:cxnSp>
      <p:cxnSp>
        <p:nvCxnSpPr>
          <p:cNvPr id="139" name="26 Conector recto"/>
          <p:cNvCxnSpPr/>
          <p:nvPr/>
        </p:nvCxnSpPr>
        <p:spPr>
          <a:xfrm>
            <a:off x="3200027" y="5129626"/>
            <a:ext cx="63149" cy="1588"/>
          </a:xfrm>
          <a:prstGeom prst="line">
            <a:avLst/>
          </a:prstGeom>
          <a:noFill/>
          <a:ln w="9525" cap="flat" cmpd="sng" algn="ctr">
            <a:solidFill>
              <a:srgbClr val="9BBB59"/>
            </a:solidFill>
            <a:prstDash val="solid"/>
          </a:ln>
          <a:effectLst/>
        </p:spPr>
      </p:cxnSp>
      <p:sp>
        <p:nvSpPr>
          <p:cNvPr id="140" name="27 Proceso alternativo"/>
          <p:cNvSpPr/>
          <p:nvPr/>
        </p:nvSpPr>
        <p:spPr>
          <a:xfrm>
            <a:off x="2250805" y="5527643"/>
            <a:ext cx="1080000" cy="276225"/>
          </a:xfrm>
          <a:prstGeom prst="flowChartAlternateProcess">
            <a:avLst/>
          </a:prstGeom>
          <a:noFill/>
          <a:ln w="3175" cap="flat" cmpd="sng" algn="ctr">
            <a:solidFill>
              <a:srgbClr val="0070C0"/>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Operacionalizar</a:t>
            </a:r>
          </a:p>
        </p:txBody>
      </p:sp>
      <p:cxnSp>
        <p:nvCxnSpPr>
          <p:cNvPr id="141" name="28 Conector angular"/>
          <p:cNvCxnSpPr/>
          <p:nvPr/>
        </p:nvCxnSpPr>
        <p:spPr>
          <a:xfrm rot="5400000">
            <a:off x="2676464" y="5382081"/>
            <a:ext cx="259904" cy="31221"/>
          </a:xfrm>
          <a:prstGeom prst="bentConnector3">
            <a:avLst>
              <a:gd name="adj1" fmla="val 50000"/>
            </a:avLst>
          </a:prstGeom>
          <a:noFill/>
          <a:ln w="9525" cap="flat" cmpd="sng" algn="ctr">
            <a:solidFill>
              <a:srgbClr val="0070C0"/>
            </a:solidFill>
            <a:prstDash val="solid"/>
            <a:tailEnd type="arrow"/>
          </a:ln>
          <a:effectLst/>
        </p:spPr>
      </p:cxnSp>
      <p:sp>
        <p:nvSpPr>
          <p:cNvPr id="142" name="32 Proceso alternativo"/>
          <p:cNvSpPr/>
          <p:nvPr/>
        </p:nvSpPr>
        <p:spPr>
          <a:xfrm>
            <a:off x="7618583" y="5281515"/>
            <a:ext cx="842228" cy="627063"/>
          </a:xfrm>
          <a:prstGeom prst="flowChartAlternateProcess">
            <a:avLst/>
          </a:prstGeom>
          <a:noFill/>
          <a:ln w="3175" cap="flat" cmpd="sng" algn="ctr">
            <a:solidFill>
              <a:srgbClr val="1F497D">
                <a:lumMod val="75000"/>
              </a:srgbClr>
            </a:solidFill>
            <a:prstDash val="solid"/>
          </a:ln>
          <a:effectLst/>
        </p:spPr>
        <p:txBody>
          <a:bodyPr lIns="0" tIns="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Objetivo</a:t>
            </a:r>
          </a:p>
        </p:txBody>
      </p:sp>
      <p:sp>
        <p:nvSpPr>
          <p:cNvPr id="143" name="33 Proceso alternativo"/>
          <p:cNvSpPr/>
          <p:nvPr/>
        </p:nvSpPr>
        <p:spPr>
          <a:xfrm>
            <a:off x="6113434" y="5224270"/>
            <a:ext cx="986229" cy="1002322"/>
          </a:xfrm>
          <a:prstGeom prst="flowChartAlternateProcess">
            <a:avLst/>
          </a:prstGeom>
          <a:noFill/>
          <a:ln w="3175" cap="flat" cmpd="sng" algn="ctr">
            <a:solidFill>
              <a:srgbClr val="FF0000"/>
            </a:solidFill>
            <a:prstDash val="solid"/>
          </a:ln>
          <a:effectLst/>
        </p:spPr>
        <p:txBody>
          <a:bodyPr lIns="0" tIns="0" r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Preguntas</a:t>
            </a:r>
          </a:p>
        </p:txBody>
      </p:sp>
      <p:sp>
        <p:nvSpPr>
          <p:cNvPr id="144" name="34 Proceso alternativo"/>
          <p:cNvSpPr/>
          <p:nvPr/>
        </p:nvSpPr>
        <p:spPr>
          <a:xfrm>
            <a:off x="7618583" y="5960163"/>
            <a:ext cx="842228" cy="180001"/>
          </a:xfrm>
          <a:prstGeom prst="flowChartAlternateProcess">
            <a:avLst/>
          </a:prstGeom>
          <a:noFill/>
          <a:ln w="3175" cap="flat" cmpd="sng" algn="ctr">
            <a:solidFill>
              <a:srgbClr val="1F497D">
                <a:lumMod val="75000"/>
              </a:srgb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Meta</a:t>
            </a:r>
          </a:p>
        </p:txBody>
      </p:sp>
      <p:sp>
        <p:nvSpPr>
          <p:cNvPr id="145" name="35 Proceso alternativo"/>
          <p:cNvSpPr/>
          <p:nvPr/>
        </p:nvSpPr>
        <p:spPr>
          <a:xfrm>
            <a:off x="7546583" y="5019578"/>
            <a:ext cx="986228" cy="1207015"/>
          </a:xfrm>
          <a:prstGeom prst="flowChartAlternateProcess">
            <a:avLst/>
          </a:prstGeom>
          <a:noFill/>
          <a:ln w="3175" cap="flat" cmpd="sng" algn="ctr">
            <a:solidFill>
              <a:srgbClr val="FF0000"/>
            </a:solidFill>
            <a:prstDash val="solid"/>
          </a:ln>
          <a:effectLst/>
        </p:spPr>
        <p:txBody>
          <a:bodyPr lIns="0" tIns="0" r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Valorización</a:t>
            </a:r>
          </a:p>
        </p:txBody>
      </p:sp>
      <p:sp>
        <p:nvSpPr>
          <p:cNvPr id="146" name="36 Proceso alternativo"/>
          <p:cNvSpPr/>
          <p:nvPr/>
        </p:nvSpPr>
        <p:spPr>
          <a:xfrm>
            <a:off x="6185434" y="5488017"/>
            <a:ext cx="842229" cy="185442"/>
          </a:xfrm>
          <a:prstGeom prst="flowChartAlternateProcess">
            <a:avLst/>
          </a:prstGeom>
          <a:noFill/>
          <a:ln w="3175" cap="flat" cmpd="sng" algn="ctr">
            <a:solidFill>
              <a:srgbClr val="1F497D">
                <a:lumMod val="75000"/>
              </a:srgb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Principal</a:t>
            </a:r>
          </a:p>
        </p:txBody>
      </p:sp>
      <p:sp>
        <p:nvSpPr>
          <p:cNvPr id="147" name="37 Proceso alternativo"/>
          <p:cNvSpPr/>
          <p:nvPr/>
        </p:nvSpPr>
        <p:spPr>
          <a:xfrm>
            <a:off x="6185434" y="5954721"/>
            <a:ext cx="842229" cy="185443"/>
          </a:xfrm>
          <a:prstGeom prst="flowChartAlternateProcess">
            <a:avLst/>
          </a:prstGeom>
          <a:noFill/>
          <a:ln w="3175" cap="flat" cmpd="sng" algn="ctr">
            <a:solidFill>
              <a:srgbClr val="1F497D">
                <a:lumMod val="75000"/>
              </a:srgb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900" kern="0">
                <a:solidFill>
                  <a:sysClr val="windowText" lastClr="000000"/>
                </a:solidFill>
                <a:latin typeface="Arial" pitchFamily="34" charset="0"/>
                <a:cs typeface="Arial" pitchFamily="34" charset="0"/>
              </a:rPr>
              <a:t>Colaterales</a:t>
            </a:r>
          </a:p>
        </p:txBody>
      </p:sp>
      <p:sp>
        <p:nvSpPr>
          <p:cNvPr id="148" name="38 Rectángulo"/>
          <p:cNvSpPr/>
          <p:nvPr/>
        </p:nvSpPr>
        <p:spPr>
          <a:xfrm>
            <a:off x="6901238" y="5473523"/>
            <a:ext cx="994962" cy="123289"/>
          </a:xfrm>
          <a:prstGeom prst="rect">
            <a:avLst/>
          </a:prstGeom>
          <a:noFill/>
          <a:ln w="3175" cap="flat" cmpd="sng" algn="ctr">
            <a:no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200" b="1" kern="0">
                <a:solidFill>
                  <a:srgbClr val="FF0000"/>
                </a:solidFill>
                <a:latin typeface="Arial" pitchFamily="34" charset="0"/>
                <a:cs typeface="Arial" pitchFamily="34" charset="0"/>
              </a:rPr>
              <a:t>Propósito</a:t>
            </a:r>
          </a:p>
        </p:txBody>
      </p:sp>
      <p:sp>
        <p:nvSpPr>
          <p:cNvPr id="149" name="39 Rectángulo redondeado"/>
          <p:cNvSpPr/>
          <p:nvPr/>
        </p:nvSpPr>
        <p:spPr>
          <a:xfrm>
            <a:off x="7498332" y="4768223"/>
            <a:ext cx="1082730" cy="1520578"/>
          </a:xfrm>
          <a:prstGeom prst="roundRect">
            <a:avLst/>
          </a:prstGeom>
          <a:noFill/>
          <a:ln w="3175" cap="flat" cmpd="sng" algn="ctr">
            <a:solidFill>
              <a:srgbClr val="00B050"/>
            </a:solidFill>
            <a:prstDash val="solid"/>
          </a:ln>
          <a:effectLst/>
        </p:spPr>
        <p:txBody>
          <a:bodyPr t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Impacto</a:t>
            </a:r>
          </a:p>
        </p:txBody>
      </p:sp>
      <p:sp>
        <p:nvSpPr>
          <p:cNvPr id="150" name="40 Rectángulo redondeado"/>
          <p:cNvSpPr/>
          <p:nvPr/>
        </p:nvSpPr>
        <p:spPr>
          <a:xfrm>
            <a:off x="8677994" y="4768223"/>
            <a:ext cx="1216457" cy="1725083"/>
          </a:xfrm>
          <a:prstGeom prst="roundRect">
            <a:avLst/>
          </a:prstGeom>
          <a:noFill/>
          <a:ln w="3175" cap="flat" cmpd="sng" algn="ctr">
            <a:solidFill>
              <a:srgbClr val="00B050"/>
            </a:solidFill>
            <a:prstDash val="solid"/>
          </a:ln>
          <a:effectLst/>
        </p:spPr>
        <p:txBody>
          <a:bodyPr t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Utilidad</a:t>
            </a:r>
          </a:p>
        </p:txBody>
      </p:sp>
      <p:cxnSp>
        <p:nvCxnSpPr>
          <p:cNvPr id="151" name="164 Forma"/>
          <p:cNvCxnSpPr/>
          <p:nvPr/>
        </p:nvCxnSpPr>
        <p:spPr>
          <a:xfrm rot="16200000" flipH="1">
            <a:off x="9212381" y="4694382"/>
            <a:ext cx="147680" cy="1"/>
          </a:xfrm>
          <a:prstGeom prst="bentConnector3">
            <a:avLst>
              <a:gd name="adj1" fmla="val 50000"/>
            </a:avLst>
          </a:prstGeom>
          <a:noFill/>
          <a:ln w="9525" cap="flat" cmpd="sng" algn="ctr">
            <a:solidFill>
              <a:srgbClr val="00B050"/>
            </a:solidFill>
            <a:prstDash val="solid"/>
            <a:tailEnd type="arrow"/>
          </a:ln>
          <a:effectLst/>
        </p:spPr>
      </p:cxnSp>
      <p:cxnSp>
        <p:nvCxnSpPr>
          <p:cNvPr id="152" name="42 Conector angular"/>
          <p:cNvCxnSpPr/>
          <p:nvPr/>
        </p:nvCxnSpPr>
        <p:spPr>
          <a:xfrm rot="5400000">
            <a:off x="4952718" y="4191580"/>
            <a:ext cx="255346" cy="54464"/>
          </a:xfrm>
          <a:prstGeom prst="bentConnector3">
            <a:avLst>
              <a:gd name="adj1" fmla="val 50000"/>
            </a:avLst>
          </a:prstGeom>
          <a:noFill/>
          <a:ln w="9525" cap="flat" cmpd="sng" algn="ctr">
            <a:solidFill>
              <a:srgbClr val="FF0000"/>
            </a:solidFill>
            <a:prstDash val="solid"/>
            <a:tailEnd type="arrow"/>
          </a:ln>
          <a:effectLst/>
        </p:spPr>
      </p:cxnSp>
      <p:sp>
        <p:nvSpPr>
          <p:cNvPr id="153" name="43 CuadroTexto"/>
          <p:cNvSpPr txBox="1"/>
          <p:nvPr/>
        </p:nvSpPr>
        <p:spPr>
          <a:xfrm>
            <a:off x="7939993" y="6442196"/>
            <a:ext cx="900000" cy="246221"/>
          </a:xfrm>
          <a:prstGeom prst="rect">
            <a:avLst/>
          </a:prstGeom>
          <a:noFill/>
          <a:ln>
            <a:noFill/>
          </a:ln>
          <a:effectLst/>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Efectividad</a:t>
            </a:r>
          </a:p>
        </p:txBody>
      </p:sp>
      <p:cxnSp>
        <p:nvCxnSpPr>
          <p:cNvPr id="154" name="148 Conector angular"/>
          <p:cNvCxnSpPr/>
          <p:nvPr/>
        </p:nvCxnSpPr>
        <p:spPr>
          <a:xfrm rot="10800000" flipV="1">
            <a:off x="5592211" y="5528512"/>
            <a:ext cx="368011" cy="96608"/>
          </a:xfrm>
          <a:prstGeom prst="bentConnector3">
            <a:avLst>
              <a:gd name="adj1" fmla="val 50000"/>
            </a:avLst>
          </a:prstGeom>
          <a:noFill/>
          <a:ln w="9525" cap="flat" cmpd="sng" algn="ctr">
            <a:solidFill>
              <a:srgbClr val="FF0000"/>
            </a:solidFill>
            <a:prstDash val="solid"/>
            <a:headEnd type="none" w="med" len="med"/>
            <a:tailEnd type="arrow" w="med" len="med"/>
          </a:ln>
          <a:effectLst/>
        </p:spPr>
      </p:cxnSp>
      <p:cxnSp>
        <p:nvCxnSpPr>
          <p:cNvPr id="155" name="148 Conector angular"/>
          <p:cNvCxnSpPr/>
          <p:nvPr/>
        </p:nvCxnSpPr>
        <p:spPr>
          <a:xfrm rot="10800000" flipV="1">
            <a:off x="7099664" y="5623085"/>
            <a:ext cx="446921" cy="102346"/>
          </a:xfrm>
          <a:prstGeom prst="bentConnector3">
            <a:avLst>
              <a:gd name="adj1" fmla="val 50000"/>
            </a:avLst>
          </a:prstGeom>
          <a:noFill/>
          <a:ln w="9525" cap="flat" cmpd="sng" algn="ctr">
            <a:solidFill>
              <a:srgbClr val="FF0000"/>
            </a:solidFill>
            <a:prstDash val="solid"/>
            <a:headEnd type="none" w="med" len="med"/>
            <a:tailEnd type="arrow" w="med" len="med"/>
          </a:ln>
          <a:effectLst/>
        </p:spPr>
      </p:cxnSp>
      <p:cxnSp>
        <p:nvCxnSpPr>
          <p:cNvPr id="156" name="46 Conector angular"/>
          <p:cNvCxnSpPr/>
          <p:nvPr/>
        </p:nvCxnSpPr>
        <p:spPr>
          <a:xfrm rot="5400000">
            <a:off x="7965858" y="4694382"/>
            <a:ext cx="147681" cy="1588"/>
          </a:xfrm>
          <a:prstGeom prst="bentConnector3">
            <a:avLst>
              <a:gd name="adj1" fmla="val 50000"/>
            </a:avLst>
          </a:prstGeom>
          <a:noFill/>
          <a:ln w="9525" cap="flat" cmpd="sng" algn="ctr">
            <a:solidFill>
              <a:srgbClr val="00B050"/>
            </a:solidFill>
            <a:prstDash val="solid"/>
            <a:tailEnd type="arrow"/>
          </a:ln>
          <a:effectLst/>
        </p:spPr>
      </p:cxnSp>
      <p:cxnSp>
        <p:nvCxnSpPr>
          <p:cNvPr id="157" name="47 Conector angular"/>
          <p:cNvCxnSpPr/>
          <p:nvPr/>
        </p:nvCxnSpPr>
        <p:spPr>
          <a:xfrm rot="5400000">
            <a:off x="6552428" y="4699631"/>
            <a:ext cx="137184" cy="1588"/>
          </a:xfrm>
          <a:prstGeom prst="bentConnector3">
            <a:avLst>
              <a:gd name="adj1" fmla="val 50000"/>
            </a:avLst>
          </a:prstGeom>
          <a:noFill/>
          <a:ln w="9525" cap="flat" cmpd="sng" algn="ctr">
            <a:solidFill>
              <a:srgbClr val="00B050"/>
            </a:solidFill>
            <a:prstDash val="solid"/>
            <a:tailEnd type="arrow"/>
          </a:ln>
          <a:effectLst/>
        </p:spPr>
      </p:cxnSp>
      <p:sp>
        <p:nvSpPr>
          <p:cNvPr id="158" name="48 Proceso alternativo"/>
          <p:cNvSpPr/>
          <p:nvPr/>
        </p:nvSpPr>
        <p:spPr>
          <a:xfrm>
            <a:off x="5937020" y="4440543"/>
            <a:ext cx="1368000" cy="190497"/>
          </a:xfrm>
          <a:prstGeom prst="flowChartAlternateProcess">
            <a:avLst/>
          </a:prstGeom>
          <a:noFill/>
          <a:ln w="3175" cap="flat" cmpd="sng" algn="ctr">
            <a:solidFill>
              <a:srgbClr val="00B05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Resultado esperado</a:t>
            </a:r>
          </a:p>
        </p:txBody>
      </p:sp>
      <p:cxnSp>
        <p:nvCxnSpPr>
          <p:cNvPr id="159" name="121 Conector angular"/>
          <p:cNvCxnSpPr/>
          <p:nvPr/>
        </p:nvCxnSpPr>
        <p:spPr>
          <a:xfrm>
            <a:off x="5827624" y="3821139"/>
            <a:ext cx="387495" cy="437604"/>
          </a:xfrm>
          <a:prstGeom prst="bentConnector3">
            <a:avLst>
              <a:gd name="adj1" fmla="val 97450"/>
            </a:avLst>
          </a:prstGeom>
          <a:noFill/>
          <a:ln w="9525" cap="flat" cmpd="sng" algn="ctr">
            <a:solidFill>
              <a:srgbClr val="00B050"/>
            </a:solidFill>
            <a:prstDash val="solid"/>
            <a:tailEnd type="stealth"/>
          </a:ln>
          <a:effectLst/>
        </p:spPr>
      </p:cxnSp>
      <p:cxnSp>
        <p:nvCxnSpPr>
          <p:cNvPr id="160" name="121 Conector angular"/>
          <p:cNvCxnSpPr/>
          <p:nvPr/>
        </p:nvCxnSpPr>
        <p:spPr>
          <a:xfrm rot="10800000" flipV="1">
            <a:off x="3220642" y="3821139"/>
            <a:ext cx="1166983" cy="563432"/>
          </a:xfrm>
          <a:prstGeom prst="bentConnector2">
            <a:avLst/>
          </a:prstGeom>
          <a:noFill/>
          <a:ln w="9525" cap="flat" cmpd="sng" algn="ctr">
            <a:solidFill>
              <a:srgbClr val="0070C0"/>
            </a:solidFill>
            <a:prstDash val="solid"/>
            <a:tailEnd type="arrow"/>
          </a:ln>
          <a:effectLst/>
        </p:spPr>
      </p:cxnSp>
      <p:sp>
        <p:nvSpPr>
          <p:cNvPr id="161" name="52 CuadroTexto"/>
          <p:cNvSpPr txBox="1"/>
          <p:nvPr/>
        </p:nvSpPr>
        <p:spPr>
          <a:xfrm>
            <a:off x="5841207" y="3618497"/>
            <a:ext cx="731290"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000">
                <a:solidFill>
                  <a:srgbClr val="00B050"/>
                </a:solidFill>
                <a:latin typeface="Arial" pitchFamily="34" charset="0"/>
                <a:cs typeface="Arial" pitchFamily="34" charset="0"/>
              </a:rPr>
              <a:t>Problema</a:t>
            </a:r>
          </a:p>
        </p:txBody>
      </p:sp>
      <p:sp>
        <p:nvSpPr>
          <p:cNvPr id="162" name="53 CuadroTexto"/>
          <p:cNvSpPr txBox="1"/>
          <p:nvPr/>
        </p:nvSpPr>
        <p:spPr>
          <a:xfrm>
            <a:off x="5072066" y="4073331"/>
            <a:ext cx="885179" cy="246221"/>
          </a:xfrm>
          <a:prstGeom prst="rect">
            <a:avLst/>
          </a:prstGeom>
          <a:noFill/>
          <a:ln w="9525" cap="flat" cmpd="sng" algn="ctr">
            <a:noFill/>
            <a:prstDash val="solid"/>
            <a:tailEnd type="arrow"/>
          </a:ln>
          <a:effectLst/>
        </p:spPr>
        <p:txBody>
          <a:bodyPr wrap="none" rtlCol="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1000">
                <a:solidFill>
                  <a:srgbClr val="FF0000"/>
                </a:solidFill>
                <a:latin typeface="Arial" pitchFamily="34" charset="0"/>
                <a:cs typeface="Arial" pitchFamily="34" charset="0"/>
              </a:rPr>
              <a:t>Oportunidad</a:t>
            </a:r>
          </a:p>
        </p:txBody>
      </p:sp>
      <p:sp>
        <p:nvSpPr>
          <p:cNvPr id="163" name="54 CuadroTexto"/>
          <p:cNvSpPr txBox="1"/>
          <p:nvPr/>
        </p:nvSpPr>
        <p:spPr>
          <a:xfrm>
            <a:off x="3409839" y="3585839"/>
            <a:ext cx="1039067"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000" b="1">
                <a:solidFill>
                  <a:srgbClr val="0070C0"/>
                </a:solidFill>
                <a:latin typeface="Arial" pitchFamily="34" charset="0"/>
                <a:cs typeface="Arial" pitchFamily="34" charset="0"/>
              </a:rPr>
              <a:t>Conocimiento</a:t>
            </a:r>
          </a:p>
        </p:txBody>
      </p:sp>
      <p:sp>
        <p:nvSpPr>
          <p:cNvPr id="164" name="55 Redondear rectángulo de esquina diagonal"/>
          <p:cNvSpPr/>
          <p:nvPr/>
        </p:nvSpPr>
        <p:spPr>
          <a:xfrm>
            <a:off x="7020991" y="3921567"/>
            <a:ext cx="751417" cy="295644"/>
          </a:xfrm>
          <a:prstGeom prst="round2DiagRect">
            <a:avLst/>
          </a:prstGeom>
          <a:noFill/>
          <a:ln w="3175" cap="flat" cmpd="sng" algn="ctr">
            <a:solidFill>
              <a:srgbClr val="00B050"/>
            </a:solidFill>
            <a:prstDash val="dashDot"/>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rgbClr val="00B050"/>
                </a:solidFill>
                <a:latin typeface="Arial" pitchFamily="34" charset="0"/>
                <a:cs typeface="Arial" pitchFamily="34" charset="0"/>
              </a:rPr>
              <a:t>Explicación Teleológica</a:t>
            </a:r>
          </a:p>
        </p:txBody>
      </p:sp>
      <p:cxnSp>
        <p:nvCxnSpPr>
          <p:cNvPr id="165" name="148 Conector angular"/>
          <p:cNvCxnSpPr/>
          <p:nvPr/>
        </p:nvCxnSpPr>
        <p:spPr>
          <a:xfrm rot="5400000">
            <a:off x="6740372" y="4817193"/>
            <a:ext cx="1256311" cy="56346"/>
          </a:xfrm>
          <a:prstGeom prst="bentConnector3">
            <a:avLst>
              <a:gd name="adj1" fmla="val 50000"/>
            </a:avLst>
          </a:prstGeom>
          <a:noFill/>
          <a:ln w="9525" cap="flat" cmpd="sng" algn="ctr">
            <a:solidFill>
              <a:srgbClr val="00B050"/>
            </a:solidFill>
            <a:prstDash val="dashDot"/>
            <a:headEnd type="none" w="med" len="med"/>
            <a:tailEnd type="arrow" w="med" len="med"/>
          </a:ln>
          <a:effectLst/>
        </p:spPr>
      </p:cxnSp>
      <p:sp>
        <p:nvSpPr>
          <p:cNvPr id="166" name="57 Proceso alternativo"/>
          <p:cNvSpPr/>
          <p:nvPr/>
        </p:nvSpPr>
        <p:spPr>
          <a:xfrm>
            <a:off x="8839994" y="5627251"/>
            <a:ext cx="914229" cy="180000"/>
          </a:xfrm>
          <a:prstGeom prst="flowChartAlternateProcess">
            <a:avLst/>
          </a:prstGeom>
          <a:noFill/>
          <a:ln w="3175" cap="flat" cmpd="sng" algn="ctr">
            <a:solidFill>
              <a:schemeClr val="tx2">
                <a:lumMod val="40000"/>
                <a:lumOff val="60000"/>
              </a:scheme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900" kern="0">
                <a:solidFill>
                  <a:sysClr val="windowText" lastClr="000000"/>
                </a:solidFill>
                <a:latin typeface="Arial" pitchFamily="34" charset="0"/>
                <a:cs typeface="Arial" pitchFamily="34" charset="0"/>
              </a:rPr>
              <a:t>Adoptante</a:t>
            </a:r>
          </a:p>
        </p:txBody>
      </p:sp>
      <p:sp>
        <p:nvSpPr>
          <p:cNvPr id="167" name="58 Proceso alternativo"/>
          <p:cNvSpPr/>
          <p:nvPr/>
        </p:nvSpPr>
        <p:spPr>
          <a:xfrm>
            <a:off x="8839994" y="5416153"/>
            <a:ext cx="914229" cy="180000"/>
          </a:xfrm>
          <a:prstGeom prst="flowChartAlternateProcess">
            <a:avLst/>
          </a:prstGeom>
          <a:noFill/>
          <a:ln w="3175" cap="flat" cmpd="sng" algn="ctr">
            <a:solidFill>
              <a:schemeClr val="tx2">
                <a:lumMod val="40000"/>
                <a:lumOff val="60000"/>
              </a:scheme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900" kern="0">
                <a:solidFill>
                  <a:sysClr val="windowText" lastClr="000000"/>
                </a:solidFill>
                <a:latin typeface="Arial" pitchFamily="34" charset="0"/>
                <a:cs typeface="Arial" pitchFamily="34" charset="0"/>
              </a:rPr>
              <a:t>Demandante</a:t>
            </a:r>
          </a:p>
        </p:txBody>
      </p:sp>
      <p:sp>
        <p:nvSpPr>
          <p:cNvPr id="168" name="60 Proceso alternativo"/>
          <p:cNvSpPr/>
          <p:nvPr/>
        </p:nvSpPr>
        <p:spPr>
          <a:xfrm>
            <a:off x="7661697" y="5454777"/>
            <a:ext cx="756000" cy="180001"/>
          </a:xfrm>
          <a:prstGeom prst="flowChartAlternateProcess">
            <a:avLst/>
          </a:prstGeom>
          <a:noFill/>
          <a:ln w="3175" cap="flat" cmpd="sng" algn="ctr">
            <a:solidFill>
              <a:srgbClr val="1F497D">
                <a:lumMod val="75000"/>
              </a:srgb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Humano</a:t>
            </a:r>
          </a:p>
        </p:txBody>
      </p:sp>
      <p:sp>
        <p:nvSpPr>
          <p:cNvPr id="169" name="61 Proceso alternativo"/>
          <p:cNvSpPr/>
          <p:nvPr/>
        </p:nvSpPr>
        <p:spPr>
          <a:xfrm>
            <a:off x="7661697" y="5670681"/>
            <a:ext cx="756000" cy="180001"/>
          </a:xfrm>
          <a:prstGeom prst="flowChartAlternateProcess">
            <a:avLst/>
          </a:prstGeom>
          <a:noFill/>
          <a:ln w="3175" cap="flat" cmpd="sng" algn="ctr">
            <a:solidFill>
              <a:srgbClr val="1F497D">
                <a:lumMod val="75000"/>
              </a:srgbClr>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Estético</a:t>
            </a:r>
          </a:p>
        </p:txBody>
      </p:sp>
      <p:sp>
        <p:nvSpPr>
          <p:cNvPr id="3" name="CuadroTexto 2">
            <a:extLst>
              <a:ext uri="{FF2B5EF4-FFF2-40B4-BE49-F238E27FC236}">
                <a16:creationId xmlns:a16="http://schemas.microsoft.com/office/drawing/2014/main" id="{4971877D-C058-6E1D-EF49-74FDC397C816}"/>
              </a:ext>
            </a:extLst>
          </p:cNvPr>
          <p:cNvSpPr txBox="1"/>
          <p:nvPr/>
        </p:nvSpPr>
        <p:spPr>
          <a:xfrm>
            <a:off x="3085516" y="139396"/>
            <a:ext cx="6093994" cy="646331"/>
          </a:xfrm>
          <a:prstGeom prst="rect">
            <a:avLst/>
          </a:prstGeom>
          <a:noFill/>
        </p:spPr>
        <p:txBody>
          <a:bodyPr wrap="square">
            <a:spAutoFit/>
          </a:bodyPr>
          <a:lstStyle/>
          <a:p>
            <a:pPr marL="457062" indent="-457062" algn="ctr"/>
            <a:r>
              <a:rPr lang="es-ES" sz="3600" b="1" dirty="0"/>
              <a:t>Introducción</a:t>
            </a:r>
          </a:p>
        </p:txBody>
      </p:sp>
      <p:sp>
        <p:nvSpPr>
          <p:cNvPr id="6" name="Marcador de número de diapositiva 5">
            <a:extLst>
              <a:ext uri="{FF2B5EF4-FFF2-40B4-BE49-F238E27FC236}">
                <a16:creationId xmlns:a16="http://schemas.microsoft.com/office/drawing/2014/main" id="{725180AB-5F55-3140-7F0C-875EC23FB074}"/>
              </a:ext>
            </a:extLst>
          </p:cNvPr>
          <p:cNvSpPr>
            <a:spLocks noGrp="1"/>
          </p:cNvSpPr>
          <p:nvPr>
            <p:ph type="sldNum" sz="quarter" idx="12"/>
          </p:nvPr>
        </p:nvSpPr>
        <p:spPr/>
        <p:txBody>
          <a:bodyPr/>
          <a:lstStyle/>
          <a:p>
            <a:fld id="{22B65AFC-14E6-4EDC-832A-2081F8269CE9}" type="slidenum">
              <a:rPr lang="es-AR" smtClean="0"/>
              <a:t>10</a:t>
            </a:fld>
            <a:endParaRPr lang="es-AR"/>
          </a:p>
        </p:txBody>
      </p:sp>
      <p:cxnSp>
        <p:nvCxnSpPr>
          <p:cNvPr id="4" name="Conector recto 3">
            <a:extLst>
              <a:ext uri="{FF2B5EF4-FFF2-40B4-BE49-F238E27FC236}">
                <a16:creationId xmlns:a16="http://schemas.microsoft.com/office/drawing/2014/main" id="{002B69E9-D2F9-B36D-9FD6-1C043826FF53}"/>
              </a:ext>
            </a:extLst>
          </p:cNvPr>
          <p:cNvCxnSpPr/>
          <p:nvPr/>
        </p:nvCxnSpPr>
        <p:spPr>
          <a:xfrm>
            <a:off x="314772" y="785727"/>
            <a:ext cx="11642766" cy="0"/>
          </a:xfrm>
          <a:prstGeom prst="line">
            <a:avLst/>
          </a:prstGeom>
          <a:ln w="3810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660933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B3091412-D1F4-4CE5-8EEF-9AAB5477FAEE}"/>
              </a:ext>
            </a:extLst>
          </p:cNvPr>
          <p:cNvSpPr>
            <a:spLocks noGrp="1"/>
          </p:cNvSpPr>
          <p:nvPr>
            <p:ph type="ctrTitle"/>
          </p:nvPr>
        </p:nvSpPr>
        <p:spPr>
          <a:xfrm>
            <a:off x="1264839" y="112071"/>
            <a:ext cx="9846765" cy="1135737"/>
          </a:xfrm>
        </p:spPr>
        <p:txBody>
          <a:bodyPr vert="horz" lIns="91440" tIns="45720" rIns="91440" bIns="45720" rtlCol="0" anchor="ctr">
            <a:normAutofit/>
          </a:bodyPr>
          <a:lstStyle/>
          <a:p>
            <a:r>
              <a:rPr lang="es-AR" sz="3600" kern="1200" dirty="0">
                <a:solidFill>
                  <a:schemeClr val="accent1"/>
                </a:solidFill>
                <a:latin typeface="+mj-lt"/>
                <a:ea typeface="+mj-ea"/>
                <a:cs typeface="+mj-cs"/>
              </a:rPr>
              <a:t>Pautas para elaborar la introducción</a:t>
            </a:r>
          </a:p>
        </p:txBody>
      </p:sp>
      <p:graphicFrame>
        <p:nvGraphicFramePr>
          <p:cNvPr id="4" name="Diagrama 3">
            <a:extLst>
              <a:ext uri="{FF2B5EF4-FFF2-40B4-BE49-F238E27FC236}">
                <a16:creationId xmlns:a16="http://schemas.microsoft.com/office/drawing/2014/main" id="{1F258191-2530-43B9-8B81-561660558C4D}"/>
              </a:ext>
            </a:extLst>
          </p:cNvPr>
          <p:cNvGraphicFramePr/>
          <p:nvPr>
            <p:extLst>
              <p:ext uri="{D42A27DB-BD31-4B8C-83A1-F6EECF244321}">
                <p14:modId xmlns:p14="http://schemas.microsoft.com/office/powerpoint/2010/main" val="1438475244"/>
              </p:ext>
            </p:extLst>
          </p:nvPr>
        </p:nvGraphicFramePr>
        <p:xfrm>
          <a:off x="448734" y="1825625"/>
          <a:ext cx="11329284" cy="42333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3635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3D436FB5-0F71-4314-8792-DECF9E539DF0}"/>
              </a:ext>
            </a:extLst>
          </p:cNvPr>
          <p:cNvSpPr>
            <a:spLocks noGrp="1"/>
          </p:cNvSpPr>
          <p:nvPr>
            <p:ph idx="1"/>
          </p:nvPr>
        </p:nvSpPr>
        <p:spPr>
          <a:xfrm>
            <a:off x="83028" y="1993598"/>
            <a:ext cx="11755186" cy="4864402"/>
          </a:xfrm>
        </p:spPr>
        <p:txBody>
          <a:bodyPr vert="horz" lIns="91440" tIns="45720" rIns="91440" bIns="45720" rtlCol="0" anchor="t">
            <a:normAutofit fontScale="92500" lnSpcReduction="10000"/>
          </a:bodyPr>
          <a:lstStyle/>
          <a:p>
            <a:r>
              <a:rPr lang="es-AR" b="1" dirty="0"/>
              <a:t>Contextualización </a:t>
            </a:r>
            <a:r>
              <a:rPr lang="es-AR" dirty="0"/>
              <a:t>del estado del arte: ¿Por qué es importante </a:t>
            </a:r>
            <a:r>
              <a:rPr lang="es-AR" b="1" dirty="0"/>
              <a:t>esta área</a:t>
            </a:r>
            <a:r>
              <a:rPr lang="es-AR" dirty="0"/>
              <a:t> ?</a:t>
            </a:r>
            <a:endParaRPr lang="es-AR" dirty="0">
              <a:cs typeface="Calibri"/>
            </a:endParaRPr>
          </a:p>
          <a:p>
            <a:pPr marL="457200" lvl="1" indent="0">
              <a:buNone/>
            </a:pPr>
            <a:r>
              <a:rPr lang="es-AR" sz="2600" b="1" dirty="0"/>
              <a:t>Revisión</a:t>
            </a:r>
            <a:r>
              <a:rPr lang="es-AR" sz="2600" dirty="0"/>
              <a:t> de la literatura científica: </a:t>
            </a:r>
          </a:p>
          <a:p>
            <a:pPr marL="914400" lvl="2" indent="0">
              <a:buNone/>
            </a:pPr>
            <a:r>
              <a:rPr lang="es-AR" sz="2600" b="1" dirty="0" err="1"/>
              <a:t>Background</a:t>
            </a:r>
            <a:r>
              <a:rPr lang="es-AR" sz="2600" dirty="0"/>
              <a:t> o trasfondo: ¿Qué se ha hecho antes? </a:t>
            </a:r>
          </a:p>
          <a:p>
            <a:pPr lvl="3"/>
            <a:r>
              <a:rPr lang="es-AR" sz="2600" b="1" dirty="0"/>
              <a:t>Trasfondo</a:t>
            </a:r>
            <a:r>
              <a:rPr lang="es-AR" sz="2600" dirty="0"/>
              <a:t> </a:t>
            </a:r>
            <a:r>
              <a:rPr lang="es-AR" sz="2600" b="1" dirty="0"/>
              <a:t>filosófico</a:t>
            </a:r>
            <a:r>
              <a:rPr lang="es-AR" sz="2600" dirty="0"/>
              <a:t> inherente, como sistema de valores que enaltece la claridad, la exactitud, la profundidad, la coherencia y la verdad</a:t>
            </a:r>
          </a:p>
          <a:p>
            <a:pPr lvl="3"/>
            <a:r>
              <a:rPr lang="es-AR" sz="2600" b="1" dirty="0"/>
              <a:t>Trasfondo</a:t>
            </a:r>
            <a:r>
              <a:rPr lang="es-AR" sz="2600" dirty="0"/>
              <a:t> </a:t>
            </a:r>
            <a:r>
              <a:rPr lang="es-AR" sz="2600" b="1" dirty="0"/>
              <a:t>formal</a:t>
            </a:r>
            <a:r>
              <a:rPr lang="es-AR" sz="2600" dirty="0"/>
              <a:t> como colección de teorías lógicas o matemáticas actualizadas.</a:t>
            </a:r>
          </a:p>
          <a:p>
            <a:pPr lvl="3"/>
            <a:r>
              <a:rPr lang="es-AR" sz="2600" b="1" dirty="0"/>
              <a:t>Trasfondo</a:t>
            </a:r>
            <a:r>
              <a:rPr lang="es-AR" sz="2600" dirty="0"/>
              <a:t> </a:t>
            </a:r>
            <a:r>
              <a:rPr lang="es-AR" sz="2600" b="1" dirty="0"/>
              <a:t>específico</a:t>
            </a:r>
            <a:r>
              <a:rPr lang="es-AR" sz="2600" dirty="0"/>
              <a:t> como hipótesis y teorías actualizadas y razonablemente confirmadas.</a:t>
            </a:r>
          </a:p>
          <a:p>
            <a:pPr lvl="3"/>
            <a:r>
              <a:rPr lang="es-AR" sz="2600" b="1" dirty="0"/>
              <a:t>Trasfondo</a:t>
            </a:r>
            <a:r>
              <a:rPr lang="es-AR" sz="2600" dirty="0"/>
              <a:t> de conocimiento específico acumulado </a:t>
            </a:r>
            <a:r>
              <a:rPr lang="es-AR" sz="2600" b="1" dirty="0"/>
              <a:t>del campo disciplinar</a:t>
            </a:r>
          </a:p>
          <a:p>
            <a:pPr marL="1371600" lvl="3" indent="0">
              <a:buNone/>
            </a:pPr>
            <a:endParaRPr lang="es-AR" sz="2600" dirty="0"/>
          </a:p>
          <a:p>
            <a:pPr marL="914400" lvl="2" indent="0">
              <a:buNone/>
            </a:pPr>
            <a:r>
              <a:rPr lang="es-AR" sz="2600" b="1" dirty="0"/>
              <a:t>Gap</a:t>
            </a:r>
            <a:r>
              <a:rPr lang="es-AR" sz="2600" dirty="0"/>
              <a:t> o laguna: ¿Qué no se ha hecho? </a:t>
            </a:r>
            <a:endParaRPr lang="es-AR" sz="2600" dirty="0">
              <a:cs typeface="Calibri"/>
            </a:endParaRPr>
          </a:p>
          <a:p>
            <a:r>
              <a:rPr lang="es-AR" b="1" dirty="0"/>
              <a:t>Problematización</a:t>
            </a:r>
            <a:r>
              <a:rPr lang="es-AR" dirty="0"/>
              <a:t>: Formulación de hipótesis </a:t>
            </a:r>
            <a:endParaRPr lang="es-AR" dirty="0">
              <a:cs typeface="Calibri"/>
            </a:endParaRPr>
          </a:p>
          <a:p>
            <a:r>
              <a:rPr lang="es-AR" b="1" dirty="0"/>
              <a:t>Propósito</a:t>
            </a:r>
            <a:r>
              <a:rPr lang="es-AR" dirty="0"/>
              <a:t>:  ¿Qué se presenta aquí?, ¿Por qué es importante </a:t>
            </a:r>
            <a:r>
              <a:rPr lang="es-AR" b="1" dirty="0"/>
              <a:t>este estudio</a:t>
            </a:r>
            <a:r>
              <a:rPr lang="es-AR" dirty="0"/>
              <a:t> ? </a:t>
            </a:r>
            <a:endParaRPr lang="es-AR" dirty="0">
              <a:cs typeface="Calibri"/>
            </a:endParaRPr>
          </a:p>
        </p:txBody>
      </p:sp>
      <p:grpSp>
        <p:nvGrpSpPr>
          <p:cNvPr id="11" name="Grupo 10">
            <a:extLst>
              <a:ext uri="{FF2B5EF4-FFF2-40B4-BE49-F238E27FC236}">
                <a16:creationId xmlns:a16="http://schemas.microsoft.com/office/drawing/2014/main" id="{51E5E186-E13C-4380-8525-D418804161F3}"/>
              </a:ext>
            </a:extLst>
          </p:cNvPr>
          <p:cNvGrpSpPr/>
          <p:nvPr/>
        </p:nvGrpSpPr>
        <p:grpSpPr>
          <a:xfrm>
            <a:off x="4115581" y="34031"/>
            <a:ext cx="3534264" cy="728850"/>
            <a:chOff x="8930" y="460853"/>
            <a:chExt cx="3534264" cy="1060279"/>
          </a:xfrm>
        </p:grpSpPr>
        <p:sp>
          <p:nvSpPr>
            <p:cNvPr id="15" name="Flecha: cheurón 14">
              <a:extLst>
                <a:ext uri="{FF2B5EF4-FFF2-40B4-BE49-F238E27FC236}">
                  <a16:creationId xmlns:a16="http://schemas.microsoft.com/office/drawing/2014/main" id="{8E85DA90-82A3-45EE-8B2B-1194F4A1C4EF}"/>
                </a:ext>
              </a:extLst>
            </p:cNvPr>
            <p:cNvSpPr/>
            <p:nvPr/>
          </p:nvSpPr>
          <p:spPr>
            <a:xfrm>
              <a:off x="8930" y="460853"/>
              <a:ext cx="3534264" cy="1060279"/>
            </a:xfrm>
            <a:prstGeom prst="chevron">
              <a:avLst>
                <a:gd name="adj" fmla="val 3000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6" name="Flecha: cheurón 4">
              <a:extLst>
                <a:ext uri="{FF2B5EF4-FFF2-40B4-BE49-F238E27FC236}">
                  <a16:creationId xmlns:a16="http://schemas.microsoft.com/office/drawing/2014/main" id="{7CD1464E-2819-44C0-961A-30306CD7340D}"/>
                </a:ext>
              </a:extLst>
            </p:cNvPr>
            <p:cNvSpPr txBox="1"/>
            <p:nvPr/>
          </p:nvSpPr>
          <p:spPr>
            <a:xfrm>
              <a:off x="327014" y="460853"/>
              <a:ext cx="2898096" cy="10602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0915" tIns="130915" rIns="130915" bIns="130915"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s-AR" sz="2800" b="0" i="0" u="none" strike="noStrike" kern="1200" cap="none" spc="0" normalizeH="0" baseline="0" noProof="0" dirty="0">
                  <a:ln>
                    <a:noFill/>
                  </a:ln>
                  <a:solidFill>
                    <a:prstClr val="white"/>
                  </a:solidFill>
                  <a:effectLst/>
                  <a:uLnTx/>
                  <a:uFillTx/>
                  <a:latin typeface="Calibri" panose="020F0502020204030204"/>
                  <a:ea typeface="+mn-ea"/>
                  <a:cs typeface="+mn-cs"/>
                </a:rPr>
                <a:t>Información</a:t>
              </a:r>
            </a:p>
          </p:txBody>
        </p:sp>
      </p:grpSp>
      <p:grpSp>
        <p:nvGrpSpPr>
          <p:cNvPr id="12" name="Grupo 11">
            <a:extLst>
              <a:ext uri="{FF2B5EF4-FFF2-40B4-BE49-F238E27FC236}">
                <a16:creationId xmlns:a16="http://schemas.microsoft.com/office/drawing/2014/main" id="{F216E8AC-5BC7-4CFF-A814-484A380275EB}"/>
              </a:ext>
            </a:extLst>
          </p:cNvPr>
          <p:cNvGrpSpPr/>
          <p:nvPr/>
        </p:nvGrpSpPr>
        <p:grpSpPr>
          <a:xfrm>
            <a:off x="4115581" y="762881"/>
            <a:ext cx="3326228" cy="1105166"/>
            <a:chOff x="8930" y="1521132"/>
            <a:chExt cx="3216180" cy="2369352"/>
          </a:xfrm>
        </p:grpSpPr>
        <p:sp>
          <p:nvSpPr>
            <p:cNvPr id="13" name="Rectángulo 12">
              <a:extLst>
                <a:ext uri="{FF2B5EF4-FFF2-40B4-BE49-F238E27FC236}">
                  <a16:creationId xmlns:a16="http://schemas.microsoft.com/office/drawing/2014/main" id="{7E869F0F-9528-4856-B771-16B8594B78A6}"/>
                </a:ext>
              </a:extLst>
            </p:cNvPr>
            <p:cNvSpPr/>
            <p:nvPr/>
          </p:nvSpPr>
          <p:spPr>
            <a:xfrm>
              <a:off x="8930" y="1521132"/>
              <a:ext cx="3216180" cy="2369352"/>
            </a:xfrm>
            <a:prstGeom prst="rect">
              <a:avLst/>
            </a:prstGeom>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txBody>
            <a:bodyPr tIns="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AR" sz="1800" b="0" i="0" u="none" strike="noStrike" kern="1200" cap="none"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502E0AC-E3FB-4913-86E1-22268E296924}"/>
                </a:ext>
              </a:extLst>
            </p:cNvPr>
            <p:cNvSpPr txBox="1"/>
            <p:nvPr/>
          </p:nvSpPr>
          <p:spPr>
            <a:xfrm>
              <a:off x="8930" y="1521132"/>
              <a:ext cx="3216180" cy="23693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150" tIns="0" rIns="254150" bIns="508299" numCol="1" spcCol="1270" anchor="t" anchorCtr="0">
              <a:noAutofit/>
            </a:bodyPr>
            <a:lstStyle/>
            <a:p>
              <a:pPr marL="342900" marR="0" lvl="0" indent="-342900" algn="l" defTabSz="889000" rtl="0" eaLnBrk="1" fontAlgn="auto" latinLnBrk="0" hangingPunct="1">
                <a:lnSpc>
                  <a:spcPct val="90000"/>
                </a:lnSpc>
                <a:spcBef>
                  <a:spcPct val="0"/>
                </a:spcBef>
                <a:spcAft>
                  <a:spcPct val="35000"/>
                </a:spcAft>
                <a:buClrTx/>
                <a:buSzTx/>
                <a:buFont typeface="Wingdings" panose="05000000000000000000" pitchFamily="2" charset="2"/>
                <a:buChar char="ü"/>
                <a:tabLst/>
                <a:defRPr/>
              </a:pPr>
              <a:r>
                <a:rPr kumimoji="0" lang="es-AR" sz="20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Contextualización</a:t>
              </a:r>
            </a:p>
            <a:p>
              <a:pPr marL="342900" marR="0" lvl="0" indent="-342900" algn="l" defTabSz="889000" rtl="0" eaLnBrk="1" fontAlgn="auto" latinLnBrk="0" hangingPunct="1">
                <a:lnSpc>
                  <a:spcPct val="90000"/>
                </a:lnSpc>
                <a:spcBef>
                  <a:spcPct val="0"/>
                </a:spcBef>
                <a:spcAft>
                  <a:spcPct val="35000"/>
                </a:spcAft>
                <a:buClrTx/>
                <a:buSzTx/>
                <a:buFont typeface="Wingdings" panose="05000000000000000000" pitchFamily="2" charset="2"/>
                <a:buChar char="ü"/>
                <a:tabLst/>
                <a:defRPr/>
              </a:pPr>
              <a:r>
                <a:rPr kumimoji="0" lang="es-AR" sz="20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Problematización</a:t>
              </a:r>
            </a:p>
            <a:p>
              <a:pPr marL="342900" marR="0" lvl="0" indent="-342900" algn="l" defTabSz="889000" rtl="0" eaLnBrk="1" fontAlgn="auto" latinLnBrk="0" hangingPunct="1">
                <a:lnSpc>
                  <a:spcPct val="90000"/>
                </a:lnSpc>
                <a:spcBef>
                  <a:spcPct val="0"/>
                </a:spcBef>
                <a:spcAft>
                  <a:spcPct val="35000"/>
                </a:spcAft>
                <a:buClrTx/>
                <a:buSzTx/>
                <a:buFont typeface="Wingdings" panose="05000000000000000000" pitchFamily="2" charset="2"/>
                <a:buChar char="ü"/>
                <a:tabLst/>
                <a:defRPr/>
              </a:pPr>
              <a:r>
                <a:rPr kumimoji="0" lang="es-AR" sz="20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Propósito</a:t>
              </a:r>
            </a:p>
          </p:txBody>
        </p:sp>
      </p:grpSp>
      <p:sp>
        <p:nvSpPr>
          <p:cNvPr id="6" name="Marcador de número de diapositiva 5">
            <a:extLst>
              <a:ext uri="{FF2B5EF4-FFF2-40B4-BE49-F238E27FC236}">
                <a16:creationId xmlns:a16="http://schemas.microsoft.com/office/drawing/2014/main" id="{AF8FC473-6346-20E8-78A9-3E9BC761448F}"/>
              </a:ext>
            </a:extLst>
          </p:cNvPr>
          <p:cNvSpPr>
            <a:spLocks noGrp="1"/>
          </p:cNvSpPr>
          <p:nvPr>
            <p:ph type="sldNum" sz="quarter" idx="12"/>
          </p:nvPr>
        </p:nvSpPr>
        <p:spPr/>
        <p:txBody>
          <a:bodyPr/>
          <a:lstStyle/>
          <a:p>
            <a:fld id="{22B65AFC-14E6-4EDC-832A-2081F8269CE9}" type="slidenum">
              <a:rPr lang="es-AR" smtClean="0"/>
              <a:t>12</a:t>
            </a:fld>
            <a:endParaRPr lang="es-AR"/>
          </a:p>
        </p:txBody>
      </p:sp>
    </p:spTree>
    <p:extLst>
      <p:ext uri="{BB962C8B-B14F-4D97-AF65-F5344CB8AC3E}">
        <p14:creationId xmlns:p14="http://schemas.microsoft.com/office/powerpoint/2010/main" val="148879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04BCF7AC-9DD3-4E0F-A0F2-7F6C1EC0B19D}"/>
              </a:ext>
            </a:extLst>
          </p:cNvPr>
          <p:cNvGraphicFramePr/>
          <p:nvPr/>
        </p:nvGraphicFramePr>
        <p:xfrm>
          <a:off x="132863" y="2160067"/>
          <a:ext cx="5645975" cy="447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agrama de flujo: operación manual 2">
            <a:extLst>
              <a:ext uri="{FF2B5EF4-FFF2-40B4-BE49-F238E27FC236}">
                <a16:creationId xmlns:a16="http://schemas.microsoft.com/office/drawing/2014/main" id="{4D59C7B9-6AF3-45A9-81DB-352F779A9F97}"/>
              </a:ext>
            </a:extLst>
          </p:cNvPr>
          <p:cNvSpPr/>
          <p:nvPr/>
        </p:nvSpPr>
        <p:spPr>
          <a:xfrm>
            <a:off x="6260503" y="2139642"/>
            <a:ext cx="2268000" cy="1044000"/>
          </a:xfrm>
          <a:prstGeom prst="flowChartManualOperation">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AR" sz="2400" b="0" i="0" u="none" strike="noStrike" kern="1200" cap="none" spc="0" normalizeH="0" baseline="0" noProof="0" dirty="0">
                <a:ln>
                  <a:noFill/>
                </a:ln>
                <a:solidFill>
                  <a:prstClr val="black"/>
                </a:solidFill>
                <a:effectLst/>
                <a:uLnTx/>
                <a:uFillTx/>
                <a:latin typeface="Calibri" panose="020F0502020204030204"/>
                <a:ea typeface="+mn-ea"/>
                <a:cs typeface="+mn-cs"/>
              </a:rPr>
              <a:t>El</a:t>
            </a:r>
            <a:br>
              <a:rPr kumimoji="0" lang="es-AR"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s-AR" sz="2400" b="0" i="0" u="none" strike="noStrike" kern="1200" cap="none" spc="0" normalizeH="0" baseline="0" noProof="0" dirty="0">
                <a:ln>
                  <a:noFill/>
                </a:ln>
                <a:solidFill>
                  <a:prstClr val="black"/>
                </a:solidFill>
                <a:effectLst/>
                <a:uLnTx/>
                <a:uFillTx/>
                <a:latin typeface="Calibri" panose="020F0502020204030204"/>
                <a:ea typeface="+mn-ea"/>
                <a:cs typeface="+mn-cs"/>
              </a:rPr>
              <a:t> Campo</a:t>
            </a:r>
          </a:p>
        </p:txBody>
      </p:sp>
      <p:sp>
        <p:nvSpPr>
          <p:cNvPr id="4" name="Diagrama de flujo: combinar 3">
            <a:extLst>
              <a:ext uri="{FF2B5EF4-FFF2-40B4-BE49-F238E27FC236}">
                <a16:creationId xmlns:a16="http://schemas.microsoft.com/office/drawing/2014/main" id="{3D7A9DEC-8C35-4770-8ED9-1E761DB205EB}"/>
              </a:ext>
            </a:extLst>
          </p:cNvPr>
          <p:cNvSpPr/>
          <p:nvPr/>
        </p:nvSpPr>
        <p:spPr>
          <a:xfrm>
            <a:off x="6260503" y="5586704"/>
            <a:ext cx="2268000" cy="1044000"/>
          </a:xfrm>
          <a:prstGeom prst="flowChartMerge">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AR" sz="2400" b="0" i="0" u="none" strike="noStrike" kern="1200" cap="none" spc="0" normalizeH="0" baseline="0" noProof="0" dirty="0">
                <a:ln>
                  <a:noFill/>
                </a:ln>
                <a:solidFill>
                  <a:prstClr val="black"/>
                </a:solidFill>
                <a:effectLst/>
                <a:uLnTx/>
                <a:uFillTx/>
                <a:latin typeface="Calibri" panose="020F0502020204030204"/>
                <a:ea typeface="+mn-ea"/>
                <a:cs typeface="+mn-cs"/>
              </a:rPr>
              <a:t>Tu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AR" sz="2400" b="0" i="0" u="none" strike="noStrike" kern="1200" cap="none" spc="0" normalizeH="0" baseline="0" noProof="0" dirty="0">
                <a:ln>
                  <a:noFill/>
                </a:ln>
                <a:solidFill>
                  <a:prstClr val="black"/>
                </a:solidFill>
                <a:effectLst/>
                <a:uLnTx/>
                <a:uFillTx/>
                <a:latin typeface="Calibri" panose="020F0502020204030204"/>
                <a:ea typeface="+mn-ea"/>
                <a:cs typeface="+mn-cs"/>
              </a:rPr>
              <a:t>Trabajo</a:t>
            </a:r>
          </a:p>
        </p:txBody>
      </p:sp>
      <p:sp>
        <p:nvSpPr>
          <p:cNvPr id="5" name="Diagrama de flujo: operación manual 4">
            <a:extLst>
              <a:ext uri="{FF2B5EF4-FFF2-40B4-BE49-F238E27FC236}">
                <a16:creationId xmlns:a16="http://schemas.microsoft.com/office/drawing/2014/main" id="{C84C9115-8306-44BF-B5D3-47BB718E52B6}"/>
              </a:ext>
            </a:extLst>
          </p:cNvPr>
          <p:cNvSpPr/>
          <p:nvPr/>
        </p:nvSpPr>
        <p:spPr>
          <a:xfrm>
            <a:off x="6260503" y="3644487"/>
            <a:ext cx="2268000" cy="1044000"/>
          </a:xfrm>
          <a:prstGeom prst="flowChartManualOperation">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AR" sz="2400" b="0" i="0" u="none" strike="noStrike" kern="1200" cap="none" spc="0" normalizeH="0" baseline="0" noProof="0" dirty="0">
                <a:ln>
                  <a:noFill/>
                </a:ln>
                <a:solidFill>
                  <a:prstClr val="black"/>
                </a:solidFill>
                <a:effectLst/>
                <a:uLnTx/>
                <a:uFillTx/>
                <a:latin typeface="Calibri" panose="020F0502020204030204"/>
                <a:ea typeface="+mn-ea"/>
                <a:cs typeface="+mn-cs"/>
              </a:rPr>
              <a:t>La</a:t>
            </a:r>
            <a:br>
              <a:rPr kumimoji="0" lang="es-AR"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s-AR" sz="2400" b="0" i="0" u="none" strike="noStrike" kern="1200" cap="none" spc="0" normalizeH="0" baseline="0" noProof="0" dirty="0">
                <a:ln>
                  <a:noFill/>
                </a:ln>
                <a:solidFill>
                  <a:prstClr val="black"/>
                </a:solidFill>
                <a:effectLst/>
                <a:uLnTx/>
                <a:uFillTx/>
                <a:latin typeface="Calibri" panose="020F0502020204030204"/>
                <a:ea typeface="+mn-ea"/>
                <a:cs typeface="+mn-cs"/>
              </a:rPr>
              <a:t> Idea</a:t>
            </a:r>
          </a:p>
        </p:txBody>
      </p:sp>
      <p:sp>
        <p:nvSpPr>
          <p:cNvPr id="9" name="CuadroTexto 8">
            <a:extLst>
              <a:ext uri="{FF2B5EF4-FFF2-40B4-BE49-F238E27FC236}">
                <a16:creationId xmlns:a16="http://schemas.microsoft.com/office/drawing/2014/main" id="{5926E282-2005-4EF3-B16F-DC74C60D2090}"/>
              </a:ext>
            </a:extLst>
          </p:cNvPr>
          <p:cNvSpPr txBox="1"/>
          <p:nvPr/>
        </p:nvSpPr>
        <p:spPr>
          <a:xfrm>
            <a:off x="8885794" y="2369254"/>
            <a:ext cx="1493935"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AR" sz="3200" b="0" i="0" u="none" strike="noStrike" kern="1200" cap="none" spc="0" normalizeH="0" baseline="0" noProof="0" dirty="0">
                <a:ln>
                  <a:noFill/>
                </a:ln>
                <a:solidFill>
                  <a:prstClr val="black"/>
                </a:solidFill>
                <a:effectLst/>
                <a:uLnTx/>
                <a:uFillTx/>
                <a:latin typeface="Calibri" panose="020F0502020204030204"/>
                <a:ea typeface="+mn-ea"/>
                <a:cs typeface="+mn-cs"/>
              </a:rPr>
              <a:t>General</a:t>
            </a:r>
          </a:p>
        </p:txBody>
      </p:sp>
      <p:sp>
        <p:nvSpPr>
          <p:cNvPr id="10" name="CuadroTexto 9">
            <a:extLst>
              <a:ext uri="{FF2B5EF4-FFF2-40B4-BE49-F238E27FC236}">
                <a16:creationId xmlns:a16="http://schemas.microsoft.com/office/drawing/2014/main" id="{702CD602-28DB-47B9-B296-63A18FCA68DC}"/>
              </a:ext>
            </a:extLst>
          </p:cNvPr>
          <p:cNvSpPr txBox="1"/>
          <p:nvPr/>
        </p:nvSpPr>
        <p:spPr>
          <a:xfrm>
            <a:off x="8713376" y="5816316"/>
            <a:ext cx="1838773"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AR" sz="3200" b="0" i="0" u="none" strike="noStrike" kern="1200" cap="none" spc="0" normalizeH="0" baseline="0" noProof="0" dirty="0">
                <a:ln>
                  <a:noFill/>
                </a:ln>
                <a:solidFill>
                  <a:prstClr val="black"/>
                </a:solidFill>
                <a:effectLst/>
                <a:uLnTx/>
                <a:uFillTx/>
                <a:latin typeface="Calibri" panose="020F0502020204030204"/>
                <a:ea typeface="+mn-ea"/>
                <a:cs typeface="+mn-cs"/>
              </a:rPr>
              <a:t>Específico</a:t>
            </a:r>
          </a:p>
        </p:txBody>
      </p:sp>
      <p:cxnSp>
        <p:nvCxnSpPr>
          <p:cNvPr id="12" name="Conector: curvado 11">
            <a:extLst>
              <a:ext uri="{FF2B5EF4-FFF2-40B4-BE49-F238E27FC236}">
                <a16:creationId xmlns:a16="http://schemas.microsoft.com/office/drawing/2014/main" id="{43E84980-E9DE-4C80-8794-B6F183AF629E}"/>
              </a:ext>
            </a:extLst>
          </p:cNvPr>
          <p:cNvCxnSpPr>
            <a:cxnSpLocks/>
            <a:stCxn id="9" idx="3"/>
            <a:endCxn id="10" idx="3"/>
          </p:cNvCxnSpPr>
          <p:nvPr/>
        </p:nvCxnSpPr>
        <p:spPr>
          <a:xfrm>
            <a:off x="10379729" y="2661642"/>
            <a:ext cx="172420" cy="3447062"/>
          </a:xfrm>
          <a:prstGeom prst="curvedConnector3">
            <a:avLst>
              <a:gd name="adj1" fmla="val 779234"/>
            </a:avLst>
          </a:prstGeom>
          <a:ln w="38100">
            <a:solidFill>
              <a:srgbClr val="00B050"/>
            </a:solidFill>
            <a:headEnd type="oval" w="med" len="med"/>
            <a:tailEnd type="stealth" w="med" len="med"/>
          </a:ln>
        </p:spPr>
        <p:style>
          <a:lnRef idx="1">
            <a:schemeClr val="accent1"/>
          </a:lnRef>
          <a:fillRef idx="0">
            <a:schemeClr val="accent1"/>
          </a:fillRef>
          <a:effectRef idx="0">
            <a:schemeClr val="accent1"/>
          </a:effectRef>
          <a:fontRef idx="minor">
            <a:schemeClr val="tx1"/>
          </a:fontRef>
        </p:style>
      </p:cxnSp>
      <p:grpSp>
        <p:nvGrpSpPr>
          <p:cNvPr id="11" name="Grupo 10">
            <a:extLst>
              <a:ext uri="{FF2B5EF4-FFF2-40B4-BE49-F238E27FC236}">
                <a16:creationId xmlns:a16="http://schemas.microsoft.com/office/drawing/2014/main" id="{E43D67BD-00E8-48BA-A54B-79A6F098171A}"/>
              </a:ext>
            </a:extLst>
          </p:cNvPr>
          <p:cNvGrpSpPr/>
          <p:nvPr/>
        </p:nvGrpSpPr>
        <p:grpSpPr>
          <a:xfrm>
            <a:off x="3880990" y="140345"/>
            <a:ext cx="4503122" cy="505096"/>
            <a:chOff x="3490667" y="460853"/>
            <a:chExt cx="3534264" cy="1060279"/>
          </a:xfrm>
        </p:grpSpPr>
        <p:sp>
          <p:nvSpPr>
            <p:cNvPr id="16" name="Flecha: cheurón 15">
              <a:extLst>
                <a:ext uri="{FF2B5EF4-FFF2-40B4-BE49-F238E27FC236}">
                  <a16:creationId xmlns:a16="http://schemas.microsoft.com/office/drawing/2014/main" id="{BE858CFC-DAA4-4227-864E-3ED4E07C5F96}"/>
                </a:ext>
              </a:extLst>
            </p:cNvPr>
            <p:cNvSpPr/>
            <p:nvPr/>
          </p:nvSpPr>
          <p:spPr>
            <a:xfrm>
              <a:off x="3490667" y="460853"/>
              <a:ext cx="3534264" cy="1060279"/>
            </a:xfrm>
            <a:prstGeom prst="chevron">
              <a:avLst>
                <a:gd name="adj" fmla="val 30000"/>
              </a:avLst>
            </a:prstGeom>
          </p:spPr>
          <p:style>
            <a:lnRef idx="2">
              <a:schemeClr val="accent5">
                <a:hueOff val="-3379271"/>
                <a:satOff val="-8710"/>
                <a:lumOff val="-5883"/>
                <a:alphaOff val="0"/>
              </a:schemeClr>
            </a:lnRef>
            <a:fillRef idx="1">
              <a:schemeClr val="accent5">
                <a:hueOff val="-3379271"/>
                <a:satOff val="-8710"/>
                <a:lumOff val="-5883"/>
                <a:alphaOff val="0"/>
              </a:schemeClr>
            </a:fillRef>
            <a:effectRef idx="0">
              <a:schemeClr val="accent5">
                <a:hueOff val="-3379271"/>
                <a:satOff val="-8710"/>
                <a:lumOff val="-5883"/>
                <a:alphaOff val="0"/>
              </a:schemeClr>
            </a:effectRef>
            <a:fontRef idx="minor">
              <a:schemeClr val="lt1"/>
            </a:fontRef>
          </p:style>
        </p:sp>
        <p:sp>
          <p:nvSpPr>
            <p:cNvPr id="18" name="Flecha: cheurón 4">
              <a:extLst>
                <a:ext uri="{FF2B5EF4-FFF2-40B4-BE49-F238E27FC236}">
                  <a16:creationId xmlns:a16="http://schemas.microsoft.com/office/drawing/2014/main" id="{D5E1783C-2EAC-408F-8538-3D4CAB59A077}"/>
                </a:ext>
              </a:extLst>
            </p:cNvPr>
            <p:cNvSpPr txBox="1"/>
            <p:nvPr/>
          </p:nvSpPr>
          <p:spPr>
            <a:xfrm>
              <a:off x="3808751" y="460853"/>
              <a:ext cx="2898096" cy="10602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0915" tIns="130915" rIns="130915" bIns="130915"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s-AR" sz="2800" b="0" i="0" u="none" strike="noStrike" kern="1200" cap="none" spc="0" normalizeH="0" baseline="0" noProof="0" dirty="0">
                  <a:ln>
                    <a:noFill/>
                  </a:ln>
                  <a:solidFill>
                    <a:prstClr val="white"/>
                  </a:solidFill>
                  <a:effectLst/>
                  <a:uLnTx/>
                  <a:uFillTx/>
                  <a:latin typeface="Calibri" panose="020F0502020204030204"/>
                  <a:ea typeface="+mn-ea"/>
                  <a:cs typeface="+mn-cs"/>
                </a:rPr>
                <a:t>Flujo</a:t>
              </a:r>
            </a:p>
          </p:txBody>
        </p:sp>
      </p:grpSp>
      <p:grpSp>
        <p:nvGrpSpPr>
          <p:cNvPr id="13" name="Grupo 12">
            <a:extLst>
              <a:ext uri="{FF2B5EF4-FFF2-40B4-BE49-F238E27FC236}">
                <a16:creationId xmlns:a16="http://schemas.microsoft.com/office/drawing/2014/main" id="{2278245B-D31E-4F88-9CD3-1BC46D979AFB}"/>
              </a:ext>
            </a:extLst>
          </p:cNvPr>
          <p:cNvGrpSpPr/>
          <p:nvPr/>
        </p:nvGrpSpPr>
        <p:grpSpPr>
          <a:xfrm>
            <a:off x="3880913" y="670486"/>
            <a:ext cx="4503199" cy="994088"/>
            <a:chOff x="3490667" y="1521132"/>
            <a:chExt cx="3216180" cy="2369352"/>
          </a:xfrm>
        </p:grpSpPr>
        <p:sp>
          <p:nvSpPr>
            <p:cNvPr id="14" name="Rectángulo 13">
              <a:extLst>
                <a:ext uri="{FF2B5EF4-FFF2-40B4-BE49-F238E27FC236}">
                  <a16:creationId xmlns:a16="http://schemas.microsoft.com/office/drawing/2014/main" id="{0822916E-804E-4352-8DDC-7D46A5F42E81}"/>
                </a:ext>
              </a:extLst>
            </p:cNvPr>
            <p:cNvSpPr/>
            <p:nvPr/>
          </p:nvSpPr>
          <p:spPr>
            <a:xfrm>
              <a:off x="3490667" y="1521132"/>
              <a:ext cx="3216180" cy="2369352"/>
            </a:xfrm>
            <a:prstGeom prst="rect">
              <a:avLst/>
            </a:prstGeom>
          </p:spPr>
          <p:style>
            <a:lnRef idx="2">
              <a:schemeClr val="accent5">
                <a:tint val="40000"/>
                <a:alpha val="90000"/>
                <a:hueOff val="-3369881"/>
                <a:satOff val="-11416"/>
                <a:lumOff val="-1464"/>
                <a:alphaOff val="0"/>
              </a:schemeClr>
            </a:lnRef>
            <a:fillRef idx="1">
              <a:schemeClr val="accent5">
                <a:tint val="40000"/>
                <a:alpha val="90000"/>
                <a:hueOff val="-3369881"/>
                <a:satOff val="-11416"/>
                <a:lumOff val="-1464"/>
                <a:alphaOff val="0"/>
              </a:schemeClr>
            </a:fillRef>
            <a:effectRef idx="0">
              <a:schemeClr val="accent5">
                <a:tint val="40000"/>
                <a:alpha val="90000"/>
                <a:hueOff val="-3369881"/>
                <a:satOff val="-11416"/>
                <a:lumOff val="-1464"/>
                <a:alphaOff val="0"/>
              </a:schemeClr>
            </a:effectRef>
            <a:fontRef idx="minor">
              <a:schemeClr val="dk1">
                <a:hueOff val="0"/>
                <a:satOff val="0"/>
                <a:lumOff val="0"/>
                <a:alphaOff val="0"/>
              </a:schemeClr>
            </a:fontRef>
          </p:style>
        </p:sp>
        <p:sp>
          <p:nvSpPr>
            <p:cNvPr id="15" name="CuadroTexto 14">
              <a:extLst>
                <a:ext uri="{FF2B5EF4-FFF2-40B4-BE49-F238E27FC236}">
                  <a16:creationId xmlns:a16="http://schemas.microsoft.com/office/drawing/2014/main" id="{389CE6C0-FB6A-4CB1-BDD1-C60F0ACC86F5}"/>
                </a:ext>
              </a:extLst>
            </p:cNvPr>
            <p:cNvSpPr txBox="1"/>
            <p:nvPr/>
          </p:nvSpPr>
          <p:spPr>
            <a:xfrm>
              <a:off x="3490667" y="1521132"/>
              <a:ext cx="3216180" cy="23693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150" tIns="254150" rIns="254150" bIns="508299" numCol="1" spcCol="1270" anchor="t" anchorCtr="0">
              <a:noAutofit/>
            </a:bodyPr>
            <a:lstStyle/>
            <a:p>
              <a:pPr marL="342900" marR="0" lvl="0" indent="-342900" algn="l" defTabSz="1377950" rtl="0" eaLnBrk="1" fontAlgn="auto" latinLnBrk="0" hangingPunct="1">
                <a:lnSpc>
                  <a:spcPct val="90000"/>
                </a:lnSpc>
                <a:spcBef>
                  <a:spcPct val="0"/>
                </a:spcBef>
                <a:spcAft>
                  <a:spcPct val="35000"/>
                </a:spcAft>
                <a:buClrTx/>
                <a:buSzTx/>
                <a:buFont typeface="Wingdings" panose="05000000000000000000" pitchFamily="2" charset="2"/>
                <a:buChar char="ü"/>
                <a:tabLst/>
                <a:defRPr/>
              </a:pPr>
              <a:r>
                <a:rPr kumimoji="0" lang="es-AR" sz="20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Crear un Espacio de Investigación</a:t>
              </a:r>
            </a:p>
          </p:txBody>
        </p:sp>
      </p:grpSp>
      <p:sp>
        <p:nvSpPr>
          <p:cNvPr id="17" name="Marcador de número de diapositiva 16">
            <a:extLst>
              <a:ext uri="{FF2B5EF4-FFF2-40B4-BE49-F238E27FC236}">
                <a16:creationId xmlns:a16="http://schemas.microsoft.com/office/drawing/2014/main" id="{6B43A763-D81F-7B3F-F688-8E18C59EB0A0}"/>
              </a:ext>
            </a:extLst>
          </p:cNvPr>
          <p:cNvSpPr>
            <a:spLocks noGrp="1"/>
          </p:cNvSpPr>
          <p:nvPr>
            <p:ph type="sldNum" sz="quarter" idx="12"/>
          </p:nvPr>
        </p:nvSpPr>
        <p:spPr/>
        <p:txBody>
          <a:bodyPr/>
          <a:lstStyle/>
          <a:p>
            <a:fld id="{22B65AFC-14E6-4EDC-832A-2081F8269CE9}" type="slidenum">
              <a:rPr lang="es-AR" smtClean="0"/>
              <a:t>13</a:t>
            </a:fld>
            <a:endParaRPr lang="es-AR"/>
          </a:p>
        </p:txBody>
      </p:sp>
    </p:spTree>
    <p:extLst>
      <p:ext uri="{BB962C8B-B14F-4D97-AF65-F5344CB8AC3E}">
        <p14:creationId xmlns:p14="http://schemas.microsoft.com/office/powerpoint/2010/main" val="4081642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93E5564-B69A-41ED-90D0-2A14C6E9468E}"/>
              </a:ext>
            </a:extLst>
          </p:cNvPr>
          <p:cNvSpPr txBox="1"/>
          <p:nvPr/>
        </p:nvSpPr>
        <p:spPr>
          <a:xfrm>
            <a:off x="511215" y="1938254"/>
            <a:ext cx="11572933" cy="46451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s-A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Modelo </a:t>
            </a: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es-AR"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Create</a:t>
            </a:r>
            <a:r>
              <a:rPr kumimoji="0" lang="es-A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 </a:t>
            </a:r>
            <a:r>
              <a:rPr kumimoji="0" lang="es-AR"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Research</a:t>
            </a:r>
            <a:r>
              <a:rPr kumimoji="0" lang="es-A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AR"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Space</a:t>
            </a:r>
            <a:r>
              <a:rPr kumimoji="0" lang="es-A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CARS</a:t>
            </a: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consta de tres elementos o movimientos:</a:t>
            </a:r>
          </a:p>
          <a:p>
            <a:pPr marL="342900" marR="0" lvl="0" indent="-342900" algn="l" defTabSz="914400" rtl="0" eaLnBrk="1" fontAlgn="auto" latinLnBrk="0" hangingPunct="1">
              <a:lnSpc>
                <a:spcPct val="107000"/>
              </a:lnSpc>
              <a:spcBef>
                <a:spcPts val="0"/>
              </a:spcBef>
              <a:spcAft>
                <a:spcPts val="800"/>
              </a:spcAft>
              <a:buClrTx/>
              <a:buSzTx/>
              <a:buFont typeface="+mj-lt"/>
              <a:buAutoNum type="arabicPeriod"/>
              <a:tabLst/>
              <a:defRPr/>
            </a:pPr>
            <a:r>
              <a:rPr kumimoji="0" lang="es-A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Establecer el territorio</a:t>
            </a: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establecer la importancia del tema, </a:t>
            </a:r>
            <a:r>
              <a:rPr kumimoji="0" lang="es-AR" sz="2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revisión de la literatura científica</a:t>
            </a: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457200" marR="0" lvl="1" indent="0" algn="l" defTabSz="914400" rtl="0" eaLnBrk="1" fontAlgn="auto" latinLnBrk="0" hangingPunct="1">
              <a:lnSpc>
                <a:spcPct val="107000"/>
              </a:lnSpc>
              <a:spcBef>
                <a:spcPts val="0"/>
              </a:spcBef>
              <a:spcAft>
                <a:spcPts val="800"/>
              </a:spcAft>
              <a:buClrTx/>
              <a:buSzTx/>
              <a:buFontTx/>
              <a:buNone/>
              <a:tabLst/>
              <a:defRPr/>
            </a:pP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Paso 1: Reclamar centralidad, </a:t>
            </a:r>
          </a:p>
          <a:p>
            <a:pPr marL="457200" marR="0" lvl="1" indent="0" algn="l" defTabSz="914400" rtl="0" eaLnBrk="1" fontAlgn="auto" latinLnBrk="0" hangingPunct="1">
              <a:lnSpc>
                <a:spcPct val="107000"/>
              </a:lnSpc>
              <a:spcBef>
                <a:spcPts val="0"/>
              </a:spcBef>
              <a:spcAft>
                <a:spcPts val="800"/>
              </a:spcAft>
              <a:buClrTx/>
              <a:buSzTx/>
              <a:buFontTx/>
              <a:buNone/>
              <a:tabLst/>
              <a:defRPr/>
            </a:pP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Paso 2: Hacer generalizaciones del tópico, </a:t>
            </a:r>
          </a:p>
          <a:p>
            <a:pPr marL="457200" marR="0" lvl="1" indent="0" algn="l" defTabSz="914400" rtl="0" eaLnBrk="1" fontAlgn="auto" latinLnBrk="0" hangingPunct="1">
              <a:lnSpc>
                <a:spcPct val="107000"/>
              </a:lnSpc>
              <a:spcBef>
                <a:spcPts val="0"/>
              </a:spcBef>
              <a:spcAft>
                <a:spcPts val="800"/>
              </a:spcAft>
              <a:buClrTx/>
              <a:buSzTx/>
              <a:buFontTx/>
              <a:buNone/>
              <a:tabLst/>
              <a:defRPr/>
            </a:pP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Paso 3: Revisar elementos de investigaciones anteriores.</a:t>
            </a:r>
          </a:p>
          <a:p>
            <a:pPr marL="342900" marR="0" lvl="0" indent="-342900" algn="l" defTabSz="914400" rtl="0" eaLnBrk="1" fontAlgn="auto" latinLnBrk="0" hangingPunct="1">
              <a:lnSpc>
                <a:spcPct val="107000"/>
              </a:lnSpc>
              <a:spcBef>
                <a:spcPts val="0"/>
              </a:spcBef>
              <a:spcAft>
                <a:spcPts val="800"/>
              </a:spcAft>
              <a:buClrTx/>
              <a:buSzTx/>
              <a:buFont typeface="+mj-lt"/>
              <a:buAutoNum type="arabicPeriod"/>
              <a:tabLst/>
              <a:defRPr/>
            </a:pPr>
            <a:r>
              <a:rPr kumimoji="0" lang="es-A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Identificar un Gap</a:t>
            </a: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indicar el intersticio o «gap» en el conocimiento. Paso 1A: Contrademanda (</a:t>
            </a:r>
            <a:r>
              <a:rPr kumimoji="0" lang="es-AR" sz="20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Counter</a:t>
            </a: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AR" sz="20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Claiming</a:t>
            </a: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o Paso 1B: Indicación de una brecha, o Paso 1C: Formulación de preguntas, o Paso 1D: Continuación de una tradición</a:t>
            </a:r>
          </a:p>
          <a:p>
            <a:pPr marL="342900" marR="0" lvl="0" indent="-342900" algn="l" defTabSz="914400" rtl="0" eaLnBrk="1" fontAlgn="auto" latinLnBrk="0" hangingPunct="1">
              <a:lnSpc>
                <a:spcPct val="107000"/>
              </a:lnSpc>
              <a:spcBef>
                <a:spcPts val="0"/>
              </a:spcBef>
              <a:spcAft>
                <a:spcPts val="800"/>
              </a:spcAft>
              <a:buClrTx/>
              <a:buSzTx/>
              <a:buFont typeface="+mj-lt"/>
              <a:buAutoNum type="arabicPeriod"/>
              <a:tabLst/>
              <a:defRPr/>
            </a:pPr>
            <a:r>
              <a:rPr kumimoji="0" lang="es-A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Ocupar el Gap</a:t>
            </a:r>
            <a:r>
              <a:rPr kumimoji="0" lang="es-A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establecer el propósito de la investigación, elaborar las preguntas que especifiquen el problema, especificar el valor del trabajo, e indicar la estructura del escrito. Paso 1A: Esbozar el propósito, o Paso 1B: Anunciar la presente investigación, Paso 2: Anunciar los hallazgos principales, Paso 3: Indicar la estructura de la evaluación rápida</a:t>
            </a:r>
          </a:p>
        </p:txBody>
      </p:sp>
      <p:grpSp>
        <p:nvGrpSpPr>
          <p:cNvPr id="5" name="Grupo 4">
            <a:extLst>
              <a:ext uri="{FF2B5EF4-FFF2-40B4-BE49-F238E27FC236}">
                <a16:creationId xmlns:a16="http://schemas.microsoft.com/office/drawing/2014/main" id="{42E63383-CAA8-4766-9142-6FBEC13ED753}"/>
              </a:ext>
            </a:extLst>
          </p:cNvPr>
          <p:cNvGrpSpPr/>
          <p:nvPr/>
        </p:nvGrpSpPr>
        <p:grpSpPr>
          <a:xfrm>
            <a:off x="3998077" y="107326"/>
            <a:ext cx="4350898" cy="505096"/>
            <a:chOff x="3490667" y="460853"/>
            <a:chExt cx="3534264" cy="1060279"/>
          </a:xfrm>
        </p:grpSpPr>
        <p:sp>
          <p:nvSpPr>
            <p:cNvPr id="6" name="Flecha: cheurón 5">
              <a:extLst>
                <a:ext uri="{FF2B5EF4-FFF2-40B4-BE49-F238E27FC236}">
                  <a16:creationId xmlns:a16="http://schemas.microsoft.com/office/drawing/2014/main" id="{B1583008-7F6E-4E98-A321-405134262979}"/>
                </a:ext>
              </a:extLst>
            </p:cNvPr>
            <p:cNvSpPr/>
            <p:nvPr/>
          </p:nvSpPr>
          <p:spPr>
            <a:xfrm>
              <a:off x="3490667" y="460853"/>
              <a:ext cx="3534264" cy="1060279"/>
            </a:xfrm>
            <a:prstGeom prst="chevron">
              <a:avLst>
                <a:gd name="adj" fmla="val 30000"/>
              </a:avLst>
            </a:prstGeom>
          </p:spPr>
          <p:style>
            <a:lnRef idx="2">
              <a:schemeClr val="accent5">
                <a:hueOff val="-3379271"/>
                <a:satOff val="-8710"/>
                <a:lumOff val="-5883"/>
                <a:alphaOff val="0"/>
              </a:schemeClr>
            </a:lnRef>
            <a:fillRef idx="1">
              <a:schemeClr val="accent5">
                <a:hueOff val="-3379271"/>
                <a:satOff val="-8710"/>
                <a:lumOff val="-5883"/>
                <a:alphaOff val="0"/>
              </a:schemeClr>
            </a:fillRef>
            <a:effectRef idx="0">
              <a:schemeClr val="accent5">
                <a:hueOff val="-3379271"/>
                <a:satOff val="-8710"/>
                <a:lumOff val="-5883"/>
                <a:alphaOff val="0"/>
              </a:schemeClr>
            </a:effectRef>
            <a:fontRef idx="minor">
              <a:schemeClr val="lt1"/>
            </a:fontRef>
          </p:style>
        </p:sp>
        <p:sp>
          <p:nvSpPr>
            <p:cNvPr id="7" name="Flecha: cheurón 4">
              <a:extLst>
                <a:ext uri="{FF2B5EF4-FFF2-40B4-BE49-F238E27FC236}">
                  <a16:creationId xmlns:a16="http://schemas.microsoft.com/office/drawing/2014/main" id="{C12C1C40-432C-448D-8080-E37D313BFF1E}"/>
                </a:ext>
              </a:extLst>
            </p:cNvPr>
            <p:cNvSpPr txBox="1"/>
            <p:nvPr/>
          </p:nvSpPr>
          <p:spPr>
            <a:xfrm>
              <a:off x="3808751" y="460853"/>
              <a:ext cx="2898096" cy="10602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0915" tIns="130915" rIns="130915" bIns="130915"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s-AR" sz="2800" b="0" i="0" u="none" strike="noStrike" kern="1200" cap="none" spc="0" normalizeH="0" baseline="0" noProof="0" dirty="0">
                  <a:ln>
                    <a:noFill/>
                  </a:ln>
                  <a:solidFill>
                    <a:prstClr val="white"/>
                  </a:solidFill>
                  <a:effectLst/>
                  <a:uLnTx/>
                  <a:uFillTx/>
                  <a:latin typeface="Calibri" panose="020F0502020204030204"/>
                  <a:ea typeface="+mn-ea"/>
                  <a:cs typeface="+mn-cs"/>
                </a:rPr>
                <a:t>Flujo</a:t>
              </a:r>
            </a:p>
          </p:txBody>
        </p:sp>
      </p:grpSp>
      <p:grpSp>
        <p:nvGrpSpPr>
          <p:cNvPr id="8" name="Grupo 7">
            <a:extLst>
              <a:ext uri="{FF2B5EF4-FFF2-40B4-BE49-F238E27FC236}">
                <a16:creationId xmlns:a16="http://schemas.microsoft.com/office/drawing/2014/main" id="{4CBCB025-BF44-4ECF-A6A2-8D8A1B70056D}"/>
              </a:ext>
            </a:extLst>
          </p:cNvPr>
          <p:cNvGrpSpPr/>
          <p:nvPr/>
        </p:nvGrpSpPr>
        <p:grpSpPr>
          <a:xfrm>
            <a:off x="3998001" y="637467"/>
            <a:ext cx="4195998" cy="1219172"/>
            <a:chOff x="3490667" y="1521132"/>
            <a:chExt cx="3216180" cy="2369352"/>
          </a:xfrm>
        </p:grpSpPr>
        <p:sp>
          <p:nvSpPr>
            <p:cNvPr id="9" name="Rectángulo 8">
              <a:extLst>
                <a:ext uri="{FF2B5EF4-FFF2-40B4-BE49-F238E27FC236}">
                  <a16:creationId xmlns:a16="http://schemas.microsoft.com/office/drawing/2014/main" id="{9F6FE6B8-EAD3-48E1-B36D-9D3D9DA79118}"/>
                </a:ext>
              </a:extLst>
            </p:cNvPr>
            <p:cNvSpPr/>
            <p:nvPr/>
          </p:nvSpPr>
          <p:spPr>
            <a:xfrm>
              <a:off x="3490667" y="1521132"/>
              <a:ext cx="3216180" cy="2369352"/>
            </a:xfrm>
            <a:prstGeom prst="rect">
              <a:avLst/>
            </a:prstGeom>
          </p:spPr>
          <p:style>
            <a:lnRef idx="2">
              <a:schemeClr val="accent5">
                <a:tint val="40000"/>
                <a:alpha val="90000"/>
                <a:hueOff val="-3369881"/>
                <a:satOff val="-11416"/>
                <a:lumOff val="-1464"/>
                <a:alphaOff val="0"/>
              </a:schemeClr>
            </a:lnRef>
            <a:fillRef idx="1">
              <a:schemeClr val="accent5">
                <a:tint val="40000"/>
                <a:alpha val="90000"/>
                <a:hueOff val="-3369881"/>
                <a:satOff val="-11416"/>
                <a:lumOff val="-1464"/>
                <a:alphaOff val="0"/>
              </a:schemeClr>
            </a:fillRef>
            <a:effectRef idx="0">
              <a:schemeClr val="accent5">
                <a:tint val="40000"/>
                <a:alpha val="90000"/>
                <a:hueOff val="-3369881"/>
                <a:satOff val="-11416"/>
                <a:lumOff val="-1464"/>
                <a:alphaOff val="0"/>
              </a:schemeClr>
            </a:effectRef>
            <a:fontRef idx="minor">
              <a:schemeClr val="dk1">
                <a:hueOff val="0"/>
                <a:satOff val="0"/>
                <a:lumOff val="0"/>
                <a:alphaOff val="0"/>
              </a:schemeClr>
            </a:fontRef>
          </p:style>
        </p:sp>
        <p:sp>
          <p:nvSpPr>
            <p:cNvPr id="10" name="CuadroTexto 9">
              <a:extLst>
                <a:ext uri="{FF2B5EF4-FFF2-40B4-BE49-F238E27FC236}">
                  <a16:creationId xmlns:a16="http://schemas.microsoft.com/office/drawing/2014/main" id="{19A493F7-C624-472A-ADAD-54FC34D16B33}"/>
                </a:ext>
              </a:extLst>
            </p:cNvPr>
            <p:cNvSpPr txBox="1"/>
            <p:nvPr/>
          </p:nvSpPr>
          <p:spPr>
            <a:xfrm>
              <a:off x="3490667" y="1521132"/>
              <a:ext cx="3216180" cy="23693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150" tIns="254150" rIns="254150" bIns="508299" numCol="1" spcCol="1270" anchor="t" anchorCtr="0">
              <a:noAutofit/>
            </a:bodyPr>
            <a:lstStyle/>
            <a:p>
              <a:pPr marL="0" marR="0" lvl="0" indent="0" algn="l" defTabSz="1377950" rtl="0" eaLnBrk="1" fontAlgn="auto" latinLnBrk="0" hangingPunct="1">
                <a:lnSpc>
                  <a:spcPct val="90000"/>
                </a:lnSpc>
                <a:spcBef>
                  <a:spcPct val="0"/>
                </a:spcBef>
                <a:spcAft>
                  <a:spcPct val="35000"/>
                </a:spcAft>
                <a:buClrTx/>
                <a:buSzTx/>
                <a:buFontTx/>
                <a:buNone/>
                <a:tabLst/>
                <a:defRPr/>
              </a:pPr>
              <a:r>
                <a:rPr kumimoji="0" lang="es-AR" sz="20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Crear un Espacio de Investigación</a:t>
              </a:r>
            </a:p>
            <a:p>
              <a:pPr marL="0" marR="0" lvl="0" indent="-171450" algn="l" defTabSz="1377950" rtl="0" eaLnBrk="1" fontAlgn="auto" latinLnBrk="0" hangingPunct="1">
                <a:lnSpc>
                  <a:spcPct val="90000"/>
                </a:lnSpc>
                <a:spcBef>
                  <a:spcPct val="0"/>
                </a:spcBef>
                <a:spcAft>
                  <a:spcPct val="35000"/>
                </a:spcAft>
                <a:buClrTx/>
                <a:buSzTx/>
                <a:buFont typeface="Wingdings" panose="05000000000000000000" pitchFamily="2" charset="2"/>
                <a:buChar char="ü"/>
                <a:tabLst/>
                <a:defRPr/>
              </a:pPr>
              <a:r>
                <a:rPr kumimoji="0" lang="es-AR" sz="2000" b="1"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Create</a:t>
              </a:r>
              <a:r>
                <a:rPr kumimoji="0" lang="es-AR" sz="20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a </a:t>
              </a:r>
              <a:r>
                <a:rPr kumimoji="0" lang="es-AR" sz="2000" b="1"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Research</a:t>
              </a:r>
              <a:r>
                <a:rPr kumimoji="0" lang="es-AR" sz="20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a:t>
              </a:r>
              <a:r>
                <a:rPr kumimoji="0" lang="es-AR" sz="2000" b="1"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Space</a:t>
              </a:r>
              <a:r>
                <a:rPr kumimoji="0" lang="es-AR" sz="20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 CARS</a:t>
              </a:r>
            </a:p>
          </p:txBody>
        </p:sp>
      </p:grpSp>
      <p:sp>
        <p:nvSpPr>
          <p:cNvPr id="12" name="Marcador de número de diapositiva 11">
            <a:extLst>
              <a:ext uri="{FF2B5EF4-FFF2-40B4-BE49-F238E27FC236}">
                <a16:creationId xmlns:a16="http://schemas.microsoft.com/office/drawing/2014/main" id="{AC923D73-7D9C-1F35-4178-87E29A0BF3F3}"/>
              </a:ext>
            </a:extLst>
          </p:cNvPr>
          <p:cNvSpPr>
            <a:spLocks noGrp="1"/>
          </p:cNvSpPr>
          <p:nvPr>
            <p:ph type="sldNum" sz="quarter" idx="12"/>
          </p:nvPr>
        </p:nvSpPr>
        <p:spPr/>
        <p:txBody>
          <a:bodyPr/>
          <a:lstStyle/>
          <a:p>
            <a:fld id="{22B65AFC-14E6-4EDC-832A-2081F8269CE9}" type="slidenum">
              <a:rPr lang="es-AR" smtClean="0"/>
              <a:t>14</a:t>
            </a:fld>
            <a:endParaRPr lang="es-AR"/>
          </a:p>
        </p:txBody>
      </p:sp>
      <p:sp>
        <p:nvSpPr>
          <p:cNvPr id="4" name="CuadroTexto 3">
            <a:extLst>
              <a:ext uri="{FF2B5EF4-FFF2-40B4-BE49-F238E27FC236}">
                <a16:creationId xmlns:a16="http://schemas.microsoft.com/office/drawing/2014/main" id="{E5D03B6E-E979-D1AD-DAEC-76E20E0A1454}"/>
              </a:ext>
            </a:extLst>
          </p:cNvPr>
          <p:cNvSpPr txBox="1"/>
          <p:nvPr/>
        </p:nvSpPr>
        <p:spPr>
          <a:xfrm>
            <a:off x="8348975" y="107326"/>
            <a:ext cx="3998002" cy="923330"/>
          </a:xfrm>
          <a:prstGeom prst="rect">
            <a:avLst/>
          </a:prstGeom>
          <a:noFill/>
        </p:spPr>
        <p:txBody>
          <a:bodyPr wrap="square">
            <a:spAutoFit/>
          </a:bodyPr>
          <a:lstStyle/>
          <a:p>
            <a:pPr algn="l"/>
            <a:r>
              <a:rPr lang="es-AR" b="0" i="0" dirty="0" err="1">
                <a:solidFill>
                  <a:srgbClr val="5D584F"/>
                </a:solidFill>
                <a:effectLst/>
                <a:latin typeface="Open Sans" panose="020B0606030504020204" pitchFamily="34" charset="0"/>
              </a:rPr>
              <a:t>Swales</a:t>
            </a:r>
            <a:r>
              <a:rPr lang="es-AR" b="0" i="0" dirty="0">
                <a:solidFill>
                  <a:srgbClr val="5D584F"/>
                </a:solidFill>
                <a:effectLst/>
                <a:latin typeface="Open Sans" panose="020B0606030504020204" pitchFamily="34" charset="0"/>
              </a:rPr>
              <a:t>, John M. y Christine B. </a:t>
            </a:r>
            <a:r>
              <a:rPr lang="es-AR" b="0" i="0" dirty="0" err="1">
                <a:solidFill>
                  <a:srgbClr val="5D584F"/>
                </a:solidFill>
                <a:effectLst/>
                <a:latin typeface="Open Sans" panose="020B0606030504020204" pitchFamily="34" charset="0"/>
              </a:rPr>
              <a:t>Feak</a:t>
            </a:r>
            <a:r>
              <a:rPr lang="es-AR" b="0" i="0" dirty="0">
                <a:solidFill>
                  <a:srgbClr val="5D584F"/>
                </a:solidFill>
                <a:effectLst/>
                <a:latin typeface="Open Sans" panose="020B0606030504020204" pitchFamily="34" charset="0"/>
              </a:rPr>
              <a:t>. </a:t>
            </a:r>
          </a:p>
          <a:p>
            <a:pPr algn="l"/>
            <a:r>
              <a:rPr lang="en-US" b="0" i="1" dirty="0">
                <a:solidFill>
                  <a:srgbClr val="5D584F"/>
                </a:solidFill>
                <a:effectLst/>
                <a:latin typeface="Open Sans" panose="020B0606030504020204" pitchFamily="34" charset="0"/>
              </a:rPr>
              <a:t>Academic Writing for </a:t>
            </a:r>
          </a:p>
          <a:p>
            <a:pPr algn="l"/>
            <a:r>
              <a:rPr lang="en-US" b="0" i="1" dirty="0">
                <a:solidFill>
                  <a:srgbClr val="5D584F"/>
                </a:solidFill>
                <a:effectLst/>
                <a:latin typeface="Open Sans" panose="020B0606030504020204" pitchFamily="34" charset="0"/>
              </a:rPr>
              <a:t>Graduate Students (2008)</a:t>
            </a:r>
            <a:endParaRPr lang="es-AR" b="0" i="0" dirty="0">
              <a:solidFill>
                <a:srgbClr val="5D584F"/>
              </a:solidFill>
              <a:effectLst/>
              <a:latin typeface="Open Sans" panose="020B0606030504020204" pitchFamily="34" charset="0"/>
            </a:endParaRPr>
          </a:p>
        </p:txBody>
      </p:sp>
    </p:spTree>
    <p:extLst>
      <p:ext uri="{BB962C8B-B14F-4D97-AF65-F5344CB8AC3E}">
        <p14:creationId xmlns:p14="http://schemas.microsoft.com/office/powerpoint/2010/main" val="3346678644"/>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2120671-ED73-415B-A3B1-4A8C6E2A3A65}"/>
              </a:ext>
            </a:extLst>
          </p:cNvPr>
          <p:cNvSpPr>
            <a:spLocks noGrp="1"/>
          </p:cNvSpPr>
          <p:nvPr>
            <p:ph idx="1"/>
          </p:nvPr>
        </p:nvSpPr>
        <p:spPr>
          <a:xfrm>
            <a:off x="838200" y="2978158"/>
            <a:ext cx="10515600" cy="3907632"/>
          </a:xfrm>
        </p:spPr>
        <p:txBody>
          <a:bodyPr>
            <a:normAutofit/>
          </a:bodyPr>
          <a:lstStyle/>
          <a:p>
            <a:r>
              <a:rPr lang="es-AR" dirty="0"/>
              <a:t>Los autores </a:t>
            </a:r>
            <a:r>
              <a:rPr lang="es-AR" b="1" dirty="0">
                <a:solidFill>
                  <a:srgbClr val="00B0F0"/>
                </a:solidFill>
              </a:rPr>
              <a:t>citan</a:t>
            </a:r>
            <a:r>
              <a:rPr lang="es-AR" dirty="0"/>
              <a:t> para demostrar </a:t>
            </a:r>
            <a:r>
              <a:rPr lang="es-AR" b="1" dirty="0">
                <a:solidFill>
                  <a:srgbClr val="00B0F0"/>
                </a:solidFill>
              </a:rPr>
              <a:t>de dónde provienen las ideas</a:t>
            </a:r>
          </a:p>
          <a:p>
            <a:pPr lvl="1"/>
            <a:r>
              <a:rPr lang="es-AR" dirty="0">
                <a:solidFill>
                  <a:srgbClr val="FF0000"/>
                </a:solidFill>
              </a:rPr>
              <a:t>NO</a:t>
            </a:r>
            <a:r>
              <a:rPr lang="es-AR" dirty="0"/>
              <a:t> se cita a los autores para mostrar </a:t>
            </a:r>
            <a:r>
              <a:rPr lang="es-AR" dirty="0">
                <a:solidFill>
                  <a:srgbClr val="FF0000"/>
                </a:solidFill>
              </a:rPr>
              <a:t>de dónde vino el texto</a:t>
            </a:r>
          </a:p>
          <a:p>
            <a:pPr marL="0" indent="0">
              <a:buNone/>
            </a:pPr>
            <a:endParaRPr lang="es-AR" dirty="0"/>
          </a:p>
          <a:p>
            <a:r>
              <a:rPr lang="es-AR" dirty="0"/>
              <a:t>Seleccionar </a:t>
            </a:r>
            <a:r>
              <a:rPr lang="es-AR" b="1" dirty="0"/>
              <a:t>referencias</a:t>
            </a:r>
            <a:r>
              <a:rPr lang="es-AR" dirty="0"/>
              <a:t> para citar</a:t>
            </a:r>
          </a:p>
          <a:p>
            <a:pPr lvl="1"/>
            <a:r>
              <a:rPr lang="es-AR" dirty="0"/>
              <a:t>Contextualización / Gap de Introducción</a:t>
            </a:r>
          </a:p>
          <a:p>
            <a:pPr marL="914400" lvl="2" indent="0">
              <a:buNone/>
            </a:pPr>
            <a:r>
              <a:rPr lang="es-AR" b="1" dirty="0"/>
              <a:t>Seminal </a:t>
            </a:r>
            <a:r>
              <a:rPr lang="es-AR" b="1" dirty="0" err="1"/>
              <a:t>Papers</a:t>
            </a:r>
            <a:r>
              <a:rPr lang="es-AR" b="1" dirty="0"/>
              <a:t> </a:t>
            </a:r>
            <a:r>
              <a:rPr lang="es-AR" dirty="0"/>
              <a:t>(artículos que inicialmente presentaron una idea de gran importancia o influencia dentro de una disciplina en particular)</a:t>
            </a:r>
          </a:p>
          <a:p>
            <a:pPr lvl="1"/>
            <a:r>
              <a:rPr lang="es-AR" dirty="0"/>
              <a:t>Artículos más </a:t>
            </a:r>
            <a:r>
              <a:rPr lang="es-AR" b="1" dirty="0"/>
              <a:t>recientes</a:t>
            </a:r>
            <a:r>
              <a:rPr lang="es-AR" dirty="0"/>
              <a:t>: </a:t>
            </a:r>
            <a:r>
              <a:rPr lang="es-AR" b="1" dirty="0"/>
              <a:t>Estado del arte </a:t>
            </a:r>
            <a:r>
              <a:rPr lang="es-AR" dirty="0"/>
              <a:t>/ Gap</a:t>
            </a:r>
          </a:p>
          <a:p>
            <a:pPr lvl="1"/>
            <a:r>
              <a:rPr lang="es-AR" dirty="0"/>
              <a:t>Artículos más </a:t>
            </a:r>
            <a:r>
              <a:rPr lang="es-AR" b="1" dirty="0"/>
              <a:t>importantes</a:t>
            </a:r>
            <a:r>
              <a:rPr lang="es-AR" dirty="0"/>
              <a:t>: </a:t>
            </a:r>
            <a:r>
              <a:rPr lang="es-AR" b="1" dirty="0"/>
              <a:t>Relevancia</a:t>
            </a:r>
            <a:r>
              <a:rPr lang="es-AR" dirty="0"/>
              <a:t> / Motivación</a:t>
            </a:r>
          </a:p>
          <a:p>
            <a:endParaRPr lang="es-AR" dirty="0"/>
          </a:p>
          <a:p>
            <a:pPr marL="0" indent="0">
              <a:buNone/>
            </a:pPr>
            <a:endParaRPr lang="es-AR" dirty="0"/>
          </a:p>
        </p:txBody>
      </p:sp>
      <p:grpSp>
        <p:nvGrpSpPr>
          <p:cNvPr id="4" name="Grupo 3">
            <a:extLst>
              <a:ext uri="{FF2B5EF4-FFF2-40B4-BE49-F238E27FC236}">
                <a16:creationId xmlns:a16="http://schemas.microsoft.com/office/drawing/2014/main" id="{C6F313C9-E8EF-4A57-8D47-B7E65D1FF413}"/>
              </a:ext>
            </a:extLst>
          </p:cNvPr>
          <p:cNvGrpSpPr/>
          <p:nvPr/>
        </p:nvGrpSpPr>
        <p:grpSpPr>
          <a:xfrm>
            <a:off x="4328868" y="150897"/>
            <a:ext cx="3534264" cy="1060279"/>
            <a:chOff x="6972405" y="460853"/>
            <a:chExt cx="3534264" cy="1060279"/>
          </a:xfrm>
        </p:grpSpPr>
        <p:sp>
          <p:nvSpPr>
            <p:cNvPr id="8" name="Flecha: cheurón 7">
              <a:extLst>
                <a:ext uri="{FF2B5EF4-FFF2-40B4-BE49-F238E27FC236}">
                  <a16:creationId xmlns:a16="http://schemas.microsoft.com/office/drawing/2014/main" id="{3A835201-3F8A-465B-9C5B-E185F3D22E98}"/>
                </a:ext>
              </a:extLst>
            </p:cNvPr>
            <p:cNvSpPr/>
            <p:nvPr/>
          </p:nvSpPr>
          <p:spPr>
            <a:xfrm>
              <a:off x="6972405" y="460853"/>
              <a:ext cx="3534264" cy="1060279"/>
            </a:xfrm>
            <a:prstGeom prst="chevron">
              <a:avLst>
                <a:gd name="adj" fmla="val 30000"/>
              </a:avLst>
            </a:prstGeom>
          </p:spPr>
          <p:style>
            <a:lnRef idx="2">
              <a:schemeClr val="accent5">
                <a:hueOff val="-6758543"/>
                <a:satOff val="-17419"/>
                <a:lumOff val="-11765"/>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sp>
        <p:sp>
          <p:nvSpPr>
            <p:cNvPr id="9" name="Flecha: cheurón 4">
              <a:extLst>
                <a:ext uri="{FF2B5EF4-FFF2-40B4-BE49-F238E27FC236}">
                  <a16:creationId xmlns:a16="http://schemas.microsoft.com/office/drawing/2014/main" id="{4A33053D-8077-4D54-9101-25634E950481}"/>
                </a:ext>
              </a:extLst>
            </p:cNvPr>
            <p:cNvSpPr txBox="1"/>
            <p:nvPr/>
          </p:nvSpPr>
          <p:spPr>
            <a:xfrm>
              <a:off x="7290489" y="460853"/>
              <a:ext cx="2898096" cy="10602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0915" tIns="130915" rIns="130915" bIns="130915"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s-AR" sz="2800" b="0" i="0" u="none" strike="noStrike" kern="1200" cap="none" spc="0" normalizeH="0" baseline="0" noProof="0" dirty="0">
                  <a:ln>
                    <a:noFill/>
                  </a:ln>
                  <a:solidFill>
                    <a:prstClr val="white"/>
                  </a:solidFill>
                  <a:effectLst/>
                  <a:uLnTx/>
                  <a:uFillTx/>
                  <a:latin typeface="Calibri" panose="020F0502020204030204"/>
                  <a:ea typeface="+mn-ea"/>
                  <a:cs typeface="+mn-cs"/>
                </a:rPr>
                <a:t>Citación</a:t>
              </a:r>
            </a:p>
          </p:txBody>
        </p:sp>
      </p:grpSp>
      <p:grpSp>
        <p:nvGrpSpPr>
          <p:cNvPr id="5" name="Grupo 4">
            <a:extLst>
              <a:ext uri="{FF2B5EF4-FFF2-40B4-BE49-F238E27FC236}">
                <a16:creationId xmlns:a16="http://schemas.microsoft.com/office/drawing/2014/main" id="{1DA7DE4F-4BFF-40C4-B4B8-EBF1EE117777}"/>
              </a:ext>
            </a:extLst>
          </p:cNvPr>
          <p:cNvGrpSpPr/>
          <p:nvPr/>
        </p:nvGrpSpPr>
        <p:grpSpPr>
          <a:xfrm>
            <a:off x="4328868" y="1211176"/>
            <a:ext cx="3216180" cy="1588295"/>
            <a:chOff x="6972405" y="1521132"/>
            <a:chExt cx="3216180" cy="2369352"/>
          </a:xfrm>
        </p:grpSpPr>
        <p:sp>
          <p:nvSpPr>
            <p:cNvPr id="6" name="Rectángulo 5">
              <a:extLst>
                <a:ext uri="{FF2B5EF4-FFF2-40B4-BE49-F238E27FC236}">
                  <a16:creationId xmlns:a16="http://schemas.microsoft.com/office/drawing/2014/main" id="{67668D56-0276-4318-97C7-80BDDFBFD00B}"/>
                </a:ext>
              </a:extLst>
            </p:cNvPr>
            <p:cNvSpPr/>
            <p:nvPr/>
          </p:nvSpPr>
          <p:spPr>
            <a:xfrm>
              <a:off x="6972405" y="1521132"/>
              <a:ext cx="3216180" cy="2369352"/>
            </a:xfrm>
            <a:prstGeom prst="rect">
              <a:avLst/>
            </a:prstGeom>
          </p:spPr>
          <p:style>
            <a:lnRef idx="2">
              <a:schemeClr val="accent5">
                <a:tint val="40000"/>
                <a:alpha val="90000"/>
                <a:hueOff val="-6739762"/>
                <a:satOff val="-22832"/>
                <a:lumOff val="-2928"/>
                <a:alphaOff val="0"/>
              </a:schemeClr>
            </a:lnRef>
            <a:fillRef idx="1">
              <a:schemeClr val="accent5">
                <a:tint val="40000"/>
                <a:alpha val="90000"/>
                <a:hueOff val="-6739762"/>
                <a:satOff val="-22832"/>
                <a:lumOff val="-2928"/>
                <a:alphaOff val="0"/>
              </a:schemeClr>
            </a:fillRef>
            <a:effectRef idx="0">
              <a:schemeClr val="accent5">
                <a:tint val="40000"/>
                <a:alpha val="90000"/>
                <a:hueOff val="-6739762"/>
                <a:satOff val="-22832"/>
                <a:lumOff val="-2928"/>
                <a:alphaOff val="0"/>
              </a:schemeClr>
            </a:effectRef>
            <a:fontRef idx="minor">
              <a:schemeClr val="dk1">
                <a:hueOff val="0"/>
                <a:satOff val="0"/>
                <a:lumOff val="0"/>
                <a:alphaOff val="0"/>
              </a:schemeClr>
            </a:fontRef>
          </p:style>
        </p:sp>
        <p:sp>
          <p:nvSpPr>
            <p:cNvPr id="7" name="CuadroTexto 6">
              <a:extLst>
                <a:ext uri="{FF2B5EF4-FFF2-40B4-BE49-F238E27FC236}">
                  <a16:creationId xmlns:a16="http://schemas.microsoft.com/office/drawing/2014/main" id="{E9CDC94D-6444-4DBA-ACFC-0E25D0B8DAEF}"/>
                </a:ext>
              </a:extLst>
            </p:cNvPr>
            <p:cNvSpPr txBox="1"/>
            <p:nvPr/>
          </p:nvSpPr>
          <p:spPr>
            <a:xfrm>
              <a:off x="6972405" y="1521132"/>
              <a:ext cx="3216180" cy="23693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150" tIns="254150" rIns="254150" bIns="508299" numCol="1" spcCol="1270" anchor="t" anchorCtr="0">
              <a:noAutofit/>
            </a:bodyPr>
            <a:lstStyle/>
            <a:p>
              <a:pPr marL="0" marR="0" lvl="0" indent="0" algn="l" defTabSz="889000" rtl="0" eaLnBrk="1" fontAlgn="auto" latinLnBrk="0" hangingPunct="1">
                <a:lnSpc>
                  <a:spcPct val="90000"/>
                </a:lnSpc>
                <a:spcBef>
                  <a:spcPct val="0"/>
                </a:spcBef>
                <a:spcAft>
                  <a:spcPct val="35000"/>
                </a:spcAft>
                <a:buClrTx/>
                <a:buSzTx/>
                <a:buFontTx/>
                <a:buNone/>
                <a:tabLst/>
                <a:defRPr/>
              </a:pPr>
              <a:r>
                <a:rPr kumimoji="0" lang="es-AR" sz="20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Seminal </a:t>
              </a:r>
              <a:r>
                <a:rPr kumimoji="0" lang="es-AR" sz="2000" b="0"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Papers</a:t>
              </a:r>
              <a:endParaRPr kumimoji="0" lang="es-AR" sz="20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endParaRPr>
            </a:p>
            <a:p>
              <a:pPr marL="0" marR="0" lvl="0" indent="0" algn="l" defTabSz="889000" rtl="0" eaLnBrk="1" fontAlgn="auto" latinLnBrk="0" hangingPunct="1">
                <a:lnSpc>
                  <a:spcPct val="90000"/>
                </a:lnSpc>
                <a:spcBef>
                  <a:spcPct val="0"/>
                </a:spcBef>
                <a:spcAft>
                  <a:spcPct val="35000"/>
                </a:spcAft>
                <a:buClrTx/>
                <a:buSzTx/>
                <a:buFontTx/>
                <a:buNone/>
                <a:tabLst/>
                <a:defRPr/>
              </a:pPr>
              <a:r>
                <a:rPr kumimoji="0" lang="es-AR" sz="20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Artículos: </a:t>
              </a:r>
            </a:p>
            <a:p>
              <a:pPr marL="171450" marR="0" lvl="1" indent="-171450" algn="l" defTabSz="711200" rtl="0" eaLnBrk="1" fontAlgn="auto" latinLnBrk="0" hangingPunct="1">
                <a:lnSpc>
                  <a:spcPct val="90000"/>
                </a:lnSpc>
                <a:spcBef>
                  <a:spcPct val="0"/>
                </a:spcBef>
                <a:spcAft>
                  <a:spcPct val="15000"/>
                </a:spcAft>
                <a:buClrTx/>
                <a:buSzTx/>
                <a:buFont typeface="Wingdings" panose="05000000000000000000" pitchFamily="2" charset="2"/>
                <a:buChar char="ü"/>
                <a:tabLst/>
                <a:defRPr/>
              </a:pPr>
              <a:r>
                <a:rPr kumimoji="0" lang="es-AR" sz="16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recientes</a:t>
              </a:r>
            </a:p>
            <a:p>
              <a:pPr marL="171450" marR="0" lvl="1" indent="-171450" algn="l" defTabSz="711200" rtl="0" eaLnBrk="1" fontAlgn="auto" latinLnBrk="0" hangingPunct="1">
                <a:lnSpc>
                  <a:spcPct val="90000"/>
                </a:lnSpc>
                <a:spcBef>
                  <a:spcPct val="0"/>
                </a:spcBef>
                <a:spcAft>
                  <a:spcPct val="15000"/>
                </a:spcAft>
                <a:buClrTx/>
                <a:buSzTx/>
                <a:buFont typeface="Wingdings" panose="05000000000000000000" pitchFamily="2" charset="2"/>
                <a:buChar char="ü"/>
                <a:tabLst/>
                <a:defRPr/>
              </a:pPr>
              <a:r>
                <a:rPr kumimoji="0" lang="es-AR" sz="16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importantes</a:t>
              </a:r>
            </a:p>
            <a:p>
              <a:pPr marL="0" marR="0" lvl="0" indent="0" algn="l" defTabSz="889000" rtl="0" eaLnBrk="1" fontAlgn="auto" latinLnBrk="0" hangingPunct="1">
                <a:lnSpc>
                  <a:spcPct val="90000"/>
                </a:lnSpc>
                <a:spcBef>
                  <a:spcPct val="0"/>
                </a:spcBef>
                <a:spcAft>
                  <a:spcPct val="35000"/>
                </a:spcAft>
                <a:buClrTx/>
                <a:buSzTx/>
                <a:buFontTx/>
                <a:buNone/>
                <a:tabLst/>
                <a:defRPr/>
              </a:pPr>
              <a:endParaRPr kumimoji="0" lang="es-AR" sz="2000" b="0"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endParaRPr>
            </a:p>
          </p:txBody>
        </p:sp>
      </p:grpSp>
      <p:pic>
        <p:nvPicPr>
          <p:cNvPr id="12" name="Gráfico 11" descr="Estrella contorno">
            <a:extLst>
              <a:ext uri="{FF2B5EF4-FFF2-40B4-BE49-F238E27FC236}">
                <a16:creationId xmlns:a16="http://schemas.microsoft.com/office/drawing/2014/main" id="{012E4A98-DF34-44C3-1B4D-62CCFE7E34F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46024" y="1389863"/>
            <a:ext cx="360000" cy="360000"/>
          </a:xfrm>
          <a:prstGeom prst="rect">
            <a:avLst/>
          </a:prstGeom>
        </p:spPr>
      </p:pic>
      <p:sp>
        <p:nvSpPr>
          <p:cNvPr id="13" name="Marcador de número de diapositiva 12">
            <a:extLst>
              <a:ext uri="{FF2B5EF4-FFF2-40B4-BE49-F238E27FC236}">
                <a16:creationId xmlns:a16="http://schemas.microsoft.com/office/drawing/2014/main" id="{94A9195D-D2D6-704B-9359-976DB224176E}"/>
              </a:ext>
            </a:extLst>
          </p:cNvPr>
          <p:cNvSpPr>
            <a:spLocks noGrp="1"/>
          </p:cNvSpPr>
          <p:nvPr>
            <p:ph type="sldNum" sz="quarter" idx="12"/>
          </p:nvPr>
        </p:nvSpPr>
        <p:spPr/>
        <p:txBody>
          <a:bodyPr/>
          <a:lstStyle/>
          <a:p>
            <a:fld id="{22B65AFC-14E6-4EDC-832A-2081F8269CE9}" type="slidenum">
              <a:rPr lang="es-AR" smtClean="0"/>
              <a:t>15</a:t>
            </a:fld>
            <a:endParaRPr lang="es-AR"/>
          </a:p>
        </p:txBody>
      </p:sp>
    </p:spTree>
    <p:extLst>
      <p:ext uri="{BB962C8B-B14F-4D97-AF65-F5344CB8AC3E}">
        <p14:creationId xmlns:p14="http://schemas.microsoft.com/office/powerpoint/2010/main" val="300280163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4"/>
          <p:cNvSpPr>
            <a:spLocks noEditPoints="1"/>
          </p:cNvSpPr>
          <p:nvPr/>
        </p:nvSpPr>
        <p:spPr bwMode="auto">
          <a:xfrm>
            <a:off x="1524000" y="0"/>
            <a:ext cx="503238" cy="503238"/>
          </a:xfrm>
          <a:custGeom>
            <a:avLst/>
            <a:gdLst>
              <a:gd name="T0" fmla="*/ 2147483647 w 1482"/>
              <a:gd name="T1" fmla="*/ 2147483647 h 1479"/>
              <a:gd name="T2" fmla="*/ 2147483647 w 1482"/>
              <a:gd name="T3" fmla="*/ 2147483647 h 1479"/>
              <a:gd name="T4" fmla="*/ 2147483647 w 1482"/>
              <a:gd name="T5" fmla="*/ 2147483647 h 1479"/>
              <a:gd name="T6" fmla="*/ 2147483647 w 1482"/>
              <a:gd name="T7" fmla="*/ 2147483647 h 1479"/>
              <a:gd name="T8" fmla="*/ 2147483647 w 1482"/>
              <a:gd name="T9" fmla="*/ 2147483647 h 1479"/>
              <a:gd name="T10" fmla="*/ 2147483647 w 1482"/>
              <a:gd name="T11" fmla="*/ 2147483647 h 1479"/>
              <a:gd name="T12" fmla="*/ 2147483647 w 1482"/>
              <a:gd name="T13" fmla="*/ 2147483647 h 1479"/>
              <a:gd name="T14" fmla="*/ 2147483647 w 1482"/>
              <a:gd name="T15" fmla="*/ 2147483647 h 1479"/>
              <a:gd name="T16" fmla="*/ 2147483647 w 1482"/>
              <a:gd name="T17" fmla="*/ 2147483647 h 1479"/>
              <a:gd name="T18" fmla="*/ 2147483647 w 1482"/>
              <a:gd name="T19" fmla="*/ 2147483647 h 1479"/>
              <a:gd name="T20" fmla="*/ 2147483647 w 1482"/>
              <a:gd name="T21" fmla="*/ 2147483647 h 1479"/>
              <a:gd name="T22" fmla="*/ 2147483647 w 1482"/>
              <a:gd name="T23" fmla="*/ 2147483647 h 1479"/>
              <a:gd name="T24" fmla="*/ 2147483647 w 1482"/>
              <a:gd name="T25" fmla="*/ 2147483647 h 1479"/>
              <a:gd name="T26" fmla="*/ 2147483647 w 1482"/>
              <a:gd name="T27" fmla="*/ 2147483647 h 1479"/>
              <a:gd name="T28" fmla="*/ 2147483647 w 1482"/>
              <a:gd name="T29" fmla="*/ 2147483647 h 1479"/>
              <a:gd name="T30" fmla="*/ 2147483647 w 1482"/>
              <a:gd name="T31" fmla="*/ 2147483647 h 1479"/>
              <a:gd name="T32" fmla="*/ 2147483647 w 1482"/>
              <a:gd name="T33" fmla="*/ 2147483647 h 1479"/>
              <a:gd name="T34" fmla="*/ 2147483647 w 1482"/>
              <a:gd name="T35" fmla="*/ 2147483647 h 1479"/>
              <a:gd name="T36" fmla="*/ 2147483647 w 1482"/>
              <a:gd name="T37" fmla="*/ 2147483647 h 1479"/>
              <a:gd name="T38" fmla="*/ 2147483647 w 1482"/>
              <a:gd name="T39" fmla="*/ 2147483647 h 1479"/>
              <a:gd name="T40" fmla="*/ 2147483647 w 1482"/>
              <a:gd name="T41" fmla="*/ 2147483647 h 1479"/>
              <a:gd name="T42" fmla="*/ 2147483647 w 1482"/>
              <a:gd name="T43" fmla="*/ 2147483647 h 1479"/>
              <a:gd name="T44" fmla="*/ 2147483647 w 1482"/>
              <a:gd name="T45" fmla="*/ 2147483647 h 1479"/>
              <a:gd name="T46" fmla="*/ 2147483647 w 1482"/>
              <a:gd name="T47" fmla="*/ 2147483647 h 1479"/>
              <a:gd name="T48" fmla="*/ 2147483647 w 1482"/>
              <a:gd name="T49" fmla="*/ 2147483647 h 1479"/>
              <a:gd name="T50" fmla="*/ 2147483647 w 1482"/>
              <a:gd name="T51" fmla="*/ 2147483647 h 1479"/>
              <a:gd name="T52" fmla="*/ 2147483647 w 1482"/>
              <a:gd name="T53" fmla="*/ 2147483647 h 1479"/>
              <a:gd name="T54" fmla="*/ 2147483647 w 1482"/>
              <a:gd name="T55" fmla="*/ 2147483647 h 1479"/>
              <a:gd name="T56" fmla="*/ 2147483647 w 1482"/>
              <a:gd name="T57" fmla="*/ 2147483647 h 1479"/>
              <a:gd name="T58" fmla="*/ 2147483647 w 1482"/>
              <a:gd name="T59" fmla="*/ 2147483647 h 1479"/>
              <a:gd name="T60" fmla="*/ 2147483647 w 1482"/>
              <a:gd name="T61" fmla="*/ 2147483647 h 1479"/>
              <a:gd name="T62" fmla="*/ 2147483647 w 1482"/>
              <a:gd name="T63" fmla="*/ 2147483647 h 1479"/>
              <a:gd name="T64" fmla="*/ 2147483647 w 1482"/>
              <a:gd name="T65" fmla="*/ 2147483647 h 1479"/>
              <a:gd name="T66" fmla="*/ 2147483647 w 1482"/>
              <a:gd name="T67" fmla="*/ 2147483647 h 1479"/>
              <a:gd name="T68" fmla="*/ 2147483647 w 1482"/>
              <a:gd name="T69" fmla="*/ 2147483647 h 1479"/>
              <a:gd name="T70" fmla="*/ 2147483647 w 1482"/>
              <a:gd name="T71" fmla="*/ 2147483647 h 1479"/>
              <a:gd name="T72" fmla="*/ 2147483647 w 1482"/>
              <a:gd name="T73" fmla="*/ 2147483647 h 1479"/>
              <a:gd name="T74" fmla="*/ 2147483647 w 1482"/>
              <a:gd name="T75" fmla="*/ 2147483647 h 1479"/>
              <a:gd name="T76" fmla="*/ 2147483647 w 1482"/>
              <a:gd name="T77" fmla="*/ 2147483647 h 1479"/>
              <a:gd name="T78" fmla="*/ 2147483647 w 1482"/>
              <a:gd name="T79" fmla="*/ 2147483647 h 1479"/>
              <a:gd name="T80" fmla="*/ 2147483647 w 1482"/>
              <a:gd name="T81" fmla="*/ 2147483647 h 1479"/>
              <a:gd name="T82" fmla="*/ 2147483647 w 1482"/>
              <a:gd name="T83" fmla="*/ 2147483647 h 1479"/>
              <a:gd name="T84" fmla="*/ 2147483647 w 1482"/>
              <a:gd name="T85" fmla="*/ 2147483647 h 1479"/>
              <a:gd name="T86" fmla="*/ 2147483647 w 1482"/>
              <a:gd name="T87" fmla="*/ 2147483647 h 1479"/>
              <a:gd name="T88" fmla="*/ 2147483647 w 1482"/>
              <a:gd name="T89" fmla="*/ 2147483647 h 1479"/>
              <a:gd name="T90" fmla="*/ 2147483647 w 1482"/>
              <a:gd name="T91" fmla="*/ 2147483647 h 1479"/>
              <a:gd name="T92" fmla="*/ 2147483647 w 1482"/>
              <a:gd name="T93" fmla="*/ 2147483647 h 1479"/>
              <a:gd name="T94" fmla="*/ 2147483647 w 1482"/>
              <a:gd name="T95" fmla="*/ 2147483647 h 1479"/>
              <a:gd name="T96" fmla="*/ 2147483647 w 1482"/>
              <a:gd name="T97" fmla="*/ 2147483647 h 1479"/>
              <a:gd name="T98" fmla="*/ 2147483647 w 1482"/>
              <a:gd name="T99" fmla="*/ 2147483647 h 1479"/>
              <a:gd name="T100" fmla="*/ 2147483647 w 1482"/>
              <a:gd name="T101" fmla="*/ 2147483647 h 1479"/>
              <a:gd name="T102" fmla="*/ 2147483647 w 1482"/>
              <a:gd name="T103" fmla="*/ 2147483647 h 1479"/>
              <a:gd name="T104" fmla="*/ 2147483647 w 1482"/>
              <a:gd name="T105" fmla="*/ 2147483647 h 1479"/>
              <a:gd name="T106" fmla="*/ 2147483647 w 1482"/>
              <a:gd name="T107" fmla="*/ 2147483647 h 1479"/>
              <a:gd name="T108" fmla="*/ 2147483647 w 1482"/>
              <a:gd name="T109" fmla="*/ 2147483647 h 147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82"/>
              <a:gd name="T166" fmla="*/ 0 h 1479"/>
              <a:gd name="T167" fmla="*/ 1482 w 1482"/>
              <a:gd name="T168" fmla="*/ 1479 h 147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82" h="1479">
                <a:moveTo>
                  <a:pt x="741" y="1479"/>
                </a:moveTo>
                <a:lnTo>
                  <a:pt x="664" y="1474"/>
                </a:lnTo>
                <a:lnTo>
                  <a:pt x="592" y="1460"/>
                </a:lnTo>
                <a:lnTo>
                  <a:pt x="520" y="1445"/>
                </a:lnTo>
                <a:lnTo>
                  <a:pt x="452" y="1416"/>
                </a:lnTo>
                <a:lnTo>
                  <a:pt x="390" y="1388"/>
                </a:lnTo>
                <a:lnTo>
                  <a:pt x="327" y="1349"/>
                </a:lnTo>
                <a:lnTo>
                  <a:pt x="270" y="1306"/>
                </a:lnTo>
                <a:lnTo>
                  <a:pt x="222" y="1258"/>
                </a:lnTo>
                <a:lnTo>
                  <a:pt x="173" y="1210"/>
                </a:lnTo>
                <a:lnTo>
                  <a:pt x="130" y="1152"/>
                </a:lnTo>
                <a:lnTo>
                  <a:pt x="92" y="1090"/>
                </a:lnTo>
                <a:lnTo>
                  <a:pt x="63" y="1028"/>
                </a:lnTo>
                <a:lnTo>
                  <a:pt x="34" y="960"/>
                </a:lnTo>
                <a:lnTo>
                  <a:pt x="19" y="888"/>
                </a:lnTo>
                <a:lnTo>
                  <a:pt x="5" y="816"/>
                </a:lnTo>
                <a:lnTo>
                  <a:pt x="0" y="740"/>
                </a:lnTo>
                <a:lnTo>
                  <a:pt x="5" y="663"/>
                </a:lnTo>
                <a:lnTo>
                  <a:pt x="19" y="591"/>
                </a:lnTo>
                <a:lnTo>
                  <a:pt x="34" y="519"/>
                </a:lnTo>
                <a:lnTo>
                  <a:pt x="63" y="451"/>
                </a:lnTo>
                <a:lnTo>
                  <a:pt x="92" y="389"/>
                </a:lnTo>
                <a:lnTo>
                  <a:pt x="130" y="327"/>
                </a:lnTo>
                <a:lnTo>
                  <a:pt x="173" y="269"/>
                </a:lnTo>
                <a:lnTo>
                  <a:pt x="222" y="221"/>
                </a:lnTo>
                <a:lnTo>
                  <a:pt x="270" y="173"/>
                </a:lnTo>
                <a:lnTo>
                  <a:pt x="327" y="130"/>
                </a:lnTo>
                <a:lnTo>
                  <a:pt x="390" y="91"/>
                </a:lnTo>
                <a:lnTo>
                  <a:pt x="452" y="63"/>
                </a:lnTo>
                <a:lnTo>
                  <a:pt x="520" y="34"/>
                </a:lnTo>
                <a:lnTo>
                  <a:pt x="592" y="19"/>
                </a:lnTo>
                <a:lnTo>
                  <a:pt x="664" y="5"/>
                </a:lnTo>
                <a:lnTo>
                  <a:pt x="741" y="0"/>
                </a:lnTo>
                <a:lnTo>
                  <a:pt x="818" y="5"/>
                </a:lnTo>
                <a:lnTo>
                  <a:pt x="890" y="19"/>
                </a:lnTo>
                <a:lnTo>
                  <a:pt x="962" y="34"/>
                </a:lnTo>
                <a:lnTo>
                  <a:pt x="1030" y="63"/>
                </a:lnTo>
                <a:lnTo>
                  <a:pt x="1092" y="91"/>
                </a:lnTo>
                <a:lnTo>
                  <a:pt x="1155" y="130"/>
                </a:lnTo>
                <a:lnTo>
                  <a:pt x="1212" y="173"/>
                </a:lnTo>
                <a:lnTo>
                  <a:pt x="1260" y="221"/>
                </a:lnTo>
                <a:lnTo>
                  <a:pt x="1309" y="269"/>
                </a:lnTo>
                <a:lnTo>
                  <a:pt x="1352" y="327"/>
                </a:lnTo>
                <a:lnTo>
                  <a:pt x="1390" y="389"/>
                </a:lnTo>
                <a:lnTo>
                  <a:pt x="1419" y="451"/>
                </a:lnTo>
                <a:lnTo>
                  <a:pt x="1448" y="519"/>
                </a:lnTo>
                <a:lnTo>
                  <a:pt x="1463" y="591"/>
                </a:lnTo>
                <a:lnTo>
                  <a:pt x="1477" y="663"/>
                </a:lnTo>
                <a:lnTo>
                  <a:pt x="1482" y="740"/>
                </a:lnTo>
                <a:lnTo>
                  <a:pt x="1477" y="816"/>
                </a:lnTo>
                <a:lnTo>
                  <a:pt x="1463" y="888"/>
                </a:lnTo>
                <a:lnTo>
                  <a:pt x="1448" y="960"/>
                </a:lnTo>
                <a:lnTo>
                  <a:pt x="1419" y="1028"/>
                </a:lnTo>
                <a:lnTo>
                  <a:pt x="1390" y="1090"/>
                </a:lnTo>
                <a:lnTo>
                  <a:pt x="1352" y="1152"/>
                </a:lnTo>
                <a:lnTo>
                  <a:pt x="1309" y="1210"/>
                </a:lnTo>
                <a:lnTo>
                  <a:pt x="1260" y="1258"/>
                </a:lnTo>
                <a:lnTo>
                  <a:pt x="1212" y="1306"/>
                </a:lnTo>
                <a:lnTo>
                  <a:pt x="1155" y="1349"/>
                </a:lnTo>
                <a:lnTo>
                  <a:pt x="1092" y="1388"/>
                </a:lnTo>
                <a:lnTo>
                  <a:pt x="1030" y="1416"/>
                </a:lnTo>
                <a:lnTo>
                  <a:pt x="962" y="1445"/>
                </a:lnTo>
                <a:lnTo>
                  <a:pt x="890" y="1460"/>
                </a:lnTo>
                <a:lnTo>
                  <a:pt x="818" y="1474"/>
                </a:lnTo>
                <a:lnTo>
                  <a:pt x="741" y="1479"/>
                </a:lnTo>
                <a:close/>
                <a:moveTo>
                  <a:pt x="818" y="740"/>
                </a:moveTo>
                <a:lnTo>
                  <a:pt x="813" y="701"/>
                </a:lnTo>
                <a:lnTo>
                  <a:pt x="808" y="663"/>
                </a:lnTo>
                <a:lnTo>
                  <a:pt x="799" y="629"/>
                </a:lnTo>
                <a:lnTo>
                  <a:pt x="789" y="591"/>
                </a:lnTo>
                <a:lnTo>
                  <a:pt x="770" y="557"/>
                </a:lnTo>
                <a:lnTo>
                  <a:pt x="751" y="528"/>
                </a:lnTo>
                <a:lnTo>
                  <a:pt x="731" y="499"/>
                </a:lnTo>
                <a:lnTo>
                  <a:pt x="707" y="471"/>
                </a:lnTo>
                <a:lnTo>
                  <a:pt x="678" y="447"/>
                </a:lnTo>
                <a:lnTo>
                  <a:pt x="650" y="427"/>
                </a:lnTo>
                <a:lnTo>
                  <a:pt x="621" y="408"/>
                </a:lnTo>
                <a:lnTo>
                  <a:pt x="587" y="389"/>
                </a:lnTo>
                <a:lnTo>
                  <a:pt x="553" y="379"/>
                </a:lnTo>
                <a:lnTo>
                  <a:pt x="520" y="370"/>
                </a:lnTo>
                <a:lnTo>
                  <a:pt x="481" y="360"/>
                </a:lnTo>
                <a:lnTo>
                  <a:pt x="443" y="360"/>
                </a:lnTo>
                <a:lnTo>
                  <a:pt x="404" y="360"/>
                </a:lnTo>
                <a:lnTo>
                  <a:pt x="366" y="370"/>
                </a:lnTo>
                <a:lnTo>
                  <a:pt x="332" y="379"/>
                </a:lnTo>
                <a:lnTo>
                  <a:pt x="298" y="389"/>
                </a:lnTo>
                <a:lnTo>
                  <a:pt x="265" y="408"/>
                </a:lnTo>
                <a:lnTo>
                  <a:pt x="231" y="427"/>
                </a:lnTo>
                <a:lnTo>
                  <a:pt x="202" y="447"/>
                </a:lnTo>
                <a:lnTo>
                  <a:pt x="178" y="471"/>
                </a:lnTo>
                <a:lnTo>
                  <a:pt x="154" y="499"/>
                </a:lnTo>
                <a:lnTo>
                  <a:pt x="130" y="528"/>
                </a:lnTo>
                <a:lnTo>
                  <a:pt x="111" y="557"/>
                </a:lnTo>
                <a:lnTo>
                  <a:pt x="96" y="591"/>
                </a:lnTo>
                <a:lnTo>
                  <a:pt x="82" y="629"/>
                </a:lnTo>
                <a:lnTo>
                  <a:pt x="72" y="663"/>
                </a:lnTo>
                <a:lnTo>
                  <a:pt x="68" y="701"/>
                </a:lnTo>
                <a:lnTo>
                  <a:pt x="68" y="740"/>
                </a:lnTo>
                <a:lnTo>
                  <a:pt x="164" y="740"/>
                </a:lnTo>
                <a:lnTo>
                  <a:pt x="169" y="802"/>
                </a:lnTo>
                <a:lnTo>
                  <a:pt x="178" y="864"/>
                </a:lnTo>
                <a:lnTo>
                  <a:pt x="193" y="922"/>
                </a:lnTo>
                <a:lnTo>
                  <a:pt x="217" y="980"/>
                </a:lnTo>
                <a:lnTo>
                  <a:pt x="246" y="1032"/>
                </a:lnTo>
                <a:lnTo>
                  <a:pt x="274" y="1085"/>
                </a:lnTo>
                <a:lnTo>
                  <a:pt x="313" y="1133"/>
                </a:lnTo>
                <a:lnTo>
                  <a:pt x="351" y="1176"/>
                </a:lnTo>
                <a:lnTo>
                  <a:pt x="399" y="1215"/>
                </a:lnTo>
                <a:lnTo>
                  <a:pt x="448" y="1253"/>
                </a:lnTo>
                <a:lnTo>
                  <a:pt x="500" y="1282"/>
                </a:lnTo>
                <a:lnTo>
                  <a:pt x="553" y="1306"/>
                </a:lnTo>
                <a:lnTo>
                  <a:pt x="611" y="1330"/>
                </a:lnTo>
                <a:lnTo>
                  <a:pt x="674" y="1344"/>
                </a:lnTo>
                <a:lnTo>
                  <a:pt x="731" y="1354"/>
                </a:lnTo>
                <a:lnTo>
                  <a:pt x="799" y="1354"/>
                </a:lnTo>
                <a:lnTo>
                  <a:pt x="842" y="1354"/>
                </a:lnTo>
                <a:lnTo>
                  <a:pt x="895" y="1349"/>
                </a:lnTo>
                <a:lnTo>
                  <a:pt x="953" y="1335"/>
                </a:lnTo>
                <a:lnTo>
                  <a:pt x="1015" y="1316"/>
                </a:lnTo>
                <a:lnTo>
                  <a:pt x="1078" y="1292"/>
                </a:lnTo>
                <a:lnTo>
                  <a:pt x="1135" y="1258"/>
                </a:lnTo>
                <a:lnTo>
                  <a:pt x="1159" y="1239"/>
                </a:lnTo>
                <a:lnTo>
                  <a:pt x="1184" y="1220"/>
                </a:lnTo>
                <a:lnTo>
                  <a:pt x="1208" y="1196"/>
                </a:lnTo>
                <a:lnTo>
                  <a:pt x="1227" y="1172"/>
                </a:lnTo>
                <a:lnTo>
                  <a:pt x="1159" y="1196"/>
                </a:lnTo>
                <a:lnTo>
                  <a:pt x="1097" y="1210"/>
                </a:lnTo>
                <a:lnTo>
                  <a:pt x="1034" y="1220"/>
                </a:lnTo>
                <a:lnTo>
                  <a:pt x="972" y="1220"/>
                </a:lnTo>
                <a:lnTo>
                  <a:pt x="929" y="1215"/>
                </a:lnTo>
                <a:lnTo>
                  <a:pt x="880" y="1210"/>
                </a:lnTo>
                <a:lnTo>
                  <a:pt x="837" y="1196"/>
                </a:lnTo>
                <a:lnTo>
                  <a:pt x="794" y="1181"/>
                </a:lnTo>
                <a:lnTo>
                  <a:pt x="755" y="1162"/>
                </a:lnTo>
                <a:lnTo>
                  <a:pt x="717" y="1138"/>
                </a:lnTo>
                <a:lnTo>
                  <a:pt x="683" y="1114"/>
                </a:lnTo>
                <a:lnTo>
                  <a:pt x="650" y="1085"/>
                </a:lnTo>
                <a:lnTo>
                  <a:pt x="621" y="1052"/>
                </a:lnTo>
                <a:lnTo>
                  <a:pt x="597" y="1013"/>
                </a:lnTo>
                <a:lnTo>
                  <a:pt x="573" y="980"/>
                </a:lnTo>
                <a:lnTo>
                  <a:pt x="553" y="936"/>
                </a:lnTo>
                <a:lnTo>
                  <a:pt x="539" y="893"/>
                </a:lnTo>
                <a:lnTo>
                  <a:pt x="529" y="850"/>
                </a:lnTo>
                <a:lnTo>
                  <a:pt x="520" y="807"/>
                </a:lnTo>
                <a:lnTo>
                  <a:pt x="520" y="759"/>
                </a:lnTo>
                <a:lnTo>
                  <a:pt x="520" y="749"/>
                </a:lnTo>
                <a:lnTo>
                  <a:pt x="520" y="740"/>
                </a:lnTo>
                <a:lnTo>
                  <a:pt x="678" y="740"/>
                </a:lnTo>
                <a:lnTo>
                  <a:pt x="683" y="778"/>
                </a:lnTo>
                <a:lnTo>
                  <a:pt x="688" y="816"/>
                </a:lnTo>
                <a:lnTo>
                  <a:pt x="698" y="850"/>
                </a:lnTo>
                <a:lnTo>
                  <a:pt x="707" y="888"/>
                </a:lnTo>
                <a:lnTo>
                  <a:pt x="727" y="917"/>
                </a:lnTo>
                <a:lnTo>
                  <a:pt x="746" y="951"/>
                </a:lnTo>
                <a:lnTo>
                  <a:pt x="765" y="980"/>
                </a:lnTo>
                <a:lnTo>
                  <a:pt x="789" y="1008"/>
                </a:lnTo>
                <a:lnTo>
                  <a:pt x="818" y="1032"/>
                </a:lnTo>
                <a:lnTo>
                  <a:pt x="847" y="1052"/>
                </a:lnTo>
                <a:lnTo>
                  <a:pt x="876" y="1071"/>
                </a:lnTo>
                <a:lnTo>
                  <a:pt x="909" y="1090"/>
                </a:lnTo>
                <a:lnTo>
                  <a:pt x="943" y="1100"/>
                </a:lnTo>
                <a:lnTo>
                  <a:pt x="977" y="1109"/>
                </a:lnTo>
                <a:lnTo>
                  <a:pt x="1015" y="1114"/>
                </a:lnTo>
                <a:lnTo>
                  <a:pt x="1054" y="1119"/>
                </a:lnTo>
                <a:lnTo>
                  <a:pt x="1092" y="1114"/>
                </a:lnTo>
                <a:lnTo>
                  <a:pt x="1131" y="1109"/>
                </a:lnTo>
                <a:lnTo>
                  <a:pt x="1164" y="1100"/>
                </a:lnTo>
                <a:lnTo>
                  <a:pt x="1198" y="1090"/>
                </a:lnTo>
                <a:lnTo>
                  <a:pt x="1232" y="1071"/>
                </a:lnTo>
                <a:lnTo>
                  <a:pt x="1265" y="1052"/>
                </a:lnTo>
                <a:lnTo>
                  <a:pt x="1294" y="1032"/>
                </a:lnTo>
                <a:lnTo>
                  <a:pt x="1318" y="1008"/>
                </a:lnTo>
                <a:lnTo>
                  <a:pt x="1342" y="980"/>
                </a:lnTo>
                <a:lnTo>
                  <a:pt x="1366" y="951"/>
                </a:lnTo>
                <a:lnTo>
                  <a:pt x="1386" y="917"/>
                </a:lnTo>
                <a:lnTo>
                  <a:pt x="1400" y="888"/>
                </a:lnTo>
                <a:lnTo>
                  <a:pt x="1414" y="850"/>
                </a:lnTo>
                <a:lnTo>
                  <a:pt x="1424" y="816"/>
                </a:lnTo>
                <a:lnTo>
                  <a:pt x="1429" y="778"/>
                </a:lnTo>
                <a:lnTo>
                  <a:pt x="1429" y="740"/>
                </a:lnTo>
                <a:lnTo>
                  <a:pt x="1318" y="740"/>
                </a:lnTo>
                <a:lnTo>
                  <a:pt x="1318" y="682"/>
                </a:lnTo>
                <a:lnTo>
                  <a:pt x="1309" y="624"/>
                </a:lnTo>
                <a:lnTo>
                  <a:pt x="1299" y="571"/>
                </a:lnTo>
                <a:lnTo>
                  <a:pt x="1285" y="523"/>
                </a:lnTo>
                <a:lnTo>
                  <a:pt x="1265" y="475"/>
                </a:lnTo>
                <a:lnTo>
                  <a:pt x="1241" y="432"/>
                </a:lnTo>
                <a:lnTo>
                  <a:pt x="1217" y="389"/>
                </a:lnTo>
                <a:lnTo>
                  <a:pt x="1188" y="351"/>
                </a:lnTo>
                <a:lnTo>
                  <a:pt x="1159" y="312"/>
                </a:lnTo>
                <a:lnTo>
                  <a:pt x="1131" y="279"/>
                </a:lnTo>
                <a:lnTo>
                  <a:pt x="1097" y="250"/>
                </a:lnTo>
                <a:lnTo>
                  <a:pt x="1063" y="221"/>
                </a:lnTo>
                <a:lnTo>
                  <a:pt x="1030" y="192"/>
                </a:lnTo>
                <a:lnTo>
                  <a:pt x="996" y="173"/>
                </a:lnTo>
                <a:lnTo>
                  <a:pt x="957" y="154"/>
                </a:lnTo>
                <a:lnTo>
                  <a:pt x="924" y="135"/>
                </a:lnTo>
                <a:lnTo>
                  <a:pt x="880" y="120"/>
                </a:lnTo>
                <a:lnTo>
                  <a:pt x="818" y="106"/>
                </a:lnTo>
                <a:lnTo>
                  <a:pt x="746" y="101"/>
                </a:lnTo>
                <a:lnTo>
                  <a:pt x="664" y="96"/>
                </a:lnTo>
                <a:lnTo>
                  <a:pt x="582" y="101"/>
                </a:lnTo>
                <a:lnTo>
                  <a:pt x="505" y="115"/>
                </a:lnTo>
                <a:lnTo>
                  <a:pt x="472" y="125"/>
                </a:lnTo>
                <a:lnTo>
                  <a:pt x="438" y="135"/>
                </a:lnTo>
                <a:lnTo>
                  <a:pt x="404" y="149"/>
                </a:lnTo>
                <a:lnTo>
                  <a:pt x="380" y="163"/>
                </a:lnTo>
                <a:lnTo>
                  <a:pt x="428" y="154"/>
                </a:lnTo>
                <a:lnTo>
                  <a:pt x="491" y="144"/>
                </a:lnTo>
                <a:lnTo>
                  <a:pt x="568" y="144"/>
                </a:lnTo>
                <a:lnTo>
                  <a:pt x="650" y="144"/>
                </a:lnTo>
                <a:lnTo>
                  <a:pt x="736" y="159"/>
                </a:lnTo>
                <a:lnTo>
                  <a:pt x="818" y="178"/>
                </a:lnTo>
                <a:lnTo>
                  <a:pt x="856" y="187"/>
                </a:lnTo>
                <a:lnTo>
                  <a:pt x="890" y="202"/>
                </a:lnTo>
                <a:lnTo>
                  <a:pt x="924" y="221"/>
                </a:lnTo>
                <a:lnTo>
                  <a:pt x="957" y="240"/>
                </a:lnTo>
                <a:lnTo>
                  <a:pt x="1010" y="283"/>
                </a:lnTo>
                <a:lnTo>
                  <a:pt x="1058" y="336"/>
                </a:lnTo>
                <a:lnTo>
                  <a:pt x="1102" y="394"/>
                </a:lnTo>
                <a:lnTo>
                  <a:pt x="1140" y="456"/>
                </a:lnTo>
                <a:lnTo>
                  <a:pt x="1174" y="519"/>
                </a:lnTo>
                <a:lnTo>
                  <a:pt x="1198" y="586"/>
                </a:lnTo>
                <a:lnTo>
                  <a:pt x="1208" y="619"/>
                </a:lnTo>
                <a:lnTo>
                  <a:pt x="1217" y="653"/>
                </a:lnTo>
                <a:lnTo>
                  <a:pt x="1222" y="687"/>
                </a:lnTo>
                <a:lnTo>
                  <a:pt x="1222" y="720"/>
                </a:lnTo>
                <a:lnTo>
                  <a:pt x="1222" y="730"/>
                </a:lnTo>
                <a:lnTo>
                  <a:pt x="1222" y="740"/>
                </a:lnTo>
                <a:lnTo>
                  <a:pt x="1087" y="740"/>
                </a:lnTo>
                <a:lnTo>
                  <a:pt x="1087" y="701"/>
                </a:lnTo>
                <a:lnTo>
                  <a:pt x="1083" y="663"/>
                </a:lnTo>
                <a:lnTo>
                  <a:pt x="1073" y="624"/>
                </a:lnTo>
                <a:lnTo>
                  <a:pt x="1063" y="586"/>
                </a:lnTo>
                <a:lnTo>
                  <a:pt x="1049" y="552"/>
                </a:lnTo>
                <a:lnTo>
                  <a:pt x="1030" y="519"/>
                </a:lnTo>
                <a:lnTo>
                  <a:pt x="1015" y="485"/>
                </a:lnTo>
                <a:lnTo>
                  <a:pt x="991" y="451"/>
                </a:lnTo>
                <a:lnTo>
                  <a:pt x="943" y="394"/>
                </a:lnTo>
                <a:lnTo>
                  <a:pt x="890" y="346"/>
                </a:lnTo>
                <a:lnTo>
                  <a:pt x="828" y="298"/>
                </a:lnTo>
                <a:lnTo>
                  <a:pt x="765" y="264"/>
                </a:lnTo>
                <a:lnTo>
                  <a:pt x="727" y="250"/>
                </a:lnTo>
                <a:lnTo>
                  <a:pt x="678" y="235"/>
                </a:lnTo>
                <a:lnTo>
                  <a:pt x="616" y="226"/>
                </a:lnTo>
                <a:lnTo>
                  <a:pt x="549" y="226"/>
                </a:lnTo>
                <a:lnTo>
                  <a:pt x="515" y="226"/>
                </a:lnTo>
                <a:lnTo>
                  <a:pt x="481" y="231"/>
                </a:lnTo>
                <a:lnTo>
                  <a:pt x="443" y="240"/>
                </a:lnTo>
                <a:lnTo>
                  <a:pt x="404" y="250"/>
                </a:lnTo>
                <a:lnTo>
                  <a:pt x="366" y="264"/>
                </a:lnTo>
                <a:lnTo>
                  <a:pt x="327" y="283"/>
                </a:lnTo>
                <a:lnTo>
                  <a:pt x="294" y="307"/>
                </a:lnTo>
                <a:lnTo>
                  <a:pt x="255" y="331"/>
                </a:lnTo>
                <a:lnTo>
                  <a:pt x="308" y="317"/>
                </a:lnTo>
                <a:lnTo>
                  <a:pt x="361" y="307"/>
                </a:lnTo>
                <a:lnTo>
                  <a:pt x="414" y="298"/>
                </a:lnTo>
                <a:lnTo>
                  <a:pt x="472" y="293"/>
                </a:lnTo>
                <a:lnTo>
                  <a:pt x="534" y="298"/>
                </a:lnTo>
                <a:lnTo>
                  <a:pt x="592" y="303"/>
                </a:lnTo>
                <a:lnTo>
                  <a:pt x="621" y="312"/>
                </a:lnTo>
                <a:lnTo>
                  <a:pt x="650" y="322"/>
                </a:lnTo>
                <a:lnTo>
                  <a:pt x="678" y="331"/>
                </a:lnTo>
                <a:lnTo>
                  <a:pt x="703" y="346"/>
                </a:lnTo>
                <a:lnTo>
                  <a:pt x="755" y="379"/>
                </a:lnTo>
                <a:lnTo>
                  <a:pt x="799" y="418"/>
                </a:lnTo>
                <a:lnTo>
                  <a:pt x="842" y="461"/>
                </a:lnTo>
                <a:lnTo>
                  <a:pt x="876" y="509"/>
                </a:lnTo>
                <a:lnTo>
                  <a:pt x="905" y="557"/>
                </a:lnTo>
                <a:lnTo>
                  <a:pt x="929" y="610"/>
                </a:lnTo>
                <a:lnTo>
                  <a:pt x="943" y="663"/>
                </a:lnTo>
                <a:lnTo>
                  <a:pt x="948" y="720"/>
                </a:lnTo>
                <a:lnTo>
                  <a:pt x="948" y="730"/>
                </a:lnTo>
                <a:lnTo>
                  <a:pt x="948" y="740"/>
                </a:lnTo>
                <a:lnTo>
                  <a:pt x="818" y="740"/>
                </a:lnTo>
                <a:close/>
              </a:path>
            </a:pathLst>
          </a:custGeom>
          <a:solidFill>
            <a:srgbClr val="FFFFFF"/>
          </a:solidFill>
          <a:ln w="9525">
            <a:noFill/>
            <a:round/>
            <a:headEnd/>
            <a:tailEnd/>
          </a:ln>
        </p:spPr>
        <p:txBody>
          <a:bodyPr lIns="91413" tIns="45708" rIns="91413" bIns="45708"/>
          <a:lstStyle/>
          <a:p>
            <a:pPr>
              <a:defRPr/>
            </a:pPr>
            <a:endParaRPr lang="es-AR" kern="0" dirty="0">
              <a:solidFill>
                <a:sysClr val="windowText" lastClr="000000"/>
              </a:solidFill>
            </a:endParaRPr>
          </a:p>
        </p:txBody>
      </p:sp>
      <p:sp>
        <p:nvSpPr>
          <p:cNvPr id="8" name="7 Rectángulo"/>
          <p:cNvSpPr/>
          <p:nvPr/>
        </p:nvSpPr>
        <p:spPr>
          <a:xfrm>
            <a:off x="0" y="144281"/>
            <a:ext cx="12192000" cy="4031849"/>
          </a:xfrm>
          <a:prstGeom prst="rect">
            <a:avLst/>
          </a:prstGeom>
        </p:spPr>
        <p:txBody>
          <a:bodyPr wrap="square" lIns="91413" tIns="45708" rIns="91413" bIns="45708" anchor="ctr">
            <a:spAutoFit/>
          </a:bodyPr>
          <a:lstStyle/>
          <a:p>
            <a:pPr marL="457062" indent="-457062" algn="ctr"/>
            <a:r>
              <a:rPr lang="es-ES" sz="2800" b="1" dirty="0"/>
              <a:t>Metodología: materiales y métodos</a:t>
            </a:r>
          </a:p>
          <a:p>
            <a:pPr marL="457062" indent="-457062" algn="ctr"/>
            <a:endParaRPr lang="es-ES" sz="2800" b="1" dirty="0"/>
          </a:p>
          <a:p>
            <a:pPr marL="914127" lvl="1" indent="-457062">
              <a:buFont typeface="Arial" pitchFamily="34" charset="0"/>
              <a:buChar char="•"/>
            </a:pPr>
            <a:r>
              <a:rPr lang="es-ES" sz="2000" dirty="0"/>
              <a:t>Esta parte del artículo científico le explica al lector cómo se hizo la investigación.</a:t>
            </a:r>
          </a:p>
          <a:p>
            <a:pPr marL="914127" lvl="1" indent="-457062">
              <a:buFont typeface="Arial" pitchFamily="34" charset="0"/>
              <a:buChar char="•"/>
            </a:pPr>
            <a:r>
              <a:rPr lang="es-ES" sz="2000" dirty="0"/>
              <a:t>Un requisito fundamental de toda investigación científica es que el trabajo pueda validarse; por lo tanto, se debe proveer suficiente información para que tus colegas puedan repetir el experimento.</a:t>
            </a:r>
          </a:p>
          <a:p>
            <a:pPr marL="914127" lvl="1" indent="-457062">
              <a:buFont typeface="Arial" pitchFamily="34" charset="0"/>
              <a:buChar char="•"/>
            </a:pPr>
            <a:endParaRPr lang="es-ES" sz="2400" b="1" dirty="0"/>
          </a:p>
          <a:p>
            <a:pPr marL="914127" lvl="1" indent="-457062"/>
            <a:r>
              <a:rPr lang="es-ES" sz="2000" b="1" dirty="0"/>
              <a:t>Sugerencias adicionales sobre los materiales y métodos</a:t>
            </a:r>
            <a:r>
              <a:rPr lang="es-ES" sz="2000" dirty="0"/>
              <a:t> </a:t>
            </a:r>
          </a:p>
          <a:p>
            <a:pPr marL="898525" lvl="1" indent="-441325">
              <a:buFont typeface="Arial" pitchFamily="34" charset="0"/>
              <a:buChar char="•"/>
            </a:pPr>
            <a:r>
              <a:rPr lang="es-ES" sz="2000" dirty="0"/>
              <a:t>Evitar el uso de términos ambiguos: frecuentemente, regularmente y periódicamente</a:t>
            </a:r>
          </a:p>
          <a:p>
            <a:pPr marL="898525" lvl="1" indent="-441325">
              <a:buFont typeface="Arial" pitchFamily="34" charset="0"/>
              <a:buChar char="•"/>
            </a:pPr>
            <a:r>
              <a:rPr lang="es-ES" sz="2000" dirty="0"/>
              <a:t>Informar cómo se obtuvo los organismos experimentales</a:t>
            </a:r>
          </a:p>
          <a:p>
            <a:pPr marL="898525" lvl="1" indent="-441325">
              <a:buFont typeface="Arial" pitchFamily="34" charset="0"/>
              <a:buChar char="•"/>
            </a:pPr>
            <a:r>
              <a:rPr lang="es-ES" sz="2000" dirty="0"/>
              <a:t>No especificar marcas comerciales ni modelos específicos</a:t>
            </a:r>
          </a:p>
          <a:p>
            <a:pPr marL="898525" lvl="1" indent="-441325">
              <a:buFont typeface="Arial" pitchFamily="34" charset="0"/>
              <a:buChar char="•"/>
            </a:pPr>
            <a:r>
              <a:rPr lang="es-ES" sz="2000" dirty="0"/>
              <a:t>Redacta esta sección en tiempo pasado (se midió, se contó).</a:t>
            </a:r>
            <a:br>
              <a:rPr lang="es-ES" dirty="0"/>
            </a:br>
            <a:endParaRPr lang="es-ES" dirty="0"/>
          </a:p>
        </p:txBody>
      </p:sp>
      <p:sp>
        <p:nvSpPr>
          <p:cNvPr id="11" name="83 Proceso alternativo"/>
          <p:cNvSpPr/>
          <p:nvPr/>
        </p:nvSpPr>
        <p:spPr>
          <a:xfrm>
            <a:off x="7155123" y="5107801"/>
            <a:ext cx="1008000" cy="782517"/>
          </a:xfrm>
          <a:prstGeom prst="flowChartAlternateProcess">
            <a:avLst/>
          </a:prstGeom>
          <a:noFill/>
          <a:ln w="3175" cap="flat" cmpd="sng" algn="ctr">
            <a:solidFill>
              <a:srgbClr val="FF0000"/>
            </a:solidFill>
            <a:prstDash val="solid"/>
          </a:ln>
          <a:effectLst/>
        </p:spPr>
        <p:txBody>
          <a:bodyPr lIns="72000" tIns="0" rIns="7200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Tecnología </a:t>
            </a:r>
          </a:p>
        </p:txBody>
      </p:sp>
      <p:sp>
        <p:nvSpPr>
          <p:cNvPr id="12" name="82 Proceso alternativo"/>
          <p:cNvSpPr/>
          <p:nvPr/>
        </p:nvSpPr>
        <p:spPr>
          <a:xfrm>
            <a:off x="7155123" y="4681546"/>
            <a:ext cx="1008000" cy="324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una Teoría</a:t>
            </a:r>
          </a:p>
        </p:txBody>
      </p:sp>
      <p:sp>
        <p:nvSpPr>
          <p:cNvPr id="13" name="84 Rectángulo redondeado"/>
          <p:cNvSpPr/>
          <p:nvPr/>
        </p:nvSpPr>
        <p:spPr>
          <a:xfrm>
            <a:off x="7081137" y="4417238"/>
            <a:ext cx="1155972" cy="1565493"/>
          </a:xfrm>
          <a:prstGeom prst="roundRect">
            <a:avLst/>
          </a:prstGeom>
          <a:noFill/>
          <a:ln w="3175" cap="flat" cmpd="sng" algn="ctr">
            <a:solidFill>
              <a:srgbClr val="FF0000"/>
            </a:solidFill>
            <a:prstDash val="solid"/>
          </a:ln>
          <a:effectLst/>
        </p:spPr>
        <p:txBody>
          <a:bodyPr t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Criterios</a:t>
            </a:r>
            <a:endParaRPr lang="es-ES" sz="1000" kern="0">
              <a:solidFill>
                <a:sysClr val="windowText" lastClr="000000"/>
              </a:solidFill>
              <a:latin typeface="Arial" pitchFamily="34" charset="0"/>
              <a:cs typeface="Arial" pitchFamily="34" charset="0"/>
            </a:endParaRPr>
          </a:p>
        </p:txBody>
      </p:sp>
      <p:sp>
        <p:nvSpPr>
          <p:cNvPr id="14" name="14 Proceso alternativo"/>
          <p:cNvSpPr/>
          <p:nvPr/>
        </p:nvSpPr>
        <p:spPr>
          <a:xfrm>
            <a:off x="5476452" y="4283895"/>
            <a:ext cx="1260000" cy="1044000"/>
          </a:xfrm>
          <a:prstGeom prst="flowChartAlternateProcess">
            <a:avLst/>
          </a:prstGeom>
          <a:noFill/>
          <a:ln w="3175" cap="flat" cmpd="sng" algn="ctr">
            <a:solidFill>
              <a:srgbClr val="FF0000"/>
            </a:solidFill>
            <a:prstDash val="solid"/>
          </a:ln>
          <a:effectLst/>
        </p:spPr>
        <p:txBody>
          <a:bodyPr t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Método de Investigación</a:t>
            </a:r>
          </a:p>
        </p:txBody>
      </p:sp>
      <p:sp>
        <p:nvSpPr>
          <p:cNvPr id="15" name="15 Proceso alternativo"/>
          <p:cNvSpPr/>
          <p:nvPr/>
        </p:nvSpPr>
        <p:spPr>
          <a:xfrm>
            <a:off x="3917100" y="4265541"/>
            <a:ext cx="1080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Descriptiva</a:t>
            </a:r>
          </a:p>
        </p:txBody>
      </p:sp>
      <p:sp>
        <p:nvSpPr>
          <p:cNvPr id="16" name="16 Proceso alternativo"/>
          <p:cNvSpPr/>
          <p:nvPr/>
        </p:nvSpPr>
        <p:spPr>
          <a:xfrm>
            <a:off x="3917100" y="4529519"/>
            <a:ext cx="1080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Causalidad</a:t>
            </a:r>
          </a:p>
        </p:txBody>
      </p:sp>
      <p:sp>
        <p:nvSpPr>
          <p:cNvPr id="17" name="17 Proceso alternativo"/>
          <p:cNvSpPr/>
          <p:nvPr/>
        </p:nvSpPr>
        <p:spPr>
          <a:xfrm>
            <a:off x="3917100" y="4793497"/>
            <a:ext cx="1080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Correlacional</a:t>
            </a:r>
          </a:p>
        </p:txBody>
      </p:sp>
      <p:cxnSp>
        <p:nvCxnSpPr>
          <p:cNvPr id="18" name="43 Forma"/>
          <p:cNvCxnSpPr>
            <a:stCxn id="14" idx="3"/>
            <a:endCxn id="13" idx="1"/>
          </p:cNvCxnSpPr>
          <p:nvPr/>
        </p:nvCxnSpPr>
        <p:spPr>
          <a:xfrm>
            <a:off x="6736453" y="4805896"/>
            <a:ext cx="344685" cy="394089"/>
          </a:xfrm>
          <a:prstGeom prst="bentConnector3">
            <a:avLst>
              <a:gd name="adj1" fmla="val 50000"/>
            </a:avLst>
          </a:prstGeom>
          <a:noFill/>
          <a:ln w="9525" cap="flat" cmpd="sng" algn="ctr">
            <a:solidFill>
              <a:srgbClr val="FF0000"/>
            </a:solidFill>
            <a:prstDash val="solid"/>
          </a:ln>
          <a:effectLst/>
        </p:spPr>
      </p:cxnSp>
      <p:sp>
        <p:nvSpPr>
          <p:cNvPr id="19" name="36 Proceso alternativo"/>
          <p:cNvSpPr/>
          <p:nvPr/>
        </p:nvSpPr>
        <p:spPr>
          <a:xfrm>
            <a:off x="2737438" y="4265541"/>
            <a:ext cx="720000" cy="180000"/>
          </a:xfrm>
          <a:prstGeom prst="flowChartAlternateProcess">
            <a:avLst/>
          </a:prstGeom>
          <a:noFill/>
          <a:ln w="3175" cap="flat" cmpd="sng" algn="ctr">
            <a:solidFill>
              <a:srgbClr val="00B05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Nominal</a:t>
            </a:r>
          </a:p>
        </p:txBody>
      </p:sp>
      <p:sp>
        <p:nvSpPr>
          <p:cNvPr id="20" name="37 Proceso alternativo"/>
          <p:cNvSpPr/>
          <p:nvPr/>
        </p:nvSpPr>
        <p:spPr>
          <a:xfrm>
            <a:off x="2737438" y="4529519"/>
            <a:ext cx="720000" cy="180000"/>
          </a:xfrm>
          <a:prstGeom prst="flowChartAlternateProcess">
            <a:avLst/>
          </a:prstGeom>
          <a:noFill/>
          <a:ln w="3175" cap="flat" cmpd="sng" algn="ctr">
            <a:solidFill>
              <a:srgbClr val="00B05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Ordinal</a:t>
            </a:r>
          </a:p>
        </p:txBody>
      </p:sp>
      <p:sp>
        <p:nvSpPr>
          <p:cNvPr id="21" name="38 Proceso alternativo"/>
          <p:cNvSpPr/>
          <p:nvPr/>
        </p:nvSpPr>
        <p:spPr>
          <a:xfrm>
            <a:off x="2737438" y="4793497"/>
            <a:ext cx="720000" cy="180000"/>
          </a:xfrm>
          <a:prstGeom prst="flowChartAlternateProcess">
            <a:avLst/>
          </a:prstGeom>
          <a:noFill/>
          <a:ln w="3175" cap="flat" cmpd="sng" algn="ctr">
            <a:solidFill>
              <a:srgbClr val="00B05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Cardinal</a:t>
            </a:r>
          </a:p>
        </p:txBody>
      </p:sp>
      <p:sp>
        <p:nvSpPr>
          <p:cNvPr id="22" name="39 Proceso alternativo"/>
          <p:cNvSpPr/>
          <p:nvPr/>
        </p:nvSpPr>
        <p:spPr>
          <a:xfrm>
            <a:off x="2691268" y="5741369"/>
            <a:ext cx="936000" cy="180000"/>
          </a:xfrm>
          <a:prstGeom prst="flowChartAlternateProcess">
            <a:avLst/>
          </a:prstGeom>
          <a:noFill/>
          <a:ln w="3175" cap="flat" cmpd="sng" algn="ctr">
            <a:solidFill>
              <a:srgbClr val="00B05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Univariable</a:t>
            </a:r>
          </a:p>
        </p:txBody>
      </p:sp>
      <p:sp>
        <p:nvSpPr>
          <p:cNvPr id="23" name="40 Proceso alternativo"/>
          <p:cNvSpPr/>
          <p:nvPr/>
        </p:nvSpPr>
        <p:spPr>
          <a:xfrm>
            <a:off x="2691268" y="6006710"/>
            <a:ext cx="936000" cy="180000"/>
          </a:xfrm>
          <a:prstGeom prst="flowChartAlternateProcess">
            <a:avLst/>
          </a:prstGeom>
          <a:noFill/>
          <a:ln w="3175" cap="flat" cmpd="sng" algn="ctr">
            <a:solidFill>
              <a:srgbClr val="00B05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Multivariable</a:t>
            </a:r>
          </a:p>
        </p:txBody>
      </p:sp>
      <p:cxnSp>
        <p:nvCxnSpPr>
          <p:cNvPr id="24" name="103 Conector angular"/>
          <p:cNvCxnSpPr>
            <a:stCxn id="17" idx="2"/>
            <a:endCxn id="39" idx="0"/>
          </p:cNvCxnSpPr>
          <p:nvPr/>
        </p:nvCxnSpPr>
        <p:spPr>
          <a:xfrm rot="16200000" flipH="1">
            <a:off x="4328143" y="5102455"/>
            <a:ext cx="265277" cy="7360"/>
          </a:xfrm>
          <a:prstGeom prst="bentConnector3">
            <a:avLst>
              <a:gd name="adj1" fmla="val 50000"/>
            </a:avLst>
          </a:prstGeom>
          <a:noFill/>
          <a:ln w="9525" cap="flat" cmpd="sng" algn="ctr">
            <a:solidFill>
              <a:srgbClr val="FF0000"/>
            </a:solidFill>
            <a:prstDash val="solid"/>
            <a:headEnd type="none" w="med" len="med"/>
            <a:tailEnd type="arrow" w="med" len="med"/>
          </a:ln>
          <a:effectLst/>
        </p:spPr>
      </p:cxnSp>
      <p:sp>
        <p:nvSpPr>
          <p:cNvPr id="25" name="42 Rectángulo redondeado"/>
          <p:cNvSpPr/>
          <p:nvPr/>
        </p:nvSpPr>
        <p:spPr>
          <a:xfrm>
            <a:off x="3827100" y="3934177"/>
            <a:ext cx="1260000" cy="1194034"/>
          </a:xfrm>
          <a:prstGeom prst="roundRect">
            <a:avLst/>
          </a:prstGeom>
          <a:noFill/>
          <a:ln w="3175" cap="flat" cmpd="sng" algn="ctr">
            <a:solidFill>
              <a:srgbClr val="FF0000"/>
            </a:solidFill>
            <a:prstDash val="solid"/>
          </a:ln>
          <a:effectLst/>
        </p:spPr>
        <p:txBody>
          <a:bodyPr lIns="0" tIns="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Tipo</a:t>
            </a:r>
          </a:p>
        </p:txBody>
      </p:sp>
      <p:cxnSp>
        <p:nvCxnSpPr>
          <p:cNvPr id="26" name="103 Conector angular"/>
          <p:cNvCxnSpPr>
            <a:stCxn id="15" idx="1"/>
            <a:endCxn id="19" idx="3"/>
          </p:cNvCxnSpPr>
          <p:nvPr/>
        </p:nvCxnSpPr>
        <p:spPr>
          <a:xfrm rot="10800000">
            <a:off x="3457438" y="4355541"/>
            <a:ext cx="459662" cy="1588"/>
          </a:xfrm>
          <a:prstGeom prst="bentConnector3">
            <a:avLst>
              <a:gd name="adj1" fmla="val 50000"/>
            </a:avLst>
          </a:prstGeom>
          <a:noFill/>
          <a:ln w="9525" cap="flat" cmpd="sng" algn="ctr">
            <a:solidFill>
              <a:srgbClr val="FF0000"/>
            </a:solidFill>
            <a:prstDash val="dashDot"/>
            <a:headEnd type="none" w="med" len="med"/>
            <a:tailEnd type="arrow" w="med" len="med"/>
          </a:ln>
          <a:effectLst/>
        </p:spPr>
      </p:cxnSp>
      <p:cxnSp>
        <p:nvCxnSpPr>
          <p:cNvPr id="27" name="103 Conector angular"/>
          <p:cNvCxnSpPr>
            <a:stCxn id="16" idx="1"/>
            <a:endCxn id="20" idx="3"/>
          </p:cNvCxnSpPr>
          <p:nvPr/>
        </p:nvCxnSpPr>
        <p:spPr>
          <a:xfrm rot="10800000">
            <a:off x="3457438" y="4619519"/>
            <a:ext cx="459662" cy="1588"/>
          </a:xfrm>
          <a:prstGeom prst="bentConnector3">
            <a:avLst>
              <a:gd name="adj1" fmla="val 50000"/>
            </a:avLst>
          </a:prstGeom>
          <a:noFill/>
          <a:ln w="9525" cap="flat" cmpd="sng" algn="ctr">
            <a:solidFill>
              <a:srgbClr val="FF0000"/>
            </a:solidFill>
            <a:prstDash val="dashDot"/>
            <a:headEnd type="none" w="med" len="med"/>
            <a:tailEnd type="arrow" w="med" len="med"/>
          </a:ln>
          <a:effectLst/>
        </p:spPr>
      </p:cxnSp>
      <p:cxnSp>
        <p:nvCxnSpPr>
          <p:cNvPr id="28" name="103 Conector angular"/>
          <p:cNvCxnSpPr>
            <a:stCxn id="17" idx="1"/>
            <a:endCxn id="21" idx="3"/>
          </p:cNvCxnSpPr>
          <p:nvPr/>
        </p:nvCxnSpPr>
        <p:spPr>
          <a:xfrm rot="10800000">
            <a:off x="3457438" y="4883497"/>
            <a:ext cx="459662" cy="1588"/>
          </a:xfrm>
          <a:prstGeom prst="bentConnector3">
            <a:avLst>
              <a:gd name="adj1" fmla="val 50000"/>
            </a:avLst>
          </a:prstGeom>
          <a:noFill/>
          <a:ln w="9525" cap="flat" cmpd="sng" algn="ctr">
            <a:solidFill>
              <a:srgbClr val="FF0000"/>
            </a:solidFill>
            <a:prstDash val="dashDot"/>
            <a:headEnd type="none" w="med" len="med"/>
            <a:tailEnd type="arrow" w="med" len="med"/>
          </a:ln>
          <a:effectLst/>
        </p:spPr>
      </p:cxnSp>
      <p:sp>
        <p:nvSpPr>
          <p:cNvPr id="29" name="61 Rectángulo redondeado"/>
          <p:cNvSpPr/>
          <p:nvPr/>
        </p:nvSpPr>
        <p:spPr>
          <a:xfrm>
            <a:off x="2467438" y="3918880"/>
            <a:ext cx="1260000" cy="1095362"/>
          </a:xfrm>
          <a:prstGeom prst="roundRect">
            <a:avLst/>
          </a:prstGeom>
          <a:noFill/>
          <a:ln w="3175" cap="flat" cmpd="sng" algn="ctr">
            <a:solidFill>
              <a:srgbClr val="9BBB59"/>
            </a:solidFill>
            <a:prstDash val="solid"/>
          </a:ln>
          <a:effectLst/>
        </p:spPr>
        <p:txBody>
          <a:bodyPr lIns="0" tIns="0" r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kern="0" dirty="0">
                <a:solidFill>
                  <a:sysClr val="windowText" lastClr="000000"/>
                </a:solidFill>
                <a:latin typeface="Arial" pitchFamily="34" charset="0"/>
                <a:cs typeface="Arial" pitchFamily="34" charset="0"/>
              </a:rPr>
              <a:t>Nivel de Medición</a:t>
            </a:r>
          </a:p>
        </p:txBody>
      </p:sp>
      <p:sp>
        <p:nvSpPr>
          <p:cNvPr id="30" name="62 Rectángulo redondeado"/>
          <p:cNvSpPr/>
          <p:nvPr/>
        </p:nvSpPr>
        <p:spPr>
          <a:xfrm>
            <a:off x="2637688" y="5238775"/>
            <a:ext cx="1047750" cy="1083457"/>
          </a:xfrm>
          <a:prstGeom prst="roundRect">
            <a:avLst/>
          </a:prstGeom>
          <a:noFill/>
          <a:ln w="3175" cap="flat" cmpd="sng" algn="ctr">
            <a:solidFill>
              <a:srgbClr val="9BBB59"/>
            </a:solidFill>
            <a:prstDash val="solid"/>
          </a:ln>
          <a:effectLst/>
        </p:spPr>
        <p:txBody>
          <a:bodyPr lIns="0" tIns="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Cantidad de Variables</a:t>
            </a:r>
            <a:endParaRPr lang="es-ES" sz="1000" kern="0">
              <a:solidFill>
                <a:sysClr val="windowText" lastClr="000000"/>
              </a:solidFill>
              <a:latin typeface="Arial" pitchFamily="34" charset="0"/>
              <a:cs typeface="Arial" pitchFamily="34" charset="0"/>
            </a:endParaRPr>
          </a:p>
        </p:txBody>
      </p:sp>
      <p:cxnSp>
        <p:nvCxnSpPr>
          <p:cNvPr id="31" name="183 Conector angular"/>
          <p:cNvCxnSpPr>
            <a:stCxn id="21" idx="2"/>
            <a:endCxn id="30" idx="0"/>
          </p:cNvCxnSpPr>
          <p:nvPr/>
        </p:nvCxnSpPr>
        <p:spPr>
          <a:xfrm rot="16200000" flipH="1">
            <a:off x="2996863" y="5074073"/>
            <a:ext cx="265277" cy="64125"/>
          </a:xfrm>
          <a:prstGeom prst="bentConnector3">
            <a:avLst>
              <a:gd name="adj1" fmla="val 50000"/>
            </a:avLst>
          </a:prstGeom>
          <a:noFill/>
          <a:ln w="9525" cap="flat" cmpd="sng" algn="ctr">
            <a:solidFill>
              <a:srgbClr val="9BBB59"/>
            </a:solidFill>
            <a:prstDash val="solid"/>
            <a:tailEnd type="arrow"/>
          </a:ln>
          <a:effectLst/>
        </p:spPr>
      </p:cxnSp>
      <p:sp>
        <p:nvSpPr>
          <p:cNvPr id="32" name="73 Proceso alternativo"/>
          <p:cNvSpPr/>
          <p:nvPr/>
        </p:nvSpPr>
        <p:spPr>
          <a:xfrm>
            <a:off x="5566452" y="4696884"/>
            <a:ext cx="1080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Deductivo</a:t>
            </a:r>
          </a:p>
        </p:txBody>
      </p:sp>
      <p:sp>
        <p:nvSpPr>
          <p:cNvPr id="33" name="74 Proceso alternativo"/>
          <p:cNvSpPr/>
          <p:nvPr/>
        </p:nvSpPr>
        <p:spPr>
          <a:xfrm>
            <a:off x="5566452" y="4956438"/>
            <a:ext cx="1080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Inductivo</a:t>
            </a:r>
          </a:p>
        </p:txBody>
      </p:sp>
      <p:sp>
        <p:nvSpPr>
          <p:cNvPr id="34" name="81 Proceso alternativo"/>
          <p:cNvSpPr/>
          <p:nvPr/>
        </p:nvSpPr>
        <p:spPr>
          <a:xfrm>
            <a:off x="8596344" y="4869665"/>
            <a:ext cx="1080000" cy="324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dirty="0">
                <a:solidFill>
                  <a:sysClr val="windowText" lastClr="000000"/>
                </a:solidFill>
                <a:latin typeface="Arial" pitchFamily="34" charset="0"/>
                <a:cs typeface="Arial" pitchFamily="34" charset="0"/>
              </a:rPr>
              <a:t>Referencias empíricas</a:t>
            </a:r>
          </a:p>
        </p:txBody>
      </p:sp>
      <p:sp>
        <p:nvSpPr>
          <p:cNvPr id="35" name="85 Proceso alternativo"/>
          <p:cNvSpPr/>
          <p:nvPr/>
        </p:nvSpPr>
        <p:spPr>
          <a:xfrm>
            <a:off x="8593966" y="5242467"/>
            <a:ext cx="1080000" cy="324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Técnicas de  contrastación</a:t>
            </a:r>
          </a:p>
        </p:txBody>
      </p:sp>
      <p:sp>
        <p:nvSpPr>
          <p:cNvPr id="36" name="86 Rectángulo redondeado"/>
          <p:cNvSpPr/>
          <p:nvPr/>
        </p:nvSpPr>
        <p:spPr>
          <a:xfrm>
            <a:off x="8515338" y="4605354"/>
            <a:ext cx="1224000" cy="1044000"/>
          </a:xfrm>
          <a:prstGeom prst="roundRect">
            <a:avLst/>
          </a:prstGeom>
          <a:noFill/>
          <a:ln w="3175" cap="flat" cmpd="sng" algn="ctr">
            <a:solidFill>
              <a:srgbClr val="FF0000"/>
            </a:solidFill>
            <a:prstDash val="solid"/>
          </a:ln>
          <a:effectLst/>
        </p:spPr>
        <p:txBody>
          <a:bodyPr lIns="0" tIns="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Relacionada con</a:t>
            </a:r>
            <a:endParaRPr lang="es-ES" sz="1000" kern="0">
              <a:solidFill>
                <a:sysClr val="windowText" lastClr="000000"/>
              </a:solidFill>
              <a:latin typeface="Arial" pitchFamily="34" charset="0"/>
              <a:cs typeface="Arial" pitchFamily="34" charset="0"/>
            </a:endParaRPr>
          </a:p>
        </p:txBody>
      </p:sp>
      <p:sp>
        <p:nvSpPr>
          <p:cNvPr id="37" name="87 Proceso alternativo"/>
          <p:cNvSpPr/>
          <p:nvPr/>
        </p:nvSpPr>
        <p:spPr>
          <a:xfrm>
            <a:off x="4043822" y="5489612"/>
            <a:ext cx="864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Estimación</a:t>
            </a:r>
          </a:p>
        </p:txBody>
      </p:sp>
      <p:sp>
        <p:nvSpPr>
          <p:cNvPr id="38" name="88 Proceso alternativo"/>
          <p:cNvSpPr/>
          <p:nvPr/>
        </p:nvSpPr>
        <p:spPr>
          <a:xfrm>
            <a:off x="4043822" y="6556412"/>
            <a:ext cx="864000" cy="180000"/>
          </a:xfrm>
          <a:prstGeom prst="flowChartAlternateProcess">
            <a:avLst/>
          </a:prstGeom>
          <a:noFill/>
          <a:ln w="3175" cap="flat" cmpd="sng" algn="ctr">
            <a:solidFill>
              <a:srgbClr val="FF0000"/>
            </a:solidFill>
            <a:prstDash val="solid"/>
          </a:ln>
          <a:effectLst/>
        </p:spPr>
        <p:txBody>
          <a:bodyPr t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Correlación</a:t>
            </a:r>
          </a:p>
        </p:txBody>
      </p:sp>
      <p:sp>
        <p:nvSpPr>
          <p:cNvPr id="39" name="89 Rectángulo redondeado"/>
          <p:cNvSpPr/>
          <p:nvPr/>
        </p:nvSpPr>
        <p:spPr>
          <a:xfrm>
            <a:off x="3892960" y="5238774"/>
            <a:ext cx="1143000" cy="1619250"/>
          </a:xfrm>
          <a:prstGeom prst="roundRect">
            <a:avLst/>
          </a:prstGeom>
          <a:noFill/>
          <a:ln w="3175" cap="flat" cmpd="sng" algn="ctr">
            <a:solidFill>
              <a:srgbClr val="FF0000"/>
            </a:solidFill>
            <a:prstDash val="solid"/>
          </a:ln>
          <a:effectLst/>
        </p:spPr>
        <p:txBody>
          <a:bodyPr t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a:latin typeface="Arial" pitchFamily="34" charset="0"/>
                <a:cs typeface="Arial" pitchFamily="34" charset="0"/>
              </a:rPr>
              <a:t>Estadística</a:t>
            </a:r>
            <a:endParaRPr lang="es-ES" sz="1000" kern="0">
              <a:solidFill>
                <a:sysClr val="windowText" lastClr="000000"/>
              </a:solidFill>
              <a:latin typeface="Arial" pitchFamily="34" charset="0"/>
              <a:cs typeface="Arial" pitchFamily="34" charset="0"/>
            </a:endParaRPr>
          </a:p>
        </p:txBody>
      </p:sp>
      <p:sp>
        <p:nvSpPr>
          <p:cNvPr id="40" name="90 Proceso alternativo"/>
          <p:cNvSpPr/>
          <p:nvPr/>
        </p:nvSpPr>
        <p:spPr>
          <a:xfrm>
            <a:off x="4043822" y="5774546"/>
            <a:ext cx="864000" cy="684000"/>
          </a:xfrm>
          <a:prstGeom prst="flowChartAlternateProcess">
            <a:avLst/>
          </a:prstGeom>
          <a:noFill/>
          <a:ln w="3175" cap="flat" cmpd="sng" algn="ctr">
            <a:solidFill>
              <a:srgbClr val="FF0000"/>
            </a:solidFill>
            <a:prstDash val="solid"/>
          </a:ln>
          <a:effectLst/>
        </p:spPr>
        <p:txBody>
          <a:bodyPr lIns="0" tIns="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Diferencia</a:t>
            </a:r>
          </a:p>
        </p:txBody>
      </p:sp>
      <p:sp>
        <p:nvSpPr>
          <p:cNvPr id="41" name="91 Proceso alternativo"/>
          <p:cNvSpPr/>
          <p:nvPr/>
        </p:nvSpPr>
        <p:spPr>
          <a:xfrm>
            <a:off x="4169822" y="5999200"/>
            <a:ext cx="612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Media</a:t>
            </a:r>
          </a:p>
        </p:txBody>
      </p:sp>
      <p:sp>
        <p:nvSpPr>
          <p:cNvPr id="42" name="92 Proceso alternativo"/>
          <p:cNvSpPr/>
          <p:nvPr/>
        </p:nvSpPr>
        <p:spPr>
          <a:xfrm>
            <a:off x="4169822" y="6208750"/>
            <a:ext cx="612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Sigma</a:t>
            </a:r>
          </a:p>
        </p:txBody>
      </p:sp>
      <p:cxnSp>
        <p:nvCxnSpPr>
          <p:cNvPr id="43" name="253 Conector angular"/>
          <p:cNvCxnSpPr>
            <a:stCxn id="23" idx="2"/>
            <a:endCxn id="38" idx="1"/>
          </p:cNvCxnSpPr>
          <p:nvPr/>
        </p:nvCxnSpPr>
        <p:spPr>
          <a:xfrm rot="16200000" flipH="1">
            <a:off x="3371694" y="5974284"/>
            <a:ext cx="459702" cy="884554"/>
          </a:xfrm>
          <a:prstGeom prst="bentConnector2">
            <a:avLst/>
          </a:prstGeom>
          <a:noFill/>
          <a:ln w="9525" cap="flat" cmpd="sng" algn="ctr">
            <a:solidFill>
              <a:srgbClr val="FF0000"/>
            </a:solidFill>
            <a:prstDash val="solid"/>
            <a:headEnd type="none" w="med" len="med"/>
            <a:tailEnd type="arrow" w="med" len="med"/>
          </a:ln>
          <a:effectLst/>
        </p:spPr>
      </p:cxnSp>
      <p:cxnSp>
        <p:nvCxnSpPr>
          <p:cNvPr id="44" name="253 Conector angular"/>
          <p:cNvCxnSpPr>
            <a:stCxn id="22" idx="3"/>
            <a:endCxn id="40" idx="1"/>
          </p:cNvCxnSpPr>
          <p:nvPr/>
        </p:nvCxnSpPr>
        <p:spPr>
          <a:xfrm>
            <a:off x="3627268" y="5831370"/>
            <a:ext cx="416554" cy="285177"/>
          </a:xfrm>
          <a:prstGeom prst="bentConnector3">
            <a:avLst>
              <a:gd name="adj1" fmla="val 50000"/>
            </a:avLst>
          </a:prstGeom>
          <a:noFill/>
          <a:ln w="9525" cap="flat" cmpd="sng" algn="ctr">
            <a:solidFill>
              <a:srgbClr val="FF0000"/>
            </a:solidFill>
            <a:prstDash val="solid"/>
            <a:headEnd type="none" w="med" len="med"/>
            <a:tailEnd type="arrow" w="med" len="med"/>
          </a:ln>
          <a:effectLst/>
        </p:spPr>
      </p:cxnSp>
      <p:cxnSp>
        <p:nvCxnSpPr>
          <p:cNvPr id="45" name="253 Conector angular"/>
          <p:cNvCxnSpPr>
            <a:stCxn id="22" idx="3"/>
            <a:endCxn id="37" idx="1"/>
          </p:cNvCxnSpPr>
          <p:nvPr/>
        </p:nvCxnSpPr>
        <p:spPr>
          <a:xfrm flipV="1">
            <a:off x="3627268" y="5579613"/>
            <a:ext cx="416554" cy="251757"/>
          </a:xfrm>
          <a:prstGeom prst="bentConnector3">
            <a:avLst>
              <a:gd name="adj1" fmla="val 50000"/>
            </a:avLst>
          </a:prstGeom>
          <a:noFill/>
          <a:ln w="9525" cap="flat" cmpd="sng" algn="ctr">
            <a:solidFill>
              <a:srgbClr val="FF0000"/>
            </a:solidFill>
            <a:prstDash val="solid"/>
            <a:headEnd type="none" w="med" len="med"/>
            <a:tailEnd type="arrow" w="med" len="med"/>
          </a:ln>
          <a:effectLst/>
        </p:spPr>
      </p:cxnSp>
      <p:cxnSp>
        <p:nvCxnSpPr>
          <p:cNvPr id="46" name="98 Conector angular"/>
          <p:cNvCxnSpPr>
            <a:stCxn id="14" idx="1"/>
            <a:endCxn id="25" idx="3"/>
          </p:cNvCxnSpPr>
          <p:nvPr/>
        </p:nvCxnSpPr>
        <p:spPr>
          <a:xfrm rot="10800000">
            <a:off x="5087100" y="4531196"/>
            <a:ext cx="389352" cy="274701"/>
          </a:xfrm>
          <a:prstGeom prst="bentConnector3">
            <a:avLst>
              <a:gd name="adj1" fmla="val 50000"/>
            </a:avLst>
          </a:prstGeom>
          <a:noFill/>
          <a:ln w="9525" cap="flat" cmpd="sng" algn="ctr">
            <a:solidFill>
              <a:srgbClr val="FF0000"/>
            </a:solidFill>
            <a:prstDash val="solid"/>
            <a:headEnd type="arrow" w="med" len="med"/>
            <a:tailEnd type="arrow" w="med" len="med"/>
          </a:ln>
          <a:effectLst/>
        </p:spPr>
      </p:cxnSp>
      <p:cxnSp>
        <p:nvCxnSpPr>
          <p:cNvPr id="47" name="103 Conector angular"/>
          <p:cNvCxnSpPr>
            <a:stCxn id="33" idx="2"/>
            <a:endCxn id="39" idx="3"/>
          </p:cNvCxnSpPr>
          <p:nvPr/>
        </p:nvCxnSpPr>
        <p:spPr>
          <a:xfrm rot="5400000">
            <a:off x="5115227" y="5057172"/>
            <a:ext cx="911961" cy="1070492"/>
          </a:xfrm>
          <a:prstGeom prst="bentConnector2">
            <a:avLst/>
          </a:prstGeom>
          <a:noFill/>
          <a:ln w="9525" cap="flat" cmpd="sng" algn="ctr">
            <a:solidFill>
              <a:srgbClr val="FF0000"/>
            </a:solidFill>
            <a:prstDash val="solid"/>
            <a:headEnd type="none" w="med" len="med"/>
            <a:tailEnd type="arrow" w="med" len="med"/>
          </a:ln>
          <a:effectLst/>
        </p:spPr>
      </p:cxnSp>
      <p:cxnSp>
        <p:nvCxnSpPr>
          <p:cNvPr id="48" name="43 Forma"/>
          <p:cNvCxnSpPr>
            <a:stCxn id="12" idx="3"/>
            <a:endCxn id="34" idx="1"/>
          </p:cNvCxnSpPr>
          <p:nvPr/>
        </p:nvCxnSpPr>
        <p:spPr>
          <a:xfrm>
            <a:off x="8163124" y="4843547"/>
            <a:ext cx="433221" cy="188119"/>
          </a:xfrm>
          <a:prstGeom prst="bentConnector3">
            <a:avLst>
              <a:gd name="adj1" fmla="val 50000"/>
            </a:avLst>
          </a:prstGeom>
          <a:noFill/>
          <a:ln w="9525" cap="flat" cmpd="sng" algn="ctr">
            <a:solidFill>
              <a:srgbClr val="FF0000"/>
            </a:solidFill>
            <a:prstDash val="solid"/>
          </a:ln>
          <a:effectLst/>
        </p:spPr>
      </p:cxnSp>
      <p:cxnSp>
        <p:nvCxnSpPr>
          <p:cNvPr id="49" name="43 Forma"/>
          <p:cNvCxnSpPr>
            <a:stCxn id="11" idx="3"/>
            <a:endCxn id="35" idx="1"/>
          </p:cNvCxnSpPr>
          <p:nvPr/>
        </p:nvCxnSpPr>
        <p:spPr>
          <a:xfrm flipV="1">
            <a:off x="8163124" y="5404467"/>
            <a:ext cx="430843" cy="94592"/>
          </a:xfrm>
          <a:prstGeom prst="bentConnector3">
            <a:avLst>
              <a:gd name="adj1" fmla="val 50000"/>
            </a:avLst>
          </a:prstGeom>
          <a:noFill/>
          <a:ln w="9525" cap="flat" cmpd="sng" algn="ctr">
            <a:solidFill>
              <a:srgbClr val="FF0000"/>
            </a:solidFill>
            <a:prstDash val="solid"/>
          </a:ln>
          <a:effectLst/>
        </p:spPr>
      </p:cxnSp>
      <p:sp>
        <p:nvSpPr>
          <p:cNvPr id="50" name="133 Proceso alternativo"/>
          <p:cNvSpPr/>
          <p:nvPr/>
        </p:nvSpPr>
        <p:spPr>
          <a:xfrm>
            <a:off x="7245123" y="5399352"/>
            <a:ext cx="828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Diaponible</a:t>
            </a:r>
          </a:p>
        </p:txBody>
      </p:sp>
      <p:sp>
        <p:nvSpPr>
          <p:cNvPr id="51" name="134 Proceso alternativo"/>
          <p:cNvSpPr/>
          <p:nvPr/>
        </p:nvSpPr>
        <p:spPr>
          <a:xfrm>
            <a:off x="7245123" y="5647002"/>
            <a:ext cx="828000" cy="180000"/>
          </a:xfrm>
          <a:prstGeom prst="flowChartAlternateProcess">
            <a:avLst/>
          </a:prstGeom>
          <a:noFill/>
          <a:ln w="3175" cap="flat" cmpd="sng" algn="ctr">
            <a:solidFill>
              <a:srgbClr val="FF0000"/>
            </a:solidFill>
            <a:prstDash val="solid"/>
          </a:ln>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kern="0">
                <a:solidFill>
                  <a:sysClr val="windowText" lastClr="000000"/>
                </a:solidFill>
                <a:latin typeface="Arial" pitchFamily="34" charset="0"/>
                <a:cs typeface="Arial" pitchFamily="34" charset="0"/>
              </a:rPr>
              <a:t>Desarrollo</a:t>
            </a:r>
          </a:p>
        </p:txBody>
      </p:sp>
      <p:sp>
        <p:nvSpPr>
          <p:cNvPr id="5" name="Marcador de número de diapositiva 4">
            <a:extLst>
              <a:ext uri="{FF2B5EF4-FFF2-40B4-BE49-F238E27FC236}">
                <a16:creationId xmlns:a16="http://schemas.microsoft.com/office/drawing/2014/main" id="{07082FC0-F51D-1546-F207-80D9AF8A903C}"/>
              </a:ext>
            </a:extLst>
          </p:cNvPr>
          <p:cNvSpPr>
            <a:spLocks noGrp="1"/>
          </p:cNvSpPr>
          <p:nvPr>
            <p:ph type="sldNum" sz="quarter" idx="12"/>
          </p:nvPr>
        </p:nvSpPr>
        <p:spPr/>
        <p:txBody>
          <a:bodyPr/>
          <a:lstStyle/>
          <a:p>
            <a:fld id="{22B65AFC-14E6-4EDC-832A-2081F8269CE9}" type="slidenum">
              <a:rPr lang="es-AR" smtClean="0"/>
              <a:t>16</a:t>
            </a:fld>
            <a:endParaRPr lang="es-AR"/>
          </a:p>
        </p:txBody>
      </p:sp>
      <p:cxnSp>
        <p:nvCxnSpPr>
          <p:cNvPr id="2" name="Conector recto 1">
            <a:extLst>
              <a:ext uri="{FF2B5EF4-FFF2-40B4-BE49-F238E27FC236}">
                <a16:creationId xmlns:a16="http://schemas.microsoft.com/office/drawing/2014/main" id="{639EE6F5-16EC-990E-AD62-71CAA86EB1F7}"/>
              </a:ext>
            </a:extLst>
          </p:cNvPr>
          <p:cNvCxnSpPr/>
          <p:nvPr/>
        </p:nvCxnSpPr>
        <p:spPr>
          <a:xfrm>
            <a:off x="314772" y="785727"/>
            <a:ext cx="11642766" cy="0"/>
          </a:xfrm>
          <a:prstGeom prst="line">
            <a:avLst/>
          </a:prstGeom>
          <a:ln w="38100"/>
        </p:spPr>
        <p:style>
          <a:lnRef idx="1">
            <a:schemeClr val="accent4"/>
          </a:lnRef>
          <a:fillRef idx="0">
            <a:schemeClr val="accent4"/>
          </a:fillRef>
          <a:effectRef idx="0">
            <a:schemeClr val="accent4"/>
          </a:effectRef>
          <a:fontRef idx="minor">
            <a:schemeClr val="tx1"/>
          </a:fontRef>
        </p:style>
      </p:cxn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4"/>
          <p:cNvSpPr>
            <a:spLocks noEditPoints="1"/>
          </p:cNvSpPr>
          <p:nvPr/>
        </p:nvSpPr>
        <p:spPr bwMode="auto">
          <a:xfrm>
            <a:off x="1524000" y="0"/>
            <a:ext cx="503238" cy="503238"/>
          </a:xfrm>
          <a:custGeom>
            <a:avLst/>
            <a:gdLst>
              <a:gd name="T0" fmla="*/ 2147483647 w 1482"/>
              <a:gd name="T1" fmla="*/ 2147483647 h 1479"/>
              <a:gd name="T2" fmla="*/ 2147483647 w 1482"/>
              <a:gd name="T3" fmla="*/ 2147483647 h 1479"/>
              <a:gd name="T4" fmla="*/ 2147483647 w 1482"/>
              <a:gd name="T5" fmla="*/ 2147483647 h 1479"/>
              <a:gd name="T6" fmla="*/ 2147483647 w 1482"/>
              <a:gd name="T7" fmla="*/ 2147483647 h 1479"/>
              <a:gd name="T8" fmla="*/ 2147483647 w 1482"/>
              <a:gd name="T9" fmla="*/ 2147483647 h 1479"/>
              <a:gd name="T10" fmla="*/ 2147483647 w 1482"/>
              <a:gd name="T11" fmla="*/ 2147483647 h 1479"/>
              <a:gd name="T12" fmla="*/ 2147483647 w 1482"/>
              <a:gd name="T13" fmla="*/ 2147483647 h 1479"/>
              <a:gd name="T14" fmla="*/ 2147483647 w 1482"/>
              <a:gd name="T15" fmla="*/ 2147483647 h 1479"/>
              <a:gd name="T16" fmla="*/ 2147483647 w 1482"/>
              <a:gd name="T17" fmla="*/ 2147483647 h 1479"/>
              <a:gd name="T18" fmla="*/ 2147483647 w 1482"/>
              <a:gd name="T19" fmla="*/ 2147483647 h 1479"/>
              <a:gd name="T20" fmla="*/ 2147483647 w 1482"/>
              <a:gd name="T21" fmla="*/ 2147483647 h 1479"/>
              <a:gd name="T22" fmla="*/ 2147483647 w 1482"/>
              <a:gd name="T23" fmla="*/ 2147483647 h 1479"/>
              <a:gd name="T24" fmla="*/ 2147483647 w 1482"/>
              <a:gd name="T25" fmla="*/ 2147483647 h 1479"/>
              <a:gd name="T26" fmla="*/ 2147483647 w 1482"/>
              <a:gd name="T27" fmla="*/ 2147483647 h 1479"/>
              <a:gd name="T28" fmla="*/ 2147483647 w 1482"/>
              <a:gd name="T29" fmla="*/ 2147483647 h 1479"/>
              <a:gd name="T30" fmla="*/ 2147483647 w 1482"/>
              <a:gd name="T31" fmla="*/ 2147483647 h 1479"/>
              <a:gd name="T32" fmla="*/ 2147483647 w 1482"/>
              <a:gd name="T33" fmla="*/ 2147483647 h 1479"/>
              <a:gd name="T34" fmla="*/ 2147483647 w 1482"/>
              <a:gd name="T35" fmla="*/ 2147483647 h 1479"/>
              <a:gd name="T36" fmla="*/ 2147483647 w 1482"/>
              <a:gd name="T37" fmla="*/ 2147483647 h 1479"/>
              <a:gd name="T38" fmla="*/ 2147483647 w 1482"/>
              <a:gd name="T39" fmla="*/ 2147483647 h 1479"/>
              <a:gd name="T40" fmla="*/ 2147483647 w 1482"/>
              <a:gd name="T41" fmla="*/ 2147483647 h 1479"/>
              <a:gd name="T42" fmla="*/ 2147483647 w 1482"/>
              <a:gd name="T43" fmla="*/ 2147483647 h 1479"/>
              <a:gd name="T44" fmla="*/ 2147483647 w 1482"/>
              <a:gd name="T45" fmla="*/ 2147483647 h 1479"/>
              <a:gd name="T46" fmla="*/ 2147483647 w 1482"/>
              <a:gd name="T47" fmla="*/ 2147483647 h 1479"/>
              <a:gd name="T48" fmla="*/ 2147483647 w 1482"/>
              <a:gd name="T49" fmla="*/ 2147483647 h 1479"/>
              <a:gd name="T50" fmla="*/ 2147483647 w 1482"/>
              <a:gd name="T51" fmla="*/ 2147483647 h 1479"/>
              <a:gd name="T52" fmla="*/ 2147483647 w 1482"/>
              <a:gd name="T53" fmla="*/ 2147483647 h 1479"/>
              <a:gd name="T54" fmla="*/ 2147483647 w 1482"/>
              <a:gd name="T55" fmla="*/ 2147483647 h 1479"/>
              <a:gd name="T56" fmla="*/ 2147483647 w 1482"/>
              <a:gd name="T57" fmla="*/ 2147483647 h 1479"/>
              <a:gd name="T58" fmla="*/ 2147483647 w 1482"/>
              <a:gd name="T59" fmla="*/ 2147483647 h 1479"/>
              <a:gd name="T60" fmla="*/ 2147483647 w 1482"/>
              <a:gd name="T61" fmla="*/ 2147483647 h 1479"/>
              <a:gd name="T62" fmla="*/ 2147483647 w 1482"/>
              <a:gd name="T63" fmla="*/ 2147483647 h 1479"/>
              <a:gd name="T64" fmla="*/ 2147483647 w 1482"/>
              <a:gd name="T65" fmla="*/ 2147483647 h 1479"/>
              <a:gd name="T66" fmla="*/ 2147483647 w 1482"/>
              <a:gd name="T67" fmla="*/ 2147483647 h 1479"/>
              <a:gd name="T68" fmla="*/ 2147483647 w 1482"/>
              <a:gd name="T69" fmla="*/ 2147483647 h 1479"/>
              <a:gd name="T70" fmla="*/ 2147483647 w 1482"/>
              <a:gd name="T71" fmla="*/ 2147483647 h 1479"/>
              <a:gd name="T72" fmla="*/ 2147483647 w 1482"/>
              <a:gd name="T73" fmla="*/ 2147483647 h 1479"/>
              <a:gd name="T74" fmla="*/ 2147483647 w 1482"/>
              <a:gd name="T75" fmla="*/ 2147483647 h 1479"/>
              <a:gd name="T76" fmla="*/ 2147483647 w 1482"/>
              <a:gd name="T77" fmla="*/ 2147483647 h 1479"/>
              <a:gd name="T78" fmla="*/ 2147483647 w 1482"/>
              <a:gd name="T79" fmla="*/ 2147483647 h 1479"/>
              <a:gd name="T80" fmla="*/ 2147483647 w 1482"/>
              <a:gd name="T81" fmla="*/ 2147483647 h 1479"/>
              <a:gd name="T82" fmla="*/ 2147483647 w 1482"/>
              <a:gd name="T83" fmla="*/ 2147483647 h 1479"/>
              <a:gd name="T84" fmla="*/ 2147483647 w 1482"/>
              <a:gd name="T85" fmla="*/ 2147483647 h 1479"/>
              <a:gd name="T86" fmla="*/ 2147483647 w 1482"/>
              <a:gd name="T87" fmla="*/ 2147483647 h 1479"/>
              <a:gd name="T88" fmla="*/ 2147483647 w 1482"/>
              <a:gd name="T89" fmla="*/ 2147483647 h 1479"/>
              <a:gd name="T90" fmla="*/ 2147483647 w 1482"/>
              <a:gd name="T91" fmla="*/ 2147483647 h 1479"/>
              <a:gd name="T92" fmla="*/ 2147483647 w 1482"/>
              <a:gd name="T93" fmla="*/ 2147483647 h 1479"/>
              <a:gd name="T94" fmla="*/ 2147483647 w 1482"/>
              <a:gd name="T95" fmla="*/ 2147483647 h 1479"/>
              <a:gd name="T96" fmla="*/ 2147483647 w 1482"/>
              <a:gd name="T97" fmla="*/ 2147483647 h 1479"/>
              <a:gd name="T98" fmla="*/ 2147483647 w 1482"/>
              <a:gd name="T99" fmla="*/ 2147483647 h 1479"/>
              <a:gd name="T100" fmla="*/ 2147483647 w 1482"/>
              <a:gd name="T101" fmla="*/ 2147483647 h 1479"/>
              <a:gd name="T102" fmla="*/ 2147483647 w 1482"/>
              <a:gd name="T103" fmla="*/ 2147483647 h 1479"/>
              <a:gd name="T104" fmla="*/ 2147483647 w 1482"/>
              <a:gd name="T105" fmla="*/ 2147483647 h 1479"/>
              <a:gd name="T106" fmla="*/ 2147483647 w 1482"/>
              <a:gd name="T107" fmla="*/ 2147483647 h 1479"/>
              <a:gd name="T108" fmla="*/ 2147483647 w 1482"/>
              <a:gd name="T109" fmla="*/ 2147483647 h 147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82"/>
              <a:gd name="T166" fmla="*/ 0 h 1479"/>
              <a:gd name="T167" fmla="*/ 1482 w 1482"/>
              <a:gd name="T168" fmla="*/ 1479 h 147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82" h="1479">
                <a:moveTo>
                  <a:pt x="741" y="1479"/>
                </a:moveTo>
                <a:lnTo>
                  <a:pt x="664" y="1474"/>
                </a:lnTo>
                <a:lnTo>
                  <a:pt x="592" y="1460"/>
                </a:lnTo>
                <a:lnTo>
                  <a:pt x="520" y="1445"/>
                </a:lnTo>
                <a:lnTo>
                  <a:pt x="452" y="1416"/>
                </a:lnTo>
                <a:lnTo>
                  <a:pt x="390" y="1388"/>
                </a:lnTo>
                <a:lnTo>
                  <a:pt x="327" y="1349"/>
                </a:lnTo>
                <a:lnTo>
                  <a:pt x="270" y="1306"/>
                </a:lnTo>
                <a:lnTo>
                  <a:pt x="222" y="1258"/>
                </a:lnTo>
                <a:lnTo>
                  <a:pt x="173" y="1210"/>
                </a:lnTo>
                <a:lnTo>
                  <a:pt x="130" y="1152"/>
                </a:lnTo>
                <a:lnTo>
                  <a:pt x="92" y="1090"/>
                </a:lnTo>
                <a:lnTo>
                  <a:pt x="63" y="1028"/>
                </a:lnTo>
                <a:lnTo>
                  <a:pt x="34" y="960"/>
                </a:lnTo>
                <a:lnTo>
                  <a:pt x="19" y="888"/>
                </a:lnTo>
                <a:lnTo>
                  <a:pt x="5" y="816"/>
                </a:lnTo>
                <a:lnTo>
                  <a:pt x="0" y="740"/>
                </a:lnTo>
                <a:lnTo>
                  <a:pt x="5" y="663"/>
                </a:lnTo>
                <a:lnTo>
                  <a:pt x="19" y="591"/>
                </a:lnTo>
                <a:lnTo>
                  <a:pt x="34" y="519"/>
                </a:lnTo>
                <a:lnTo>
                  <a:pt x="63" y="451"/>
                </a:lnTo>
                <a:lnTo>
                  <a:pt x="92" y="389"/>
                </a:lnTo>
                <a:lnTo>
                  <a:pt x="130" y="327"/>
                </a:lnTo>
                <a:lnTo>
                  <a:pt x="173" y="269"/>
                </a:lnTo>
                <a:lnTo>
                  <a:pt x="222" y="221"/>
                </a:lnTo>
                <a:lnTo>
                  <a:pt x="270" y="173"/>
                </a:lnTo>
                <a:lnTo>
                  <a:pt x="327" y="130"/>
                </a:lnTo>
                <a:lnTo>
                  <a:pt x="390" y="91"/>
                </a:lnTo>
                <a:lnTo>
                  <a:pt x="452" y="63"/>
                </a:lnTo>
                <a:lnTo>
                  <a:pt x="520" y="34"/>
                </a:lnTo>
                <a:lnTo>
                  <a:pt x="592" y="19"/>
                </a:lnTo>
                <a:lnTo>
                  <a:pt x="664" y="5"/>
                </a:lnTo>
                <a:lnTo>
                  <a:pt x="741" y="0"/>
                </a:lnTo>
                <a:lnTo>
                  <a:pt x="818" y="5"/>
                </a:lnTo>
                <a:lnTo>
                  <a:pt x="890" y="19"/>
                </a:lnTo>
                <a:lnTo>
                  <a:pt x="962" y="34"/>
                </a:lnTo>
                <a:lnTo>
                  <a:pt x="1030" y="63"/>
                </a:lnTo>
                <a:lnTo>
                  <a:pt x="1092" y="91"/>
                </a:lnTo>
                <a:lnTo>
                  <a:pt x="1155" y="130"/>
                </a:lnTo>
                <a:lnTo>
                  <a:pt x="1212" y="173"/>
                </a:lnTo>
                <a:lnTo>
                  <a:pt x="1260" y="221"/>
                </a:lnTo>
                <a:lnTo>
                  <a:pt x="1309" y="269"/>
                </a:lnTo>
                <a:lnTo>
                  <a:pt x="1352" y="327"/>
                </a:lnTo>
                <a:lnTo>
                  <a:pt x="1390" y="389"/>
                </a:lnTo>
                <a:lnTo>
                  <a:pt x="1419" y="451"/>
                </a:lnTo>
                <a:lnTo>
                  <a:pt x="1448" y="519"/>
                </a:lnTo>
                <a:lnTo>
                  <a:pt x="1463" y="591"/>
                </a:lnTo>
                <a:lnTo>
                  <a:pt x="1477" y="663"/>
                </a:lnTo>
                <a:lnTo>
                  <a:pt x="1482" y="740"/>
                </a:lnTo>
                <a:lnTo>
                  <a:pt x="1477" y="816"/>
                </a:lnTo>
                <a:lnTo>
                  <a:pt x="1463" y="888"/>
                </a:lnTo>
                <a:lnTo>
                  <a:pt x="1448" y="960"/>
                </a:lnTo>
                <a:lnTo>
                  <a:pt x="1419" y="1028"/>
                </a:lnTo>
                <a:lnTo>
                  <a:pt x="1390" y="1090"/>
                </a:lnTo>
                <a:lnTo>
                  <a:pt x="1352" y="1152"/>
                </a:lnTo>
                <a:lnTo>
                  <a:pt x="1309" y="1210"/>
                </a:lnTo>
                <a:lnTo>
                  <a:pt x="1260" y="1258"/>
                </a:lnTo>
                <a:lnTo>
                  <a:pt x="1212" y="1306"/>
                </a:lnTo>
                <a:lnTo>
                  <a:pt x="1155" y="1349"/>
                </a:lnTo>
                <a:lnTo>
                  <a:pt x="1092" y="1388"/>
                </a:lnTo>
                <a:lnTo>
                  <a:pt x="1030" y="1416"/>
                </a:lnTo>
                <a:lnTo>
                  <a:pt x="962" y="1445"/>
                </a:lnTo>
                <a:lnTo>
                  <a:pt x="890" y="1460"/>
                </a:lnTo>
                <a:lnTo>
                  <a:pt x="818" y="1474"/>
                </a:lnTo>
                <a:lnTo>
                  <a:pt x="741" y="1479"/>
                </a:lnTo>
                <a:close/>
                <a:moveTo>
                  <a:pt x="818" y="740"/>
                </a:moveTo>
                <a:lnTo>
                  <a:pt x="813" y="701"/>
                </a:lnTo>
                <a:lnTo>
                  <a:pt x="808" y="663"/>
                </a:lnTo>
                <a:lnTo>
                  <a:pt x="799" y="629"/>
                </a:lnTo>
                <a:lnTo>
                  <a:pt x="789" y="591"/>
                </a:lnTo>
                <a:lnTo>
                  <a:pt x="770" y="557"/>
                </a:lnTo>
                <a:lnTo>
                  <a:pt x="751" y="528"/>
                </a:lnTo>
                <a:lnTo>
                  <a:pt x="731" y="499"/>
                </a:lnTo>
                <a:lnTo>
                  <a:pt x="707" y="471"/>
                </a:lnTo>
                <a:lnTo>
                  <a:pt x="678" y="447"/>
                </a:lnTo>
                <a:lnTo>
                  <a:pt x="650" y="427"/>
                </a:lnTo>
                <a:lnTo>
                  <a:pt x="621" y="408"/>
                </a:lnTo>
                <a:lnTo>
                  <a:pt x="587" y="389"/>
                </a:lnTo>
                <a:lnTo>
                  <a:pt x="553" y="379"/>
                </a:lnTo>
                <a:lnTo>
                  <a:pt x="520" y="370"/>
                </a:lnTo>
                <a:lnTo>
                  <a:pt x="481" y="360"/>
                </a:lnTo>
                <a:lnTo>
                  <a:pt x="443" y="360"/>
                </a:lnTo>
                <a:lnTo>
                  <a:pt x="404" y="360"/>
                </a:lnTo>
                <a:lnTo>
                  <a:pt x="366" y="370"/>
                </a:lnTo>
                <a:lnTo>
                  <a:pt x="332" y="379"/>
                </a:lnTo>
                <a:lnTo>
                  <a:pt x="298" y="389"/>
                </a:lnTo>
                <a:lnTo>
                  <a:pt x="265" y="408"/>
                </a:lnTo>
                <a:lnTo>
                  <a:pt x="231" y="427"/>
                </a:lnTo>
                <a:lnTo>
                  <a:pt x="202" y="447"/>
                </a:lnTo>
                <a:lnTo>
                  <a:pt x="178" y="471"/>
                </a:lnTo>
                <a:lnTo>
                  <a:pt x="154" y="499"/>
                </a:lnTo>
                <a:lnTo>
                  <a:pt x="130" y="528"/>
                </a:lnTo>
                <a:lnTo>
                  <a:pt x="111" y="557"/>
                </a:lnTo>
                <a:lnTo>
                  <a:pt x="96" y="591"/>
                </a:lnTo>
                <a:lnTo>
                  <a:pt x="82" y="629"/>
                </a:lnTo>
                <a:lnTo>
                  <a:pt x="72" y="663"/>
                </a:lnTo>
                <a:lnTo>
                  <a:pt x="68" y="701"/>
                </a:lnTo>
                <a:lnTo>
                  <a:pt x="68" y="740"/>
                </a:lnTo>
                <a:lnTo>
                  <a:pt x="164" y="740"/>
                </a:lnTo>
                <a:lnTo>
                  <a:pt x="169" y="802"/>
                </a:lnTo>
                <a:lnTo>
                  <a:pt x="178" y="864"/>
                </a:lnTo>
                <a:lnTo>
                  <a:pt x="193" y="922"/>
                </a:lnTo>
                <a:lnTo>
                  <a:pt x="217" y="980"/>
                </a:lnTo>
                <a:lnTo>
                  <a:pt x="246" y="1032"/>
                </a:lnTo>
                <a:lnTo>
                  <a:pt x="274" y="1085"/>
                </a:lnTo>
                <a:lnTo>
                  <a:pt x="313" y="1133"/>
                </a:lnTo>
                <a:lnTo>
                  <a:pt x="351" y="1176"/>
                </a:lnTo>
                <a:lnTo>
                  <a:pt x="399" y="1215"/>
                </a:lnTo>
                <a:lnTo>
                  <a:pt x="448" y="1253"/>
                </a:lnTo>
                <a:lnTo>
                  <a:pt x="500" y="1282"/>
                </a:lnTo>
                <a:lnTo>
                  <a:pt x="553" y="1306"/>
                </a:lnTo>
                <a:lnTo>
                  <a:pt x="611" y="1330"/>
                </a:lnTo>
                <a:lnTo>
                  <a:pt x="674" y="1344"/>
                </a:lnTo>
                <a:lnTo>
                  <a:pt x="731" y="1354"/>
                </a:lnTo>
                <a:lnTo>
                  <a:pt x="799" y="1354"/>
                </a:lnTo>
                <a:lnTo>
                  <a:pt x="842" y="1354"/>
                </a:lnTo>
                <a:lnTo>
                  <a:pt x="895" y="1349"/>
                </a:lnTo>
                <a:lnTo>
                  <a:pt x="953" y="1335"/>
                </a:lnTo>
                <a:lnTo>
                  <a:pt x="1015" y="1316"/>
                </a:lnTo>
                <a:lnTo>
                  <a:pt x="1078" y="1292"/>
                </a:lnTo>
                <a:lnTo>
                  <a:pt x="1135" y="1258"/>
                </a:lnTo>
                <a:lnTo>
                  <a:pt x="1159" y="1239"/>
                </a:lnTo>
                <a:lnTo>
                  <a:pt x="1184" y="1220"/>
                </a:lnTo>
                <a:lnTo>
                  <a:pt x="1208" y="1196"/>
                </a:lnTo>
                <a:lnTo>
                  <a:pt x="1227" y="1172"/>
                </a:lnTo>
                <a:lnTo>
                  <a:pt x="1159" y="1196"/>
                </a:lnTo>
                <a:lnTo>
                  <a:pt x="1097" y="1210"/>
                </a:lnTo>
                <a:lnTo>
                  <a:pt x="1034" y="1220"/>
                </a:lnTo>
                <a:lnTo>
                  <a:pt x="972" y="1220"/>
                </a:lnTo>
                <a:lnTo>
                  <a:pt x="929" y="1215"/>
                </a:lnTo>
                <a:lnTo>
                  <a:pt x="880" y="1210"/>
                </a:lnTo>
                <a:lnTo>
                  <a:pt x="837" y="1196"/>
                </a:lnTo>
                <a:lnTo>
                  <a:pt x="794" y="1181"/>
                </a:lnTo>
                <a:lnTo>
                  <a:pt x="755" y="1162"/>
                </a:lnTo>
                <a:lnTo>
                  <a:pt x="717" y="1138"/>
                </a:lnTo>
                <a:lnTo>
                  <a:pt x="683" y="1114"/>
                </a:lnTo>
                <a:lnTo>
                  <a:pt x="650" y="1085"/>
                </a:lnTo>
                <a:lnTo>
                  <a:pt x="621" y="1052"/>
                </a:lnTo>
                <a:lnTo>
                  <a:pt x="597" y="1013"/>
                </a:lnTo>
                <a:lnTo>
                  <a:pt x="573" y="980"/>
                </a:lnTo>
                <a:lnTo>
                  <a:pt x="553" y="936"/>
                </a:lnTo>
                <a:lnTo>
                  <a:pt x="539" y="893"/>
                </a:lnTo>
                <a:lnTo>
                  <a:pt x="529" y="850"/>
                </a:lnTo>
                <a:lnTo>
                  <a:pt x="520" y="807"/>
                </a:lnTo>
                <a:lnTo>
                  <a:pt x="520" y="759"/>
                </a:lnTo>
                <a:lnTo>
                  <a:pt x="520" y="749"/>
                </a:lnTo>
                <a:lnTo>
                  <a:pt x="520" y="740"/>
                </a:lnTo>
                <a:lnTo>
                  <a:pt x="678" y="740"/>
                </a:lnTo>
                <a:lnTo>
                  <a:pt x="683" y="778"/>
                </a:lnTo>
                <a:lnTo>
                  <a:pt x="688" y="816"/>
                </a:lnTo>
                <a:lnTo>
                  <a:pt x="698" y="850"/>
                </a:lnTo>
                <a:lnTo>
                  <a:pt x="707" y="888"/>
                </a:lnTo>
                <a:lnTo>
                  <a:pt x="727" y="917"/>
                </a:lnTo>
                <a:lnTo>
                  <a:pt x="746" y="951"/>
                </a:lnTo>
                <a:lnTo>
                  <a:pt x="765" y="980"/>
                </a:lnTo>
                <a:lnTo>
                  <a:pt x="789" y="1008"/>
                </a:lnTo>
                <a:lnTo>
                  <a:pt x="818" y="1032"/>
                </a:lnTo>
                <a:lnTo>
                  <a:pt x="847" y="1052"/>
                </a:lnTo>
                <a:lnTo>
                  <a:pt x="876" y="1071"/>
                </a:lnTo>
                <a:lnTo>
                  <a:pt x="909" y="1090"/>
                </a:lnTo>
                <a:lnTo>
                  <a:pt x="943" y="1100"/>
                </a:lnTo>
                <a:lnTo>
                  <a:pt x="977" y="1109"/>
                </a:lnTo>
                <a:lnTo>
                  <a:pt x="1015" y="1114"/>
                </a:lnTo>
                <a:lnTo>
                  <a:pt x="1054" y="1119"/>
                </a:lnTo>
                <a:lnTo>
                  <a:pt x="1092" y="1114"/>
                </a:lnTo>
                <a:lnTo>
                  <a:pt x="1131" y="1109"/>
                </a:lnTo>
                <a:lnTo>
                  <a:pt x="1164" y="1100"/>
                </a:lnTo>
                <a:lnTo>
                  <a:pt x="1198" y="1090"/>
                </a:lnTo>
                <a:lnTo>
                  <a:pt x="1232" y="1071"/>
                </a:lnTo>
                <a:lnTo>
                  <a:pt x="1265" y="1052"/>
                </a:lnTo>
                <a:lnTo>
                  <a:pt x="1294" y="1032"/>
                </a:lnTo>
                <a:lnTo>
                  <a:pt x="1318" y="1008"/>
                </a:lnTo>
                <a:lnTo>
                  <a:pt x="1342" y="980"/>
                </a:lnTo>
                <a:lnTo>
                  <a:pt x="1366" y="951"/>
                </a:lnTo>
                <a:lnTo>
                  <a:pt x="1386" y="917"/>
                </a:lnTo>
                <a:lnTo>
                  <a:pt x="1400" y="888"/>
                </a:lnTo>
                <a:lnTo>
                  <a:pt x="1414" y="850"/>
                </a:lnTo>
                <a:lnTo>
                  <a:pt x="1424" y="816"/>
                </a:lnTo>
                <a:lnTo>
                  <a:pt x="1429" y="778"/>
                </a:lnTo>
                <a:lnTo>
                  <a:pt x="1429" y="740"/>
                </a:lnTo>
                <a:lnTo>
                  <a:pt x="1318" y="740"/>
                </a:lnTo>
                <a:lnTo>
                  <a:pt x="1318" y="682"/>
                </a:lnTo>
                <a:lnTo>
                  <a:pt x="1309" y="624"/>
                </a:lnTo>
                <a:lnTo>
                  <a:pt x="1299" y="571"/>
                </a:lnTo>
                <a:lnTo>
                  <a:pt x="1285" y="523"/>
                </a:lnTo>
                <a:lnTo>
                  <a:pt x="1265" y="475"/>
                </a:lnTo>
                <a:lnTo>
                  <a:pt x="1241" y="432"/>
                </a:lnTo>
                <a:lnTo>
                  <a:pt x="1217" y="389"/>
                </a:lnTo>
                <a:lnTo>
                  <a:pt x="1188" y="351"/>
                </a:lnTo>
                <a:lnTo>
                  <a:pt x="1159" y="312"/>
                </a:lnTo>
                <a:lnTo>
                  <a:pt x="1131" y="279"/>
                </a:lnTo>
                <a:lnTo>
                  <a:pt x="1097" y="250"/>
                </a:lnTo>
                <a:lnTo>
                  <a:pt x="1063" y="221"/>
                </a:lnTo>
                <a:lnTo>
                  <a:pt x="1030" y="192"/>
                </a:lnTo>
                <a:lnTo>
                  <a:pt x="996" y="173"/>
                </a:lnTo>
                <a:lnTo>
                  <a:pt x="957" y="154"/>
                </a:lnTo>
                <a:lnTo>
                  <a:pt x="924" y="135"/>
                </a:lnTo>
                <a:lnTo>
                  <a:pt x="880" y="120"/>
                </a:lnTo>
                <a:lnTo>
                  <a:pt x="818" y="106"/>
                </a:lnTo>
                <a:lnTo>
                  <a:pt x="746" y="101"/>
                </a:lnTo>
                <a:lnTo>
                  <a:pt x="664" y="96"/>
                </a:lnTo>
                <a:lnTo>
                  <a:pt x="582" y="101"/>
                </a:lnTo>
                <a:lnTo>
                  <a:pt x="505" y="115"/>
                </a:lnTo>
                <a:lnTo>
                  <a:pt x="472" y="125"/>
                </a:lnTo>
                <a:lnTo>
                  <a:pt x="438" y="135"/>
                </a:lnTo>
                <a:lnTo>
                  <a:pt x="404" y="149"/>
                </a:lnTo>
                <a:lnTo>
                  <a:pt x="380" y="163"/>
                </a:lnTo>
                <a:lnTo>
                  <a:pt x="428" y="154"/>
                </a:lnTo>
                <a:lnTo>
                  <a:pt x="491" y="144"/>
                </a:lnTo>
                <a:lnTo>
                  <a:pt x="568" y="144"/>
                </a:lnTo>
                <a:lnTo>
                  <a:pt x="650" y="144"/>
                </a:lnTo>
                <a:lnTo>
                  <a:pt x="736" y="159"/>
                </a:lnTo>
                <a:lnTo>
                  <a:pt x="818" y="178"/>
                </a:lnTo>
                <a:lnTo>
                  <a:pt x="856" y="187"/>
                </a:lnTo>
                <a:lnTo>
                  <a:pt x="890" y="202"/>
                </a:lnTo>
                <a:lnTo>
                  <a:pt x="924" y="221"/>
                </a:lnTo>
                <a:lnTo>
                  <a:pt x="957" y="240"/>
                </a:lnTo>
                <a:lnTo>
                  <a:pt x="1010" y="283"/>
                </a:lnTo>
                <a:lnTo>
                  <a:pt x="1058" y="336"/>
                </a:lnTo>
                <a:lnTo>
                  <a:pt x="1102" y="394"/>
                </a:lnTo>
                <a:lnTo>
                  <a:pt x="1140" y="456"/>
                </a:lnTo>
                <a:lnTo>
                  <a:pt x="1174" y="519"/>
                </a:lnTo>
                <a:lnTo>
                  <a:pt x="1198" y="586"/>
                </a:lnTo>
                <a:lnTo>
                  <a:pt x="1208" y="619"/>
                </a:lnTo>
                <a:lnTo>
                  <a:pt x="1217" y="653"/>
                </a:lnTo>
                <a:lnTo>
                  <a:pt x="1222" y="687"/>
                </a:lnTo>
                <a:lnTo>
                  <a:pt x="1222" y="720"/>
                </a:lnTo>
                <a:lnTo>
                  <a:pt x="1222" y="730"/>
                </a:lnTo>
                <a:lnTo>
                  <a:pt x="1222" y="740"/>
                </a:lnTo>
                <a:lnTo>
                  <a:pt x="1087" y="740"/>
                </a:lnTo>
                <a:lnTo>
                  <a:pt x="1087" y="701"/>
                </a:lnTo>
                <a:lnTo>
                  <a:pt x="1083" y="663"/>
                </a:lnTo>
                <a:lnTo>
                  <a:pt x="1073" y="624"/>
                </a:lnTo>
                <a:lnTo>
                  <a:pt x="1063" y="586"/>
                </a:lnTo>
                <a:lnTo>
                  <a:pt x="1049" y="552"/>
                </a:lnTo>
                <a:lnTo>
                  <a:pt x="1030" y="519"/>
                </a:lnTo>
                <a:lnTo>
                  <a:pt x="1015" y="485"/>
                </a:lnTo>
                <a:lnTo>
                  <a:pt x="991" y="451"/>
                </a:lnTo>
                <a:lnTo>
                  <a:pt x="943" y="394"/>
                </a:lnTo>
                <a:lnTo>
                  <a:pt x="890" y="346"/>
                </a:lnTo>
                <a:lnTo>
                  <a:pt x="828" y="298"/>
                </a:lnTo>
                <a:lnTo>
                  <a:pt x="765" y="264"/>
                </a:lnTo>
                <a:lnTo>
                  <a:pt x="727" y="250"/>
                </a:lnTo>
                <a:lnTo>
                  <a:pt x="678" y="235"/>
                </a:lnTo>
                <a:lnTo>
                  <a:pt x="616" y="226"/>
                </a:lnTo>
                <a:lnTo>
                  <a:pt x="549" y="226"/>
                </a:lnTo>
                <a:lnTo>
                  <a:pt x="515" y="226"/>
                </a:lnTo>
                <a:lnTo>
                  <a:pt x="481" y="231"/>
                </a:lnTo>
                <a:lnTo>
                  <a:pt x="443" y="240"/>
                </a:lnTo>
                <a:lnTo>
                  <a:pt x="404" y="250"/>
                </a:lnTo>
                <a:lnTo>
                  <a:pt x="366" y="264"/>
                </a:lnTo>
                <a:lnTo>
                  <a:pt x="327" y="283"/>
                </a:lnTo>
                <a:lnTo>
                  <a:pt x="294" y="307"/>
                </a:lnTo>
                <a:lnTo>
                  <a:pt x="255" y="331"/>
                </a:lnTo>
                <a:lnTo>
                  <a:pt x="308" y="317"/>
                </a:lnTo>
                <a:lnTo>
                  <a:pt x="361" y="307"/>
                </a:lnTo>
                <a:lnTo>
                  <a:pt x="414" y="298"/>
                </a:lnTo>
                <a:lnTo>
                  <a:pt x="472" y="293"/>
                </a:lnTo>
                <a:lnTo>
                  <a:pt x="534" y="298"/>
                </a:lnTo>
                <a:lnTo>
                  <a:pt x="592" y="303"/>
                </a:lnTo>
                <a:lnTo>
                  <a:pt x="621" y="312"/>
                </a:lnTo>
                <a:lnTo>
                  <a:pt x="650" y="322"/>
                </a:lnTo>
                <a:lnTo>
                  <a:pt x="678" y="331"/>
                </a:lnTo>
                <a:lnTo>
                  <a:pt x="703" y="346"/>
                </a:lnTo>
                <a:lnTo>
                  <a:pt x="755" y="379"/>
                </a:lnTo>
                <a:lnTo>
                  <a:pt x="799" y="418"/>
                </a:lnTo>
                <a:lnTo>
                  <a:pt x="842" y="461"/>
                </a:lnTo>
                <a:lnTo>
                  <a:pt x="876" y="509"/>
                </a:lnTo>
                <a:lnTo>
                  <a:pt x="905" y="557"/>
                </a:lnTo>
                <a:lnTo>
                  <a:pt x="929" y="610"/>
                </a:lnTo>
                <a:lnTo>
                  <a:pt x="943" y="663"/>
                </a:lnTo>
                <a:lnTo>
                  <a:pt x="948" y="720"/>
                </a:lnTo>
                <a:lnTo>
                  <a:pt x="948" y="730"/>
                </a:lnTo>
                <a:lnTo>
                  <a:pt x="948" y="740"/>
                </a:lnTo>
                <a:lnTo>
                  <a:pt x="818" y="740"/>
                </a:lnTo>
                <a:close/>
              </a:path>
            </a:pathLst>
          </a:custGeom>
          <a:solidFill>
            <a:srgbClr val="FFFFFF"/>
          </a:solidFill>
          <a:ln w="9525">
            <a:noFill/>
            <a:round/>
            <a:headEnd/>
            <a:tailEnd/>
          </a:ln>
        </p:spPr>
        <p:txBody>
          <a:bodyPr lIns="91413" tIns="45708" rIns="91413" bIns="45708"/>
          <a:lstStyle/>
          <a:p>
            <a:pPr>
              <a:defRPr/>
            </a:pPr>
            <a:endParaRPr lang="es-AR" kern="0" dirty="0">
              <a:solidFill>
                <a:sysClr val="windowText" lastClr="000000"/>
              </a:solidFill>
            </a:endParaRPr>
          </a:p>
        </p:txBody>
      </p:sp>
      <p:sp>
        <p:nvSpPr>
          <p:cNvPr id="9" name="Text Box 6"/>
          <p:cNvSpPr txBox="1">
            <a:spLocks noChangeArrowheads="1"/>
          </p:cNvSpPr>
          <p:nvPr/>
        </p:nvSpPr>
        <p:spPr bwMode="auto">
          <a:xfrm>
            <a:off x="298938" y="-1"/>
            <a:ext cx="11728939" cy="6801838"/>
          </a:xfrm>
          <a:prstGeom prst="rect">
            <a:avLst/>
          </a:prstGeom>
          <a:noFill/>
          <a:ln w="9525" algn="ctr">
            <a:noFill/>
            <a:miter lim="800000"/>
            <a:headEnd/>
            <a:tailEnd/>
          </a:ln>
          <a:effectLst/>
        </p:spPr>
        <p:txBody>
          <a:bodyPr wrap="square" lIns="91413" tIns="45708" rIns="91413" bIns="45708">
            <a:spAutoFit/>
          </a:bodyPr>
          <a:lstStyle/>
          <a:p>
            <a:pPr marL="457062" indent="-457062" algn="ctr"/>
            <a:r>
              <a:rPr lang="es-ES" sz="2800" b="1" dirty="0"/>
              <a:t>Resultados</a:t>
            </a:r>
            <a:endParaRPr lang="es-ES" sz="2400" b="1" dirty="0"/>
          </a:p>
          <a:p>
            <a:r>
              <a:rPr lang="es-ES" sz="2000" dirty="0"/>
              <a:t>Es el </a:t>
            </a:r>
            <a:r>
              <a:rPr lang="es-ES" sz="2000" b="1" dirty="0"/>
              <a:t>núcleo</a:t>
            </a:r>
            <a:r>
              <a:rPr lang="es-ES" sz="2000" dirty="0"/>
              <a:t> del artículo científico donde se informan los </a:t>
            </a:r>
            <a:r>
              <a:rPr lang="es-ES" sz="2000" i="1" dirty="0"/>
              <a:t>resultados de la investigación</a:t>
            </a:r>
            <a:r>
              <a:rPr lang="es-ES" sz="2400" dirty="0"/>
              <a:t>. </a:t>
            </a:r>
          </a:p>
          <a:p>
            <a:r>
              <a:rPr lang="es-ES" sz="2400" dirty="0"/>
              <a:t>los resultados se presentan mediante:</a:t>
            </a:r>
          </a:p>
          <a:p>
            <a:pPr marL="468000" indent="-457200">
              <a:buFont typeface="Arial" pitchFamily="34" charset="0"/>
              <a:buChar char="•"/>
            </a:pPr>
            <a:r>
              <a:rPr lang="es-ES" sz="2400" b="1" dirty="0"/>
              <a:t>Texto</a:t>
            </a:r>
            <a:r>
              <a:rPr lang="es-ES" sz="2400" dirty="0"/>
              <a:t>, es la forma más rápida y eficiente de presentar pocos datos</a:t>
            </a:r>
          </a:p>
          <a:p>
            <a:pPr marL="468000" indent="-457200">
              <a:buFont typeface="Arial" pitchFamily="34" charset="0"/>
              <a:buChar char="•"/>
            </a:pPr>
            <a:r>
              <a:rPr lang="es-ES" sz="2400" b="1" dirty="0"/>
              <a:t>Tablas</a:t>
            </a:r>
            <a:r>
              <a:rPr lang="es-ES" sz="2400" dirty="0"/>
              <a:t>. son ideales para presentar datos precisos y repetitivos</a:t>
            </a:r>
          </a:p>
          <a:p>
            <a:pPr marL="468000" indent="-457200">
              <a:buFont typeface="Arial" pitchFamily="34" charset="0"/>
              <a:buChar char="•"/>
            </a:pPr>
            <a:r>
              <a:rPr lang="es-ES" sz="2400" b="1" dirty="0"/>
              <a:t>Figuras</a:t>
            </a:r>
            <a:r>
              <a:rPr lang="es-ES" sz="2400" dirty="0"/>
              <a:t>. son ideales para presentar datos que exhiben tendencias o patrones importantes (</a:t>
            </a:r>
            <a:r>
              <a:rPr lang="es-ES" sz="2400" dirty="0">
                <a:solidFill>
                  <a:srgbClr val="FF0000"/>
                </a:solidFill>
              </a:rPr>
              <a:t>Sugerencias para figuras digitales)</a:t>
            </a:r>
          </a:p>
          <a:p>
            <a:endParaRPr lang="es-ES" sz="2400" dirty="0"/>
          </a:p>
          <a:p>
            <a:r>
              <a:rPr lang="es-ES" sz="2400" dirty="0"/>
              <a:t>Los datos deben presentarse de una sola forma; aunque se puede resumir con texto las conclusiones más importantes [Ej.: Los resultados (Tabla 2) demuestran que la duración del periodo embrionario disminuyó según aumentó la temperatura]. </a:t>
            </a:r>
          </a:p>
          <a:p>
            <a:r>
              <a:rPr lang="es-ES" sz="2400" dirty="0"/>
              <a:t>A veces, los resultados y la discusión se combinan en una sección de </a:t>
            </a:r>
            <a:r>
              <a:rPr lang="es-ES" sz="2400" b="1" dirty="0"/>
              <a:t>Resultados y Discusión</a:t>
            </a:r>
            <a:r>
              <a:rPr lang="es-ES" sz="2400" dirty="0"/>
              <a:t>, donde los primeros se presentan y seguidamente se discuten. Si las dos secciones están separadas, es imperativo que la primera se limite a presentar resultados y la segunda a discutirlos</a:t>
            </a:r>
          </a:p>
          <a:p>
            <a:r>
              <a:rPr lang="es-ES" sz="2400" dirty="0"/>
              <a:t>Un error común es comenzar la sección de resultados con información que pertenece a los materiales y métodos </a:t>
            </a:r>
          </a:p>
          <a:p>
            <a:r>
              <a:rPr lang="es-ES" sz="2400" dirty="0"/>
              <a:t>La sección de resultados se escribe en tiempo pasado (se encontró, se observó, etc.). </a:t>
            </a:r>
            <a:endParaRPr lang="es-ES" sz="3600" dirty="0"/>
          </a:p>
        </p:txBody>
      </p:sp>
      <p:pic>
        <p:nvPicPr>
          <p:cNvPr id="3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332634" y="251619"/>
            <a:ext cx="1004107" cy="1382704"/>
          </a:xfrm>
          <a:prstGeom prst="rect">
            <a:avLst/>
          </a:prstGeom>
          <a:noFill/>
          <a:ln w="9525">
            <a:noFill/>
            <a:miter lim="800000"/>
            <a:headEnd/>
            <a:tailEnd/>
          </a:ln>
          <a:effectLst/>
        </p:spPr>
      </p:pic>
      <p:sp>
        <p:nvSpPr>
          <p:cNvPr id="5" name="Marcador de número de diapositiva 4">
            <a:extLst>
              <a:ext uri="{FF2B5EF4-FFF2-40B4-BE49-F238E27FC236}">
                <a16:creationId xmlns:a16="http://schemas.microsoft.com/office/drawing/2014/main" id="{189CC9B3-CF6F-BC3F-F572-FB1D3F477532}"/>
              </a:ext>
            </a:extLst>
          </p:cNvPr>
          <p:cNvSpPr>
            <a:spLocks noGrp="1"/>
          </p:cNvSpPr>
          <p:nvPr>
            <p:ph type="sldNum" sz="quarter" idx="12"/>
          </p:nvPr>
        </p:nvSpPr>
        <p:spPr/>
        <p:txBody>
          <a:bodyPr/>
          <a:lstStyle/>
          <a:p>
            <a:fld id="{22B65AFC-14E6-4EDC-832A-2081F8269CE9}" type="slidenum">
              <a:rPr lang="es-AR" smtClean="0"/>
              <a:t>17</a:t>
            </a:fld>
            <a:endParaRPr lang="es-AR"/>
          </a:p>
        </p:txBody>
      </p:sp>
      <p:cxnSp>
        <p:nvCxnSpPr>
          <p:cNvPr id="2" name="Conector recto 1">
            <a:extLst>
              <a:ext uri="{FF2B5EF4-FFF2-40B4-BE49-F238E27FC236}">
                <a16:creationId xmlns:a16="http://schemas.microsoft.com/office/drawing/2014/main" id="{DED0CA07-743F-26E0-F751-CFAC61656178}"/>
              </a:ext>
            </a:extLst>
          </p:cNvPr>
          <p:cNvCxnSpPr>
            <a:cxnSpLocks/>
          </p:cNvCxnSpPr>
          <p:nvPr/>
        </p:nvCxnSpPr>
        <p:spPr>
          <a:xfrm>
            <a:off x="3055205" y="503238"/>
            <a:ext cx="6154616" cy="0"/>
          </a:xfrm>
          <a:prstGeom prst="line">
            <a:avLst/>
          </a:prstGeom>
          <a:ln w="38100"/>
        </p:spPr>
        <p:style>
          <a:lnRef idx="1">
            <a:schemeClr val="accent4"/>
          </a:lnRef>
          <a:fillRef idx="0">
            <a:schemeClr val="accent4"/>
          </a:fillRef>
          <a:effectRef idx="0">
            <a:schemeClr val="accent4"/>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4"/>
          <p:cNvSpPr>
            <a:spLocks noEditPoints="1"/>
          </p:cNvSpPr>
          <p:nvPr/>
        </p:nvSpPr>
        <p:spPr bwMode="auto">
          <a:xfrm>
            <a:off x="1524000" y="0"/>
            <a:ext cx="503238" cy="503238"/>
          </a:xfrm>
          <a:custGeom>
            <a:avLst/>
            <a:gdLst>
              <a:gd name="T0" fmla="*/ 2147483647 w 1482"/>
              <a:gd name="T1" fmla="*/ 2147483647 h 1479"/>
              <a:gd name="T2" fmla="*/ 2147483647 w 1482"/>
              <a:gd name="T3" fmla="*/ 2147483647 h 1479"/>
              <a:gd name="T4" fmla="*/ 2147483647 w 1482"/>
              <a:gd name="T5" fmla="*/ 2147483647 h 1479"/>
              <a:gd name="T6" fmla="*/ 2147483647 w 1482"/>
              <a:gd name="T7" fmla="*/ 2147483647 h 1479"/>
              <a:gd name="T8" fmla="*/ 2147483647 w 1482"/>
              <a:gd name="T9" fmla="*/ 2147483647 h 1479"/>
              <a:gd name="T10" fmla="*/ 2147483647 w 1482"/>
              <a:gd name="T11" fmla="*/ 2147483647 h 1479"/>
              <a:gd name="T12" fmla="*/ 2147483647 w 1482"/>
              <a:gd name="T13" fmla="*/ 2147483647 h 1479"/>
              <a:gd name="T14" fmla="*/ 2147483647 w 1482"/>
              <a:gd name="T15" fmla="*/ 2147483647 h 1479"/>
              <a:gd name="T16" fmla="*/ 2147483647 w 1482"/>
              <a:gd name="T17" fmla="*/ 2147483647 h 1479"/>
              <a:gd name="T18" fmla="*/ 2147483647 w 1482"/>
              <a:gd name="T19" fmla="*/ 2147483647 h 1479"/>
              <a:gd name="T20" fmla="*/ 2147483647 w 1482"/>
              <a:gd name="T21" fmla="*/ 2147483647 h 1479"/>
              <a:gd name="T22" fmla="*/ 2147483647 w 1482"/>
              <a:gd name="T23" fmla="*/ 2147483647 h 1479"/>
              <a:gd name="T24" fmla="*/ 2147483647 w 1482"/>
              <a:gd name="T25" fmla="*/ 2147483647 h 1479"/>
              <a:gd name="T26" fmla="*/ 2147483647 w 1482"/>
              <a:gd name="T27" fmla="*/ 2147483647 h 1479"/>
              <a:gd name="T28" fmla="*/ 2147483647 w 1482"/>
              <a:gd name="T29" fmla="*/ 2147483647 h 1479"/>
              <a:gd name="T30" fmla="*/ 2147483647 w 1482"/>
              <a:gd name="T31" fmla="*/ 2147483647 h 1479"/>
              <a:gd name="T32" fmla="*/ 2147483647 w 1482"/>
              <a:gd name="T33" fmla="*/ 2147483647 h 1479"/>
              <a:gd name="T34" fmla="*/ 2147483647 w 1482"/>
              <a:gd name="T35" fmla="*/ 2147483647 h 1479"/>
              <a:gd name="T36" fmla="*/ 2147483647 w 1482"/>
              <a:gd name="T37" fmla="*/ 2147483647 h 1479"/>
              <a:gd name="T38" fmla="*/ 2147483647 w 1482"/>
              <a:gd name="T39" fmla="*/ 2147483647 h 1479"/>
              <a:gd name="T40" fmla="*/ 2147483647 w 1482"/>
              <a:gd name="T41" fmla="*/ 2147483647 h 1479"/>
              <a:gd name="T42" fmla="*/ 2147483647 w 1482"/>
              <a:gd name="T43" fmla="*/ 2147483647 h 1479"/>
              <a:gd name="T44" fmla="*/ 2147483647 w 1482"/>
              <a:gd name="T45" fmla="*/ 2147483647 h 1479"/>
              <a:gd name="T46" fmla="*/ 2147483647 w 1482"/>
              <a:gd name="T47" fmla="*/ 2147483647 h 1479"/>
              <a:gd name="T48" fmla="*/ 2147483647 w 1482"/>
              <a:gd name="T49" fmla="*/ 2147483647 h 1479"/>
              <a:gd name="T50" fmla="*/ 2147483647 w 1482"/>
              <a:gd name="T51" fmla="*/ 2147483647 h 1479"/>
              <a:gd name="T52" fmla="*/ 2147483647 w 1482"/>
              <a:gd name="T53" fmla="*/ 2147483647 h 1479"/>
              <a:gd name="T54" fmla="*/ 2147483647 w 1482"/>
              <a:gd name="T55" fmla="*/ 2147483647 h 1479"/>
              <a:gd name="T56" fmla="*/ 2147483647 w 1482"/>
              <a:gd name="T57" fmla="*/ 2147483647 h 1479"/>
              <a:gd name="T58" fmla="*/ 2147483647 w 1482"/>
              <a:gd name="T59" fmla="*/ 2147483647 h 1479"/>
              <a:gd name="T60" fmla="*/ 2147483647 w 1482"/>
              <a:gd name="T61" fmla="*/ 2147483647 h 1479"/>
              <a:gd name="T62" fmla="*/ 2147483647 w 1482"/>
              <a:gd name="T63" fmla="*/ 2147483647 h 1479"/>
              <a:gd name="T64" fmla="*/ 2147483647 w 1482"/>
              <a:gd name="T65" fmla="*/ 2147483647 h 1479"/>
              <a:gd name="T66" fmla="*/ 2147483647 w 1482"/>
              <a:gd name="T67" fmla="*/ 2147483647 h 1479"/>
              <a:gd name="T68" fmla="*/ 2147483647 w 1482"/>
              <a:gd name="T69" fmla="*/ 2147483647 h 1479"/>
              <a:gd name="T70" fmla="*/ 2147483647 w 1482"/>
              <a:gd name="T71" fmla="*/ 2147483647 h 1479"/>
              <a:gd name="T72" fmla="*/ 2147483647 w 1482"/>
              <a:gd name="T73" fmla="*/ 2147483647 h 1479"/>
              <a:gd name="T74" fmla="*/ 2147483647 w 1482"/>
              <a:gd name="T75" fmla="*/ 2147483647 h 1479"/>
              <a:gd name="T76" fmla="*/ 2147483647 w 1482"/>
              <a:gd name="T77" fmla="*/ 2147483647 h 1479"/>
              <a:gd name="T78" fmla="*/ 2147483647 w 1482"/>
              <a:gd name="T79" fmla="*/ 2147483647 h 1479"/>
              <a:gd name="T80" fmla="*/ 2147483647 w 1482"/>
              <a:gd name="T81" fmla="*/ 2147483647 h 1479"/>
              <a:gd name="T82" fmla="*/ 2147483647 w 1482"/>
              <a:gd name="T83" fmla="*/ 2147483647 h 1479"/>
              <a:gd name="T84" fmla="*/ 2147483647 w 1482"/>
              <a:gd name="T85" fmla="*/ 2147483647 h 1479"/>
              <a:gd name="T86" fmla="*/ 2147483647 w 1482"/>
              <a:gd name="T87" fmla="*/ 2147483647 h 1479"/>
              <a:gd name="T88" fmla="*/ 2147483647 w 1482"/>
              <a:gd name="T89" fmla="*/ 2147483647 h 1479"/>
              <a:gd name="T90" fmla="*/ 2147483647 w 1482"/>
              <a:gd name="T91" fmla="*/ 2147483647 h 1479"/>
              <a:gd name="T92" fmla="*/ 2147483647 w 1482"/>
              <a:gd name="T93" fmla="*/ 2147483647 h 1479"/>
              <a:gd name="T94" fmla="*/ 2147483647 w 1482"/>
              <a:gd name="T95" fmla="*/ 2147483647 h 1479"/>
              <a:gd name="T96" fmla="*/ 2147483647 w 1482"/>
              <a:gd name="T97" fmla="*/ 2147483647 h 1479"/>
              <a:gd name="T98" fmla="*/ 2147483647 w 1482"/>
              <a:gd name="T99" fmla="*/ 2147483647 h 1479"/>
              <a:gd name="T100" fmla="*/ 2147483647 w 1482"/>
              <a:gd name="T101" fmla="*/ 2147483647 h 1479"/>
              <a:gd name="T102" fmla="*/ 2147483647 w 1482"/>
              <a:gd name="T103" fmla="*/ 2147483647 h 1479"/>
              <a:gd name="T104" fmla="*/ 2147483647 w 1482"/>
              <a:gd name="T105" fmla="*/ 2147483647 h 1479"/>
              <a:gd name="T106" fmla="*/ 2147483647 w 1482"/>
              <a:gd name="T107" fmla="*/ 2147483647 h 1479"/>
              <a:gd name="T108" fmla="*/ 2147483647 w 1482"/>
              <a:gd name="T109" fmla="*/ 2147483647 h 147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82"/>
              <a:gd name="T166" fmla="*/ 0 h 1479"/>
              <a:gd name="T167" fmla="*/ 1482 w 1482"/>
              <a:gd name="T168" fmla="*/ 1479 h 147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82" h="1479">
                <a:moveTo>
                  <a:pt x="741" y="1479"/>
                </a:moveTo>
                <a:lnTo>
                  <a:pt x="664" y="1474"/>
                </a:lnTo>
                <a:lnTo>
                  <a:pt x="592" y="1460"/>
                </a:lnTo>
                <a:lnTo>
                  <a:pt x="520" y="1445"/>
                </a:lnTo>
                <a:lnTo>
                  <a:pt x="452" y="1416"/>
                </a:lnTo>
                <a:lnTo>
                  <a:pt x="390" y="1388"/>
                </a:lnTo>
                <a:lnTo>
                  <a:pt x="327" y="1349"/>
                </a:lnTo>
                <a:lnTo>
                  <a:pt x="270" y="1306"/>
                </a:lnTo>
                <a:lnTo>
                  <a:pt x="222" y="1258"/>
                </a:lnTo>
                <a:lnTo>
                  <a:pt x="173" y="1210"/>
                </a:lnTo>
                <a:lnTo>
                  <a:pt x="130" y="1152"/>
                </a:lnTo>
                <a:lnTo>
                  <a:pt x="92" y="1090"/>
                </a:lnTo>
                <a:lnTo>
                  <a:pt x="63" y="1028"/>
                </a:lnTo>
                <a:lnTo>
                  <a:pt x="34" y="960"/>
                </a:lnTo>
                <a:lnTo>
                  <a:pt x="19" y="888"/>
                </a:lnTo>
                <a:lnTo>
                  <a:pt x="5" y="816"/>
                </a:lnTo>
                <a:lnTo>
                  <a:pt x="0" y="740"/>
                </a:lnTo>
                <a:lnTo>
                  <a:pt x="5" y="663"/>
                </a:lnTo>
                <a:lnTo>
                  <a:pt x="19" y="591"/>
                </a:lnTo>
                <a:lnTo>
                  <a:pt x="34" y="519"/>
                </a:lnTo>
                <a:lnTo>
                  <a:pt x="63" y="451"/>
                </a:lnTo>
                <a:lnTo>
                  <a:pt x="92" y="389"/>
                </a:lnTo>
                <a:lnTo>
                  <a:pt x="130" y="327"/>
                </a:lnTo>
                <a:lnTo>
                  <a:pt x="173" y="269"/>
                </a:lnTo>
                <a:lnTo>
                  <a:pt x="222" y="221"/>
                </a:lnTo>
                <a:lnTo>
                  <a:pt x="270" y="173"/>
                </a:lnTo>
                <a:lnTo>
                  <a:pt x="327" y="130"/>
                </a:lnTo>
                <a:lnTo>
                  <a:pt x="390" y="91"/>
                </a:lnTo>
                <a:lnTo>
                  <a:pt x="452" y="63"/>
                </a:lnTo>
                <a:lnTo>
                  <a:pt x="520" y="34"/>
                </a:lnTo>
                <a:lnTo>
                  <a:pt x="592" y="19"/>
                </a:lnTo>
                <a:lnTo>
                  <a:pt x="664" y="5"/>
                </a:lnTo>
                <a:lnTo>
                  <a:pt x="741" y="0"/>
                </a:lnTo>
                <a:lnTo>
                  <a:pt x="818" y="5"/>
                </a:lnTo>
                <a:lnTo>
                  <a:pt x="890" y="19"/>
                </a:lnTo>
                <a:lnTo>
                  <a:pt x="962" y="34"/>
                </a:lnTo>
                <a:lnTo>
                  <a:pt x="1030" y="63"/>
                </a:lnTo>
                <a:lnTo>
                  <a:pt x="1092" y="91"/>
                </a:lnTo>
                <a:lnTo>
                  <a:pt x="1155" y="130"/>
                </a:lnTo>
                <a:lnTo>
                  <a:pt x="1212" y="173"/>
                </a:lnTo>
                <a:lnTo>
                  <a:pt x="1260" y="221"/>
                </a:lnTo>
                <a:lnTo>
                  <a:pt x="1309" y="269"/>
                </a:lnTo>
                <a:lnTo>
                  <a:pt x="1352" y="327"/>
                </a:lnTo>
                <a:lnTo>
                  <a:pt x="1390" y="389"/>
                </a:lnTo>
                <a:lnTo>
                  <a:pt x="1419" y="451"/>
                </a:lnTo>
                <a:lnTo>
                  <a:pt x="1448" y="519"/>
                </a:lnTo>
                <a:lnTo>
                  <a:pt x="1463" y="591"/>
                </a:lnTo>
                <a:lnTo>
                  <a:pt x="1477" y="663"/>
                </a:lnTo>
                <a:lnTo>
                  <a:pt x="1482" y="740"/>
                </a:lnTo>
                <a:lnTo>
                  <a:pt x="1477" y="816"/>
                </a:lnTo>
                <a:lnTo>
                  <a:pt x="1463" y="888"/>
                </a:lnTo>
                <a:lnTo>
                  <a:pt x="1448" y="960"/>
                </a:lnTo>
                <a:lnTo>
                  <a:pt x="1419" y="1028"/>
                </a:lnTo>
                <a:lnTo>
                  <a:pt x="1390" y="1090"/>
                </a:lnTo>
                <a:lnTo>
                  <a:pt x="1352" y="1152"/>
                </a:lnTo>
                <a:lnTo>
                  <a:pt x="1309" y="1210"/>
                </a:lnTo>
                <a:lnTo>
                  <a:pt x="1260" y="1258"/>
                </a:lnTo>
                <a:lnTo>
                  <a:pt x="1212" y="1306"/>
                </a:lnTo>
                <a:lnTo>
                  <a:pt x="1155" y="1349"/>
                </a:lnTo>
                <a:lnTo>
                  <a:pt x="1092" y="1388"/>
                </a:lnTo>
                <a:lnTo>
                  <a:pt x="1030" y="1416"/>
                </a:lnTo>
                <a:lnTo>
                  <a:pt x="962" y="1445"/>
                </a:lnTo>
                <a:lnTo>
                  <a:pt x="890" y="1460"/>
                </a:lnTo>
                <a:lnTo>
                  <a:pt x="818" y="1474"/>
                </a:lnTo>
                <a:lnTo>
                  <a:pt x="741" y="1479"/>
                </a:lnTo>
                <a:close/>
                <a:moveTo>
                  <a:pt x="818" y="740"/>
                </a:moveTo>
                <a:lnTo>
                  <a:pt x="813" y="701"/>
                </a:lnTo>
                <a:lnTo>
                  <a:pt x="808" y="663"/>
                </a:lnTo>
                <a:lnTo>
                  <a:pt x="799" y="629"/>
                </a:lnTo>
                <a:lnTo>
                  <a:pt x="789" y="591"/>
                </a:lnTo>
                <a:lnTo>
                  <a:pt x="770" y="557"/>
                </a:lnTo>
                <a:lnTo>
                  <a:pt x="751" y="528"/>
                </a:lnTo>
                <a:lnTo>
                  <a:pt x="731" y="499"/>
                </a:lnTo>
                <a:lnTo>
                  <a:pt x="707" y="471"/>
                </a:lnTo>
                <a:lnTo>
                  <a:pt x="678" y="447"/>
                </a:lnTo>
                <a:lnTo>
                  <a:pt x="650" y="427"/>
                </a:lnTo>
                <a:lnTo>
                  <a:pt x="621" y="408"/>
                </a:lnTo>
                <a:lnTo>
                  <a:pt x="587" y="389"/>
                </a:lnTo>
                <a:lnTo>
                  <a:pt x="553" y="379"/>
                </a:lnTo>
                <a:lnTo>
                  <a:pt x="520" y="370"/>
                </a:lnTo>
                <a:lnTo>
                  <a:pt x="481" y="360"/>
                </a:lnTo>
                <a:lnTo>
                  <a:pt x="443" y="360"/>
                </a:lnTo>
                <a:lnTo>
                  <a:pt x="404" y="360"/>
                </a:lnTo>
                <a:lnTo>
                  <a:pt x="366" y="370"/>
                </a:lnTo>
                <a:lnTo>
                  <a:pt x="332" y="379"/>
                </a:lnTo>
                <a:lnTo>
                  <a:pt x="298" y="389"/>
                </a:lnTo>
                <a:lnTo>
                  <a:pt x="265" y="408"/>
                </a:lnTo>
                <a:lnTo>
                  <a:pt x="231" y="427"/>
                </a:lnTo>
                <a:lnTo>
                  <a:pt x="202" y="447"/>
                </a:lnTo>
                <a:lnTo>
                  <a:pt x="178" y="471"/>
                </a:lnTo>
                <a:lnTo>
                  <a:pt x="154" y="499"/>
                </a:lnTo>
                <a:lnTo>
                  <a:pt x="130" y="528"/>
                </a:lnTo>
                <a:lnTo>
                  <a:pt x="111" y="557"/>
                </a:lnTo>
                <a:lnTo>
                  <a:pt x="96" y="591"/>
                </a:lnTo>
                <a:lnTo>
                  <a:pt x="82" y="629"/>
                </a:lnTo>
                <a:lnTo>
                  <a:pt x="72" y="663"/>
                </a:lnTo>
                <a:lnTo>
                  <a:pt x="68" y="701"/>
                </a:lnTo>
                <a:lnTo>
                  <a:pt x="68" y="740"/>
                </a:lnTo>
                <a:lnTo>
                  <a:pt x="164" y="740"/>
                </a:lnTo>
                <a:lnTo>
                  <a:pt x="169" y="802"/>
                </a:lnTo>
                <a:lnTo>
                  <a:pt x="178" y="864"/>
                </a:lnTo>
                <a:lnTo>
                  <a:pt x="193" y="922"/>
                </a:lnTo>
                <a:lnTo>
                  <a:pt x="217" y="980"/>
                </a:lnTo>
                <a:lnTo>
                  <a:pt x="246" y="1032"/>
                </a:lnTo>
                <a:lnTo>
                  <a:pt x="274" y="1085"/>
                </a:lnTo>
                <a:lnTo>
                  <a:pt x="313" y="1133"/>
                </a:lnTo>
                <a:lnTo>
                  <a:pt x="351" y="1176"/>
                </a:lnTo>
                <a:lnTo>
                  <a:pt x="399" y="1215"/>
                </a:lnTo>
                <a:lnTo>
                  <a:pt x="448" y="1253"/>
                </a:lnTo>
                <a:lnTo>
                  <a:pt x="500" y="1282"/>
                </a:lnTo>
                <a:lnTo>
                  <a:pt x="553" y="1306"/>
                </a:lnTo>
                <a:lnTo>
                  <a:pt x="611" y="1330"/>
                </a:lnTo>
                <a:lnTo>
                  <a:pt x="674" y="1344"/>
                </a:lnTo>
                <a:lnTo>
                  <a:pt x="731" y="1354"/>
                </a:lnTo>
                <a:lnTo>
                  <a:pt x="799" y="1354"/>
                </a:lnTo>
                <a:lnTo>
                  <a:pt x="842" y="1354"/>
                </a:lnTo>
                <a:lnTo>
                  <a:pt x="895" y="1349"/>
                </a:lnTo>
                <a:lnTo>
                  <a:pt x="953" y="1335"/>
                </a:lnTo>
                <a:lnTo>
                  <a:pt x="1015" y="1316"/>
                </a:lnTo>
                <a:lnTo>
                  <a:pt x="1078" y="1292"/>
                </a:lnTo>
                <a:lnTo>
                  <a:pt x="1135" y="1258"/>
                </a:lnTo>
                <a:lnTo>
                  <a:pt x="1159" y="1239"/>
                </a:lnTo>
                <a:lnTo>
                  <a:pt x="1184" y="1220"/>
                </a:lnTo>
                <a:lnTo>
                  <a:pt x="1208" y="1196"/>
                </a:lnTo>
                <a:lnTo>
                  <a:pt x="1227" y="1172"/>
                </a:lnTo>
                <a:lnTo>
                  <a:pt x="1159" y="1196"/>
                </a:lnTo>
                <a:lnTo>
                  <a:pt x="1097" y="1210"/>
                </a:lnTo>
                <a:lnTo>
                  <a:pt x="1034" y="1220"/>
                </a:lnTo>
                <a:lnTo>
                  <a:pt x="972" y="1220"/>
                </a:lnTo>
                <a:lnTo>
                  <a:pt x="929" y="1215"/>
                </a:lnTo>
                <a:lnTo>
                  <a:pt x="880" y="1210"/>
                </a:lnTo>
                <a:lnTo>
                  <a:pt x="837" y="1196"/>
                </a:lnTo>
                <a:lnTo>
                  <a:pt x="794" y="1181"/>
                </a:lnTo>
                <a:lnTo>
                  <a:pt x="755" y="1162"/>
                </a:lnTo>
                <a:lnTo>
                  <a:pt x="717" y="1138"/>
                </a:lnTo>
                <a:lnTo>
                  <a:pt x="683" y="1114"/>
                </a:lnTo>
                <a:lnTo>
                  <a:pt x="650" y="1085"/>
                </a:lnTo>
                <a:lnTo>
                  <a:pt x="621" y="1052"/>
                </a:lnTo>
                <a:lnTo>
                  <a:pt x="597" y="1013"/>
                </a:lnTo>
                <a:lnTo>
                  <a:pt x="573" y="980"/>
                </a:lnTo>
                <a:lnTo>
                  <a:pt x="553" y="936"/>
                </a:lnTo>
                <a:lnTo>
                  <a:pt x="539" y="893"/>
                </a:lnTo>
                <a:lnTo>
                  <a:pt x="529" y="850"/>
                </a:lnTo>
                <a:lnTo>
                  <a:pt x="520" y="807"/>
                </a:lnTo>
                <a:lnTo>
                  <a:pt x="520" y="759"/>
                </a:lnTo>
                <a:lnTo>
                  <a:pt x="520" y="749"/>
                </a:lnTo>
                <a:lnTo>
                  <a:pt x="520" y="740"/>
                </a:lnTo>
                <a:lnTo>
                  <a:pt x="678" y="740"/>
                </a:lnTo>
                <a:lnTo>
                  <a:pt x="683" y="778"/>
                </a:lnTo>
                <a:lnTo>
                  <a:pt x="688" y="816"/>
                </a:lnTo>
                <a:lnTo>
                  <a:pt x="698" y="850"/>
                </a:lnTo>
                <a:lnTo>
                  <a:pt x="707" y="888"/>
                </a:lnTo>
                <a:lnTo>
                  <a:pt x="727" y="917"/>
                </a:lnTo>
                <a:lnTo>
                  <a:pt x="746" y="951"/>
                </a:lnTo>
                <a:lnTo>
                  <a:pt x="765" y="980"/>
                </a:lnTo>
                <a:lnTo>
                  <a:pt x="789" y="1008"/>
                </a:lnTo>
                <a:lnTo>
                  <a:pt x="818" y="1032"/>
                </a:lnTo>
                <a:lnTo>
                  <a:pt x="847" y="1052"/>
                </a:lnTo>
                <a:lnTo>
                  <a:pt x="876" y="1071"/>
                </a:lnTo>
                <a:lnTo>
                  <a:pt x="909" y="1090"/>
                </a:lnTo>
                <a:lnTo>
                  <a:pt x="943" y="1100"/>
                </a:lnTo>
                <a:lnTo>
                  <a:pt x="977" y="1109"/>
                </a:lnTo>
                <a:lnTo>
                  <a:pt x="1015" y="1114"/>
                </a:lnTo>
                <a:lnTo>
                  <a:pt x="1054" y="1119"/>
                </a:lnTo>
                <a:lnTo>
                  <a:pt x="1092" y="1114"/>
                </a:lnTo>
                <a:lnTo>
                  <a:pt x="1131" y="1109"/>
                </a:lnTo>
                <a:lnTo>
                  <a:pt x="1164" y="1100"/>
                </a:lnTo>
                <a:lnTo>
                  <a:pt x="1198" y="1090"/>
                </a:lnTo>
                <a:lnTo>
                  <a:pt x="1232" y="1071"/>
                </a:lnTo>
                <a:lnTo>
                  <a:pt x="1265" y="1052"/>
                </a:lnTo>
                <a:lnTo>
                  <a:pt x="1294" y="1032"/>
                </a:lnTo>
                <a:lnTo>
                  <a:pt x="1318" y="1008"/>
                </a:lnTo>
                <a:lnTo>
                  <a:pt x="1342" y="980"/>
                </a:lnTo>
                <a:lnTo>
                  <a:pt x="1366" y="951"/>
                </a:lnTo>
                <a:lnTo>
                  <a:pt x="1386" y="917"/>
                </a:lnTo>
                <a:lnTo>
                  <a:pt x="1400" y="888"/>
                </a:lnTo>
                <a:lnTo>
                  <a:pt x="1414" y="850"/>
                </a:lnTo>
                <a:lnTo>
                  <a:pt x="1424" y="816"/>
                </a:lnTo>
                <a:lnTo>
                  <a:pt x="1429" y="778"/>
                </a:lnTo>
                <a:lnTo>
                  <a:pt x="1429" y="740"/>
                </a:lnTo>
                <a:lnTo>
                  <a:pt x="1318" y="740"/>
                </a:lnTo>
                <a:lnTo>
                  <a:pt x="1318" y="682"/>
                </a:lnTo>
                <a:lnTo>
                  <a:pt x="1309" y="624"/>
                </a:lnTo>
                <a:lnTo>
                  <a:pt x="1299" y="571"/>
                </a:lnTo>
                <a:lnTo>
                  <a:pt x="1285" y="523"/>
                </a:lnTo>
                <a:lnTo>
                  <a:pt x="1265" y="475"/>
                </a:lnTo>
                <a:lnTo>
                  <a:pt x="1241" y="432"/>
                </a:lnTo>
                <a:lnTo>
                  <a:pt x="1217" y="389"/>
                </a:lnTo>
                <a:lnTo>
                  <a:pt x="1188" y="351"/>
                </a:lnTo>
                <a:lnTo>
                  <a:pt x="1159" y="312"/>
                </a:lnTo>
                <a:lnTo>
                  <a:pt x="1131" y="279"/>
                </a:lnTo>
                <a:lnTo>
                  <a:pt x="1097" y="250"/>
                </a:lnTo>
                <a:lnTo>
                  <a:pt x="1063" y="221"/>
                </a:lnTo>
                <a:lnTo>
                  <a:pt x="1030" y="192"/>
                </a:lnTo>
                <a:lnTo>
                  <a:pt x="996" y="173"/>
                </a:lnTo>
                <a:lnTo>
                  <a:pt x="957" y="154"/>
                </a:lnTo>
                <a:lnTo>
                  <a:pt x="924" y="135"/>
                </a:lnTo>
                <a:lnTo>
                  <a:pt x="880" y="120"/>
                </a:lnTo>
                <a:lnTo>
                  <a:pt x="818" y="106"/>
                </a:lnTo>
                <a:lnTo>
                  <a:pt x="746" y="101"/>
                </a:lnTo>
                <a:lnTo>
                  <a:pt x="664" y="96"/>
                </a:lnTo>
                <a:lnTo>
                  <a:pt x="582" y="101"/>
                </a:lnTo>
                <a:lnTo>
                  <a:pt x="505" y="115"/>
                </a:lnTo>
                <a:lnTo>
                  <a:pt x="472" y="125"/>
                </a:lnTo>
                <a:lnTo>
                  <a:pt x="438" y="135"/>
                </a:lnTo>
                <a:lnTo>
                  <a:pt x="404" y="149"/>
                </a:lnTo>
                <a:lnTo>
                  <a:pt x="380" y="163"/>
                </a:lnTo>
                <a:lnTo>
                  <a:pt x="428" y="154"/>
                </a:lnTo>
                <a:lnTo>
                  <a:pt x="491" y="144"/>
                </a:lnTo>
                <a:lnTo>
                  <a:pt x="568" y="144"/>
                </a:lnTo>
                <a:lnTo>
                  <a:pt x="650" y="144"/>
                </a:lnTo>
                <a:lnTo>
                  <a:pt x="736" y="159"/>
                </a:lnTo>
                <a:lnTo>
                  <a:pt x="818" y="178"/>
                </a:lnTo>
                <a:lnTo>
                  <a:pt x="856" y="187"/>
                </a:lnTo>
                <a:lnTo>
                  <a:pt x="890" y="202"/>
                </a:lnTo>
                <a:lnTo>
                  <a:pt x="924" y="221"/>
                </a:lnTo>
                <a:lnTo>
                  <a:pt x="957" y="240"/>
                </a:lnTo>
                <a:lnTo>
                  <a:pt x="1010" y="283"/>
                </a:lnTo>
                <a:lnTo>
                  <a:pt x="1058" y="336"/>
                </a:lnTo>
                <a:lnTo>
                  <a:pt x="1102" y="394"/>
                </a:lnTo>
                <a:lnTo>
                  <a:pt x="1140" y="456"/>
                </a:lnTo>
                <a:lnTo>
                  <a:pt x="1174" y="519"/>
                </a:lnTo>
                <a:lnTo>
                  <a:pt x="1198" y="586"/>
                </a:lnTo>
                <a:lnTo>
                  <a:pt x="1208" y="619"/>
                </a:lnTo>
                <a:lnTo>
                  <a:pt x="1217" y="653"/>
                </a:lnTo>
                <a:lnTo>
                  <a:pt x="1222" y="687"/>
                </a:lnTo>
                <a:lnTo>
                  <a:pt x="1222" y="720"/>
                </a:lnTo>
                <a:lnTo>
                  <a:pt x="1222" y="730"/>
                </a:lnTo>
                <a:lnTo>
                  <a:pt x="1222" y="740"/>
                </a:lnTo>
                <a:lnTo>
                  <a:pt x="1087" y="740"/>
                </a:lnTo>
                <a:lnTo>
                  <a:pt x="1087" y="701"/>
                </a:lnTo>
                <a:lnTo>
                  <a:pt x="1083" y="663"/>
                </a:lnTo>
                <a:lnTo>
                  <a:pt x="1073" y="624"/>
                </a:lnTo>
                <a:lnTo>
                  <a:pt x="1063" y="586"/>
                </a:lnTo>
                <a:lnTo>
                  <a:pt x="1049" y="552"/>
                </a:lnTo>
                <a:lnTo>
                  <a:pt x="1030" y="519"/>
                </a:lnTo>
                <a:lnTo>
                  <a:pt x="1015" y="485"/>
                </a:lnTo>
                <a:lnTo>
                  <a:pt x="991" y="451"/>
                </a:lnTo>
                <a:lnTo>
                  <a:pt x="943" y="394"/>
                </a:lnTo>
                <a:lnTo>
                  <a:pt x="890" y="346"/>
                </a:lnTo>
                <a:lnTo>
                  <a:pt x="828" y="298"/>
                </a:lnTo>
                <a:lnTo>
                  <a:pt x="765" y="264"/>
                </a:lnTo>
                <a:lnTo>
                  <a:pt x="727" y="250"/>
                </a:lnTo>
                <a:lnTo>
                  <a:pt x="678" y="235"/>
                </a:lnTo>
                <a:lnTo>
                  <a:pt x="616" y="226"/>
                </a:lnTo>
                <a:lnTo>
                  <a:pt x="549" y="226"/>
                </a:lnTo>
                <a:lnTo>
                  <a:pt x="515" y="226"/>
                </a:lnTo>
                <a:lnTo>
                  <a:pt x="481" y="231"/>
                </a:lnTo>
                <a:lnTo>
                  <a:pt x="443" y="240"/>
                </a:lnTo>
                <a:lnTo>
                  <a:pt x="404" y="250"/>
                </a:lnTo>
                <a:lnTo>
                  <a:pt x="366" y="264"/>
                </a:lnTo>
                <a:lnTo>
                  <a:pt x="327" y="283"/>
                </a:lnTo>
                <a:lnTo>
                  <a:pt x="294" y="307"/>
                </a:lnTo>
                <a:lnTo>
                  <a:pt x="255" y="331"/>
                </a:lnTo>
                <a:lnTo>
                  <a:pt x="308" y="317"/>
                </a:lnTo>
                <a:lnTo>
                  <a:pt x="361" y="307"/>
                </a:lnTo>
                <a:lnTo>
                  <a:pt x="414" y="298"/>
                </a:lnTo>
                <a:lnTo>
                  <a:pt x="472" y="293"/>
                </a:lnTo>
                <a:lnTo>
                  <a:pt x="534" y="298"/>
                </a:lnTo>
                <a:lnTo>
                  <a:pt x="592" y="303"/>
                </a:lnTo>
                <a:lnTo>
                  <a:pt x="621" y="312"/>
                </a:lnTo>
                <a:lnTo>
                  <a:pt x="650" y="322"/>
                </a:lnTo>
                <a:lnTo>
                  <a:pt x="678" y="331"/>
                </a:lnTo>
                <a:lnTo>
                  <a:pt x="703" y="346"/>
                </a:lnTo>
                <a:lnTo>
                  <a:pt x="755" y="379"/>
                </a:lnTo>
                <a:lnTo>
                  <a:pt x="799" y="418"/>
                </a:lnTo>
                <a:lnTo>
                  <a:pt x="842" y="461"/>
                </a:lnTo>
                <a:lnTo>
                  <a:pt x="876" y="509"/>
                </a:lnTo>
                <a:lnTo>
                  <a:pt x="905" y="557"/>
                </a:lnTo>
                <a:lnTo>
                  <a:pt x="929" y="610"/>
                </a:lnTo>
                <a:lnTo>
                  <a:pt x="943" y="663"/>
                </a:lnTo>
                <a:lnTo>
                  <a:pt x="948" y="720"/>
                </a:lnTo>
                <a:lnTo>
                  <a:pt x="948" y="730"/>
                </a:lnTo>
                <a:lnTo>
                  <a:pt x="948" y="740"/>
                </a:lnTo>
                <a:lnTo>
                  <a:pt x="818" y="740"/>
                </a:lnTo>
                <a:close/>
              </a:path>
            </a:pathLst>
          </a:custGeom>
          <a:solidFill>
            <a:srgbClr val="FFFFFF"/>
          </a:solidFill>
          <a:ln w="9525">
            <a:noFill/>
            <a:round/>
            <a:headEnd/>
            <a:tailEnd/>
          </a:ln>
        </p:spPr>
        <p:txBody>
          <a:bodyPr lIns="91413" tIns="45708" rIns="91413" bIns="45708"/>
          <a:lstStyle/>
          <a:p>
            <a:pPr>
              <a:defRPr/>
            </a:pPr>
            <a:endParaRPr lang="es-AR" kern="0" dirty="0">
              <a:solidFill>
                <a:sysClr val="windowText" lastClr="000000"/>
              </a:solidFill>
            </a:endParaRPr>
          </a:p>
        </p:txBody>
      </p:sp>
      <p:sp>
        <p:nvSpPr>
          <p:cNvPr id="9" name="Text Box 6"/>
          <p:cNvSpPr txBox="1">
            <a:spLocks noChangeArrowheads="1"/>
          </p:cNvSpPr>
          <p:nvPr/>
        </p:nvSpPr>
        <p:spPr bwMode="auto">
          <a:xfrm>
            <a:off x="422031" y="136525"/>
            <a:ext cx="11359661" cy="6494061"/>
          </a:xfrm>
          <a:prstGeom prst="rect">
            <a:avLst/>
          </a:prstGeom>
          <a:noFill/>
          <a:ln w="9525" algn="ctr">
            <a:noFill/>
            <a:miter lim="800000"/>
            <a:headEnd/>
            <a:tailEnd/>
          </a:ln>
          <a:effectLst/>
        </p:spPr>
        <p:txBody>
          <a:bodyPr wrap="square" lIns="91413" tIns="45708" rIns="91413" bIns="45708">
            <a:spAutoFit/>
          </a:bodyPr>
          <a:lstStyle/>
          <a:p>
            <a:pPr marL="457062" indent="-457062" algn="ctr"/>
            <a:r>
              <a:rPr lang="es-ES" sz="2800" b="1" dirty="0"/>
              <a:t>Discusión</a:t>
            </a:r>
          </a:p>
          <a:p>
            <a:pPr marL="457062" indent="-457062" algn="ctr"/>
            <a:endParaRPr lang="es-ES" sz="2800" b="1" dirty="0"/>
          </a:p>
          <a:p>
            <a:r>
              <a:rPr lang="es-ES" sz="2400" dirty="0"/>
              <a:t>Aquí se explican los resultados obtenidos y se comparan con los obtenidos por otros investigadores incluidos en el marco teórico de la introducción. </a:t>
            </a:r>
            <a:endParaRPr lang="es-AR" sz="2400" dirty="0"/>
          </a:p>
          <a:p>
            <a:r>
              <a:rPr lang="es-ES" sz="2400" dirty="0"/>
              <a:t>El primer párrafo de esta discusión menciona someramente los resultados mientras que la discusión comienza en el segundo párrafo. </a:t>
            </a:r>
            <a:endParaRPr lang="es-AR" sz="2400" dirty="0"/>
          </a:p>
          <a:p>
            <a:r>
              <a:rPr lang="es-ES" sz="2400" b="1" dirty="0"/>
              <a:t>Recomendaciones</a:t>
            </a:r>
            <a:r>
              <a:rPr lang="es-ES" sz="2400" dirty="0"/>
              <a:t>:</a:t>
            </a:r>
            <a:endParaRPr lang="es-AR" sz="2400" dirty="0"/>
          </a:p>
          <a:p>
            <a:r>
              <a:rPr lang="es-ES" sz="2400" dirty="0"/>
              <a:t>Compara los resultados con los resultados de investigaciones realmente comparables. </a:t>
            </a:r>
            <a:endParaRPr lang="es-AR" sz="2400" dirty="0"/>
          </a:p>
          <a:p>
            <a:r>
              <a:rPr lang="es-ES" sz="2400" dirty="0"/>
              <a:t>Se debe evaluar detenidamente los materiales y métodos de los otros trabajos para precisar hasta dónde debe llegar la comparación.</a:t>
            </a:r>
            <a:endParaRPr lang="es-AR" sz="2400" dirty="0"/>
          </a:p>
          <a:p>
            <a:r>
              <a:rPr lang="es-ES" sz="2400" dirty="0"/>
              <a:t>Comparar los resultados con investigaciones que apoyan la hipótesis y también con aquellas que la contradicen; los resultados contrarios pueden ser tan o más importantes que los que apoyan las propias ideas. </a:t>
            </a:r>
            <a:endParaRPr lang="es-AR" sz="2400" dirty="0"/>
          </a:p>
          <a:p>
            <a:r>
              <a:rPr lang="es-ES" sz="2400" dirty="0"/>
              <a:t>La discusión puede incluir recomendaciones y sugerencias para investigaciones futuras, tales como métodos alternos que podrían dar mejores resultados, tareas que no se hicieron y que en retrospectiva debieron hacerse, y aspectos que merecen explorarse en las próximas investigaciones. </a:t>
            </a:r>
            <a:endParaRPr lang="es-AR" sz="2400" dirty="0"/>
          </a:p>
        </p:txBody>
      </p:sp>
      <p:sp>
        <p:nvSpPr>
          <p:cNvPr id="5" name="Marcador de número de diapositiva 4">
            <a:extLst>
              <a:ext uri="{FF2B5EF4-FFF2-40B4-BE49-F238E27FC236}">
                <a16:creationId xmlns:a16="http://schemas.microsoft.com/office/drawing/2014/main" id="{C236519B-C25B-923D-0816-BE0CD089791C}"/>
              </a:ext>
            </a:extLst>
          </p:cNvPr>
          <p:cNvSpPr>
            <a:spLocks noGrp="1"/>
          </p:cNvSpPr>
          <p:nvPr>
            <p:ph type="sldNum" sz="quarter" idx="12"/>
          </p:nvPr>
        </p:nvSpPr>
        <p:spPr/>
        <p:txBody>
          <a:bodyPr/>
          <a:lstStyle/>
          <a:p>
            <a:fld id="{22B65AFC-14E6-4EDC-832A-2081F8269CE9}" type="slidenum">
              <a:rPr lang="es-AR" smtClean="0"/>
              <a:t>18</a:t>
            </a:fld>
            <a:endParaRPr lang="es-AR"/>
          </a:p>
        </p:txBody>
      </p:sp>
      <p:cxnSp>
        <p:nvCxnSpPr>
          <p:cNvPr id="2" name="Conector recto 1">
            <a:extLst>
              <a:ext uri="{FF2B5EF4-FFF2-40B4-BE49-F238E27FC236}">
                <a16:creationId xmlns:a16="http://schemas.microsoft.com/office/drawing/2014/main" id="{81B05722-81D5-C757-DCBF-31ECDC468FAE}"/>
              </a:ext>
            </a:extLst>
          </p:cNvPr>
          <p:cNvCxnSpPr>
            <a:cxnSpLocks/>
          </p:cNvCxnSpPr>
          <p:nvPr/>
        </p:nvCxnSpPr>
        <p:spPr>
          <a:xfrm>
            <a:off x="3055205" y="679088"/>
            <a:ext cx="6154616" cy="0"/>
          </a:xfrm>
          <a:prstGeom prst="line">
            <a:avLst/>
          </a:prstGeom>
          <a:ln w="38100"/>
        </p:spPr>
        <p:style>
          <a:lnRef idx="1">
            <a:schemeClr val="accent4"/>
          </a:lnRef>
          <a:fillRef idx="0">
            <a:schemeClr val="accent4"/>
          </a:fillRef>
          <a:effectRef idx="0">
            <a:schemeClr val="accent4"/>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FF5EB5-8A47-1211-4E62-6069F85E96D7}"/>
              </a:ext>
            </a:extLst>
          </p:cNvPr>
          <p:cNvSpPr>
            <a:spLocks noGrp="1"/>
          </p:cNvSpPr>
          <p:nvPr>
            <p:ph type="title"/>
          </p:nvPr>
        </p:nvSpPr>
        <p:spPr>
          <a:xfrm>
            <a:off x="838200" y="136525"/>
            <a:ext cx="10515600" cy="795460"/>
          </a:xfrm>
        </p:spPr>
        <p:txBody>
          <a:bodyPr/>
          <a:lstStyle/>
          <a:p>
            <a:pPr algn="ctr"/>
            <a:r>
              <a:rPr lang="es-ES" sz="4400" b="1" dirty="0"/>
              <a:t>Conclusión</a:t>
            </a:r>
            <a:endParaRPr lang="es-AR" dirty="0"/>
          </a:p>
        </p:txBody>
      </p:sp>
      <p:sp>
        <p:nvSpPr>
          <p:cNvPr id="3" name="Marcador de contenido 2">
            <a:extLst>
              <a:ext uri="{FF2B5EF4-FFF2-40B4-BE49-F238E27FC236}">
                <a16:creationId xmlns:a16="http://schemas.microsoft.com/office/drawing/2014/main" id="{FAE099A2-B59D-CD96-95C6-A5CFC9A3484C}"/>
              </a:ext>
            </a:extLst>
          </p:cNvPr>
          <p:cNvSpPr>
            <a:spLocks noGrp="1"/>
          </p:cNvSpPr>
          <p:nvPr>
            <p:ph sz="half" idx="1"/>
          </p:nvPr>
        </p:nvSpPr>
        <p:spPr>
          <a:xfrm>
            <a:off x="0" y="931986"/>
            <a:ext cx="6453554" cy="5926014"/>
          </a:xfrm>
        </p:spPr>
        <p:txBody>
          <a:bodyPr>
            <a:normAutofit lnSpcReduction="10000"/>
          </a:bodyPr>
          <a:lstStyle/>
          <a:p>
            <a:pPr marL="457062" indent="-457062"/>
            <a:r>
              <a:rPr lang="es-AR" sz="3200" dirty="0"/>
              <a:t>Forma de presentar las conclusiones:</a:t>
            </a:r>
          </a:p>
          <a:p>
            <a:pPr marL="914262" lvl="1" indent="-457062"/>
            <a:r>
              <a:rPr lang="es-AR" sz="2800" dirty="0"/>
              <a:t>A partir de los resultados más sobresalientes, recapitular brevemente el contenido del artículo, mencionando someramente su propósito (ya que el objetivo expuesto en la introducción era el resultado a priori), los métodos principales, y la contribución más importante de la investigación (debe ser concordante con el fin o propósito establecido).</a:t>
            </a:r>
          </a:p>
          <a:p>
            <a:pPr marL="914262" lvl="1" indent="-457062"/>
            <a:r>
              <a:rPr lang="es-AR" sz="2800" dirty="0"/>
              <a:t>Sin repetir excesivamente el contenido del resumen.</a:t>
            </a:r>
          </a:p>
        </p:txBody>
      </p:sp>
      <p:sp>
        <p:nvSpPr>
          <p:cNvPr id="5" name="Marcador de número de diapositiva 4">
            <a:extLst>
              <a:ext uri="{FF2B5EF4-FFF2-40B4-BE49-F238E27FC236}">
                <a16:creationId xmlns:a16="http://schemas.microsoft.com/office/drawing/2014/main" id="{21C0333C-45DA-6CBB-F2D3-17185D544612}"/>
              </a:ext>
            </a:extLst>
          </p:cNvPr>
          <p:cNvSpPr>
            <a:spLocks noGrp="1"/>
          </p:cNvSpPr>
          <p:nvPr>
            <p:ph type="sldNum" sz="quarter" idx="12"/>
          </p:nvPr>
        </p:nvSpPr>
        <p:spPr/>
        <p:txBody>
          <a:bodyPr/>
          <a:lstStyle/>
          <a:p>
            <a:fld id="{22B65AFC-14E6-4EDC-832A-2081F8269CE9}" type="slidenum">
              <a:rPr lang="es-AR" smtClean="0"/>
              <a:t>19</a:t>
            </a:fld>
            <a:endParaRPr lang="es-AR"/>
          </a:p>
        </p:txBody>
      </p:sp>
      <p:graphicFrame>
        <p:nvGraphicFramePr>
          <p:cNvPr id="8" name="Marcador de contenido 7">
            <a:extLst>
              <a:ext uri="{FF2B5EF4-FFF2-40B4-BE49-F238E27FC236}">
                <a16:creationId xmlns:a16="http://schemas.microsoft.com/office/drawing/2014/main" id="{5B393809-0D0F-ED9F-550C-FF34BEED69AF}"/>
              </a:ext>
            </a:extLst>
          </p:cNvPr>
          <p:cNvGraphicFramePr>
            <a:graphicFrameLocks noGrp="1"/>
          </p:cNvGraphicFramePr>
          <p:nvPr>
            <p:ph sz="half" idx="2"/>
            <p:extLst>
              <p:ext uri="{D42A27DB-BD31-4B8C-83A1-F6EECF244321}">
                <p14:modId xmlns:p14="http://schemas.microsoft.com/office/powerpoint/2010/main" val="200050612"/>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9225146D-F0AC-42F0-8E23-6680BE682320}"/>
              </a:ext>
            </a:extLst>
          </p:cNvPr>
          <p:cNvCxnSpPr>
            <a:cxnSpLocks/>
          </p:cNvCxnSpPr>
          <p:nvPr/>
        </p:nvCxnSpPr>
        <p:spPr>
          <a:xfrm>
            <a:off x="3094892" y="907685"/>
            <a:ext cx="6154616" cy="0"/>
          </a:xfrm>
          <a:prstGeom prst="line">
            <a:avLst/>
          </a:prstGeom>
          <a:ln w="3810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44630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b="10302"/>
          <a:stretch>
            <a:fillRect/>
          </a:stretch>
        </p:blipFill>
        <p:spPr bwMode="auto">
          <a:xfrm>
            <a:off x="1490666" y="928670"/>
            <a:ext cx="5105400" cy="5929330"/>
          </a:xfrm>
          <a:prstGeom prst="rect">
            <a:avLst/>
          </a:prstGeom>
          <a:ln>
            <a:noFill/>
          </a:ln>
          <a:effectLst>
            <a:softEdge rad="112500"/>
          </a:effectLst>
        </p:spPr>
      </p:pic>
      <p:sp>
        <p:nvSpPr>
          <p:cNvPr id="37" name="Rectangle 170"/>
          <p:cNvSpPr>
            <a:spLocks noChangeArrowheads="1"/>
          </p:cNvSpPr>
          <p:nvPr/>
        </p:nvSpPr>
        <p:spPr bwMode="auto">
          <a:xfrm>
            <a:off x="6524629" y="3413008"/>
            <a:ext cx="1730497" cy="2087694"/>
          </a:xfrm>
          <a:custGeom>
            <a:avLst/>
            <a:gdLst>
              <a:gd name="connsiteX0" fmla="*/ 0 w 1620000"/>
              <a:gd name="connsiteY0" fmla="*/ 0 h 1452562"/>
              <a:gd name="connsiteX1" fmla="*/ 1377901 w 1620000"/>
              <a:gd name="connsiteY1" fmla="*/ 0 h 1452562"/>
              <a:gd name="connsiteX2" fmla="*/ 1620000 w 1620000"/>
              <a:gd name="connsiteY2" fmla="*/ 242099 h 1452562"/>
              <a:gd name="connsiteX3" fmla="*/ 1620000 w 1620000"/>
              <a:gd name="connsiteY3" fmla="*/ 1452562 h 1452562"/>
              <a:gd name="connsiteX4" fmla="*/ 0 w 1620000"/>
              <a:gd name="connsiteY4" fmla="*/ 1452562 h 1452562"/>
              <a:gd name="connsiteX5" fmla="*/ 0 w 1620000"/>
              <a:gd name="connsiteY5" fmla="*/ 0 h 1452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0000" h="1452562">
                <a:moveTo>
                  <a:pt x="0" y="0"/>
                </a:moveTo>
                <a:lnTo>
                  <a:pt x="1377901" y="0"/>
                </a:lnTo>
                <a:lnTo>
                  <a:pt x="1620000" y="242099"/>
                </a:lnTo>
                <a:lnTo>
                  <a:pt x="1620000" y="1452562"/>
                </a:lnTo>
                <a:lnTo>
                  <a:pt x="0" y="1452562"/>
                </a:lnTo>
                <a:lnTo>
                  <a:pt x="0" y="0"/>
                </a:lnTo>
                <a:close/>
              </a:path>
            </a:pathLst>
          </a:custGeom>
          <a:solidFill>
            <a:schemeClr val="accent2">
              <a:lumMod val="20000"/>
              <a:lumOff val="80000"/>
            </a:schemeClr>
          </a:solidFill>
          <a:ln w="1">
            <a:solidFill>
              <a:schemeClr val="accent2">
                <a:lumMod val="60000"/>
                <a:lumOff val="40000"/>
              </a:schemeClr>
            </a:solidFill>
            <a:prstDash val="solid"/>
            <a:miter lim="800000"/>
            <a:headEnd/>
            <a:tailEnd/>
          </a:ln>
          <a:effectLst>
            <a:softEdge rad="31750"/>
          </a:effectLst>
        </p:spPr>
        <p:txBody>
          <a:bodyPr t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200" b="1" dirty="0">
                <a:cs typeface="Arial" pitchFamily="34" charset="0"/>
              </a:rPr>
              <a:t>Texto Científico</a:t>
            </a:r>
          </a:p>
          <a:p>
            <a:pPr algn="l"/>
            <a:endParaRPr lang="es-ES" sz="1200" dirty="0">
              <a:cs typeface="Arial" pitchFamily="34" charset="0"/>
            </a:endParaRPr>
          </a:p>
          <a:p>
            <a:pPr algn="l"/>
            <a:r>
              <a:rPr lang="es-ES" sz="1200" dirty="0">
                <a:cs typeface="Arial" pitchFamily="34" charset="0"/>
              </a:rPr>
              <a:t>- Autor </a:t>
            </a:r>
          </a:p>
          <a:p>
            <a:pPr algn="l"/>
            <a:r>
              <a:rPr lang="es-ES" sz="1200" dirty="0">
                <a:cs typeface="Arial" pitchFamily="34" charset="0"/>
              </a:rPr>
              <a:t>- Título</a:t>
            </a:r>
          </a:p>
          <a:p>
            <a:pPr algn="l"/>
            <a:r>
              <a:rPr lang="es-ES" sz="1200" dirty="0">
                <a:cs typeface="Arial" pitchFamily="34" charset="0"/>
              </a:rPr>
              <a:t>- Resumen</a:t>
            </a:r>
          </a:p>
          <a:p>
            <a:pPr algn="l"/>
            <a:r>
              <a:rPr lang="es-ES" sz="1200" dirty="0">
                <a:cs typeface="Arial" pitchFamily="34" charset="0"/>
              </a:rPr>
              <a:t>- Palabras Clave</a:t>
            </a:r>
          </a:p>
          <a:p>
            <a:pPr algn="l"/>
            <a:r>
              <a:rPr lang="es-ES" sz="1200" dirty="0">
                <a:cs typeface="Arial" pitchFamily="34" charset="0"/>
              </a:rPr>
              <a:t>- Introducción</a:t>
            </a:r>
          </a:p>
          <a:p>
            <a:pPr algn="l"/>
            <a:r>
              <a:rPr lang="es-ES" sz="1200" dirty="0">
                <a:cs typeface="Arial" pitchFamily="34" charset="0"/>
              </a:rPr>
              <a:t>- Materiales y Métodos</a:t>
            </a:r>
          </a:p>
          <a:p>
            <a:pPr algn="l"/>
            <a:r>
              <a:rPr lang="es-ES" sz="1200" dirty="0">
                <a:cs typeface="Arial" pitchFamily="34" charset="0"/>
              </a:rPr>
              <a:t>- Resultados</a:t>
            </a:r>
          </a:p>
          <a:p>
            <a:pPr algn="l">
              <a:buFontTx/>
              <a:buChar char="-"/>
            </a:pPr>
            <a:r>
              <a:rPr lang="es-ES" sz="1200" dirty="0">
                <a:cs typeface="Arial" pitchFamily="34" charset="0"/>
              </a:rPr>
              <a:t>Conclusiones</a:t>
            </a:r>
          </a:p>
          <a:p>
            <a:pPr algn="l">
              <a:buFontTx/>
              <a:buChar char="-"/>
            </a:pPr>
            <a:r>
              <a:rPr lang="es-ES" sz="1200" dirty="0">
                <a:cs typeface="Arial" pitchFamily="34" charset="0"/>
              </a:rPr>
              <a:t>Bibliografía</a:t>
            </a:r>
          </a:p>
        </p:txBody>
      </p:sp>
      <p:sp>
        <p:nvSpPr>
          <p:cNvPr id="38" name="87 CuadroTexto"/>
          <p:cNvSpPr txBox="1"/>
          <p:nvPr/>
        </p:nvSpPr>
        <p:spPr>
          <a:xfrm>
            <a:off x="6881819" y="2857496"/>
            <a:ext cx="755463"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dirty="0">
                <a:cs typeface="Arial" pitchFamily="34" charset="0"/>
              </a:rPr>
              <a:t>Objeto</a:t>
            </a:r>
          </a:p>
        </p:txBody>
      </p:sp>
      <p:sp>
        <p:nvSpPr>
          <p:cNvPr id="39" name="88 CuadroTexto"/>
          <p:cNvSpPr txBox="1"/>
          <p:nvPr/>
        </p:nvSpPr>
        <p:spPr>
          <a:xfrm>
            <a:off x="8922673" y="2857496"/>
            <a:ext cx="1156086"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dirty="0">
                <a:cs typeface="Arial" pitchFamily="34" charset="0"/>
              </a:rPr>
              <a:t>Descripción</a:t>
            </a:r>
          </a:p>
        </p:txBody>
      </p:sp>
      <p:sp>
        <p:nvSpPr>
          <p:cNvPr id="40" name="89 Operación manual"/>
          <p:cNvSpPr/>
          <p:nvPr/>
        </p:nvSpPr>
        <p:spPr>
          <a:xfrm>
            <a:off x="8760064" y="5783644"/>
            <a:ext cx="360000" cy="360000"/>
          </a:xfrm>
          <a:prstGeom prst="flowChartManualOperation">
            <a:avLst/>
          </a:prstGeom>
          <a:solidFill>
            <a:schemeClr val="bg1"/>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ES" dirty="0"/>
          </a:p>
        </p:txBody>
      </p:sp>
      <p:sp>
        <p:nvSpPr>
          <p:cNvPr id="41" name="90 CuadroTexto"/>
          <p:cNvSpPr txBox="1"/>
          <p:nvPr/>
        </p:nvSpPr>
        <p:spPr>
          <a:xfrm>
            <a:off x="9300659" y="5233586"/>
            <a:ext cx="954044"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dirty="0">
                <a:cs typeface="Arial" pitchFamily="34" charset="0"/>
              </a:rPr>
              <a:t>Rechazos</a:t>
            </a:r>
          </a:p>
        </p:txBody>
      </p:sp>
      <p:cxnSp>
        <p:nvCxnSpPr>
          <p:cNvPr id="42" name="91 Conector curvado"/>
          <p:cNvCxnSpPr>
            <a:stCxn id="43" idx="1"/>
            <a:endCxn id="40" idx="0"/>
          </p:cNvCxnSpPr>
          <p:nvPr/>
        </p:nvCxnSpPr>
        <p:spPr>
          <a:xfrm rot="5400000">
            <a:off x="8809272" y="5652850"/>
            <a:ext cx="261587" cy="1588"/>
          </a:xfrm>
          <a:prstGeom prst="curvedConnector3">
            <a:avLst>
              <a:gd name="adj1" fmla="val 50000"/>
            </a:avLst>
          </a:prstGeom>
          <a:ln>
            <a:solidFill>
              <a:srgbClr val="C00000"/>
            </a:solidFill>
            <a:prstDash val="lgDashDotDot"/>
            <a:tailEnd type="arrow"/>
          </a:ln>
        </p:spPr>
        <p:style>
          <a:lnRef idx="1">
            <a:schemeClr val="accent1"/>
          </a:lnRef>
          <a:fillRef idx="0">
            <a:schemeClr val="accent1"/>
          </a:fillRef>
          <a:effectRef idx="0">
            <a:schemeClr val="accent1"/>
          </a:effectRef>
          <a:fontRef idx="minor">
            <a:schemeClr val="tx1"/>
          </a:fontRef>
        </p:style>
      </p:cxnSp>
      <p:sp>
        <p:nvSpPr>
          <p:cNvPr id="43" name="92 CuadroTexto"/>
          <p:cNvSpPr txBox="1"/>
          <p:nvPr/>
        </p:nvSpPr>
        <p:spPr>
          <a:xfrm>
            <a:off x="8720989" y="5302983"/>
            <a:ext cx="438150" cy="219075"/>
          </a:xfrm>
          <a:prstGeom prst="snip1Rect">
            <a:avLst/>
          </a:prstGeom>
          <a:ln>
            <a:solidFill>
              <a:srgbClr val="C00000"/>
            </a:solidFill>
            <a:prstDash val="lgDashDotDot"/>
            <a:tailEnd type="arrow"/>
          </a:ln>
        </p:spPr>
        <p:style>
          <a:lnRef idx="1">
            <a:schemeClr val="accent1"/>
          </a:lnRef>
          <a:fillRef idx="0">
            <a:schemeClr val="accent1"/>
          </a:fillRef>
          <a:effectRef idx="0">
            <a:schemeClr val="accent1"/>
          </a:effectRef>
          <a:fontRef idx="minor">
            <a:schemeClr val="tx1"/>
          </a:fontRef>
        </p:style>
        <p:txBody>
          <a:bodyPr tIns="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1600" dirty="0">
                <a:latin typeface="Arial" pitchFamily="34" charset="0"/>
                <a:cs typeface="Arial" pitchFamily="34" charset="0"/>
              </a:rPr>
              <a:t>¬</a:t>
            </a:r>
          </a:p>
        </p:txBody>
      </p:sp>
      <p:cxnSp>
        <p:nvCxnSpPr>
          <p:cNvPr id="44" name="93 Conector recto de flecha"/>
          <p:cNvCxnSpPr>
            <a:stCxn id="38" idx="3"/>
            <a:endCxn id="39" idx="1"/>
          </p:cNvCxnSpPr>
          <p:nvPr/>
        </p:nvCxnSpPr>
        <p:spPr>
          <a:xfrm>
            <a:off x="7637281" y="3026773"/>
            <a:ext cx="128539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5" name="94 Grupo"/>
          <p:cNvGrpSpPr/>
          <p:nvPr/>
        </p:nvGrpSpPr>
        <p:grpSpPr>
          <a:xfrm>
            <a:off x="8310578" y="3441044"/>
            <a:ext cx="2000264" cy="1469518"/>
            <a:chOff x="1429783" y="275686"/>
            <a:chExt cx="1341375" cy="1131928"/>
          </a:xfrm>
        </p:grpSpPr>
        <p:sp>
          <p:nvSpPr>
            <p:cNvPr id="46" name="95 Recortar rectángulo de esquina sencilla"/>
            <p:cNvSpPr>
              <a:spLocks/>
            </p:cNvSpPr>
            <p:nvPr/>
          </p:nvSpPr>
          <p:spPr>
            <a:xfrm>
              <a:off x="2001283" y="275686"/>
              <a:ext cx="769875" cy="531853"/>
            </a:xfrm>
            <a:prstGeom prst="snip1Rect">
              <a:avLst/>
            </a:prstGeom>
            <a:solidFill>
              <a:srgbClr val="F7F9F1"/>
            </a:solidFill>
            <a:ln w="1">
              <a:solidFill>
                <a:schemeClr val="accent3">
                  <a:lumMod val="40000"/>
                  <a:lumOff val="60000"/>
                </a:schemeClr>
              </a:solidFill>
              <a:prstDash val="solid"/>
              <a:miter lim="800000"/>
              <a:headEnd/>
              <a:tailEnd/>
            </a:ln>
          </p:spPr>
          <p:txBody>
            <a:bodyPr t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400" dirty="0">
                  <a:solidFill>
                    <a:sysClr val="windowText" lastClr="000000"/>
                  </a:solidFill>
                  <a:cs typeface="Arial" pitchFamily="34" charset="0"/>
                </a:rPr>
                <a:t>Semántica</a:t>
              </a:r>
            </a:p>
          </p:txBody>
        </p:sp>
        <p:sp>
          <p:nvSpPr>
            <p:cNvPr id="47" name="96 Recortar rectángulo de esquina sencilla"/>
            <p:cNvSpPr>
              <a:spLocks/>
            </p:cNvSpPr>
            <p:nvPr/>
          </p:nvSpPr>
          <p:spPr>
            <a:xfrm>
              <a:off x="1810783" y="466186"/>
              <a:ext cx="769875" cy="531853"/>
            </a:xfrm>
            <a:prstGeom prst="snip1Rect">
              <a:avLst/>
            </a:prstGeom>
            <a:solidFill>
              <a:srgbClr val="F9EEED"/>
            </a:solidFill>
            <a:ln w="1">
              <a:solidFill>
                <a:schemeClr val="accent2">
                  <a:lumMod val="60000"/>
                  <a:lumOff val="40000"/>
                </a:schemeClr>
              </a:solidFill>
              <a:prstDash val="solid"/>
              <a:miter lim="800000"/>
              <a:headEnd/>
              <a:tailEnd/>
            </a:ln>
          </p:spPr>
          <p:txBody>
            <a:bodyPr t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400" dirty="0">
                  <a:solidFill>
                    <a:sysClr val="windowText" lastClr="000000"/>
                  </a:solidFill>
                  <a:cs typeface="Arial" pitchFamily="34" charset="0"/>
                </a:rPr>
                <a:t>Operación</a:t>
              </a:r>
            </a:p>
          </p:txBody>
        </p:sp>
        <p:sp>
          <p:nvSpPr>
            <p:cNvPr id="48" name="97 Recortar rectángulo de esquina sencilla"/>
            <p:cNvSpPr>
              <a:spLocks/>
            </p:cNvSpPr>
            <p:nvPr/>
          </p:nvSpPr>
          <p:spPr>
            <a:xfrm>
              <a:off x="1620283" y="675736"/>
              <a:ext cx="769875" cy="531853"/>
            </a:xfrm>
            <a:prstGeom prst="snip1Rect">
              <a:avLst/>
            </a:prstGeom>
            <a:solidFill>
              <a:srgbClr val="F9EEED"/>
            </a:solidFill>
            <a:ln w="1">
              <a:solidFill>
                <a:schemeClr val="accent2">
                  <a:lumMod val="60000"/>
                  <a:lumOff val="40000"/>
                </a:schemeClr>
              </a:solidFill>
              <a:prstDash val="solid"/>
              <a:miter lim="800000"/>
              <a:headEnd/>
              <a:tailEnd/>
            </a:ln>
          </p:spPr>
          <p:txBody>
            <a:bodyPr t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400" dirty="0">
                  <a:solidFill>
                    <a:sysClr val="windowText" lastClr="000000"/>
                  </a:solidFill>
                  <a:cs typeface="Arial" pitchFamily="34" charset="0"/>
                </a:rPr>
                <a:t>Estructura</a:t>
              </a:r>
            </a:p>
          </p:txBody>
        </p:sp>
        <p:sp>
          <p:nvSpPr>
            <p:cNvPr id="49" name="98 Recortar rectángulo de esquina sencilla"/>
            <p:cNvSpPr>
              <a:spLocks/>
            </p:cNvSpPr>
            <p:nvPr/>
          </p:nvSpPr>
          <p:spPr>
            <a:xfrm>
              <a:off x="1429783" y="875761"/>
              <a:ext cx="769875" cy="531853"/>
            </a:xfrm>
            <a:prstGeom prst="snip1Rect">
              <a:avLst/>
            </a:prstGeom>
            <a:solidFill>
              <a:srgbClr val="F9EEED"/>
            </a:solidFill>
            <a:ln w="1">
              <a:solidFill>
                <a:schemeClr val="accent2">
                  <a:lumMod val="60000"/>
                  <a:lumOff val="40000"/>
                </a:schemeClr>
              </a:solidFill>
              <a:prstDash val="solid"/>
              <a:miter lim="800000"/>
              <a:headEnd/>
              <a:tailEnd/>
            </a:ln>
          </p:spPr>
          <p:txBody>
            <a:bodyPr t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400" dirty="0">
                  <a:cs typeface="Arial" pitchFamily="34" charset="0"/>
                </a:rPr>
                <a:t>Léxico</a:t>
              </a:r>
            </a:p>
          </p:txBody>
        </p:sp>
      </p:grpSp>
      <p:cxnSp>
        <p:nvCxnSpPr>
          <p:cNvPr id="50" name="99 Forma"/>
          <p:cNvCxnSpPr>
            <a:stCxn id="39" idx="3"/>
            <a:endCxn id="41" idx="0"/>
          </p:cNvCxnSpPr>
          <p:nvPr/>
        </p:nvCxnSpPr>
        <p:spPr>
          <a:xfrm flipH="1">
            <a:off x="9777681" y="3026774"/>
            <a:ext cx="301078" cy="2206813"/>
          </a:xfrm>
          <a:prstGeom prst="curvedConnector4">
            <a:avLst>
              <a:gd name="adj1" fmla="val -139200"/>
              <a:gd name="adj2" fmla="val 67647"/>
            </a:avLst>
          </a:prstGeom>
          <a:ln>
            <a:solidFill>
              <a:srgbClr val="C00000"/>
            </a:solidFill>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51" name="100 Conector recto de flecha"/>
          <p:cNvCxnSpPr>
            <a:stCxn id="41" idx="1"/>
            <a:endCxn id="43" idx="0"/>
          </p:cNvCxnSpPr>
          <p:nvPr/>
        </p:nvCxnSpPr>
        <p:spPr>
          <a:xfrm rot="10800000" flipV="1">
            <a:off x="9159139" y="5402863"/>
            <a:ext cx="141520" cy="9657"/>
          </a:xfrm>
          <a:prstGeom prst="straightConnector1">
            <a:avLst/>
          </a:prstGeom>
          <a:ln>
            <a:solidFill>
              <a:srgbClr val="C00000"/>
            </a:solidFill>
            <a:prstDash val="lgDashDotDot"/>
            <a:tailEnd type="arrow"/>
          </a:ln>
        </p:spPr>
        <p:style>
          <a:lnRef idx="1">
            <a:schemeClr val="accent1"/>
          </a:lnRef>
          <a:fillRef idx="0">
            <a:schemeClr val="accent1"/>
          </a:fillRef>
          <a:effectRef idx="0">
            <a:schemeClr val="accent1"/>
          </a:effectRef>
          <a:fontRef idx="minor">
            <a:schemeClr val="tx1"/>
          </a:fontRef>
        </p:style>
      </p:cxnSp>
      <p:sp>
        <p:nvSpPr>
          <p:cNvPr id="24" name="Freeform 4"/>
          <p:cNvSpPr>
            <a:spLocks noEditPoints="1"/>
          </p:cNvSpPr>
          <p:nvPr/>
        </p:nvSpPr>
        <p:spPr bwMode="auto">
          <a:xfrm>
            <a:off x="1524000" y="0"/>
            <a:ext cx="503238" cy="503238"/>
          </a:xfrm>
          <a:custGeom>
            <a:avLst/>
            <a:gdLst>
              <a:gd name="T0" fmla="*/ 2147483647 w 1482"/>
              <a:gd name="T1" fmla="*/ 2147483647 h 1479"/>
              <a:gd name="T2" fmla="*/ 2147483647 w 1482"/>
              <a:gd name="T3" fmla="*/ 2147483647 h 1479"/>
              <a:gd name="T4" fmla="*/ 2147483647 w 1482"/>
              <a:gd name="T5" fmla="*/ 2147483647 h 1479"/>
              <a:gd name="T6" fmla="*/ 2147483647 w 1482"/>
              <a:gd name="T7" fmla="*/ 2147483647 h 1479"/>
              <a:gd name="T8" fmla="*/ 2147483647 w 1482"/>
              <a:gd name="T9" fmla="*/ 2147483647 h 1479"/>
              <a:gd name="T10" fmla="*/ 2147483647 w 1482"/>
              <a:gd name="T11" fmla="*/ 2147483647 h 1479"/>
              <a:gd name="T12" fmla="*/ 2147483647 w 1482"/>
              <a:gd name="T13" fmla="*/ 2147483647 h 1479"/>
              <a:gd name="T14" fmla="*/ 2147483647 w 1482"/>
              <a:gd name="T15" fmla="*/ 2147483647 h 1479"/>
              <a:gd name="T16" fmla="*/ 2147483647 w 1482"/>
              <a:gd name="T17" fmla="*/ 2147483647 h 1479"/>
              <a:gd name="T18" fmla="*/ 2147483647 w 1482"/>
              <a:gd name="T19" fmla="*/ 2147483647 h 1479"/>
              <a:gd name="T20" fmla="*/ 2147483647 w 1482"/>
              <a:gd name="T21" fmla="*/ 2147483647 h 1479"/>
              <a:gd name="T22" fmla="*/ 2147483647 w 1482"/>
              <a:gd name="T23" fmla="*/ 2147483647 h 1479"/>
              <a:gd name="T24" fmla="*/ 2147483647 w 1482"/>
              <a:gd name="T25" fmla="*/ 2147483647 h 1479"/>
              <a:gd name="T26" fmla="*/ 2147483647 w 1482"/>
              <a:gd name="T27" fmla="*/ 2147483647 h 1479"/>
              <a:gd name="T28" fmla="*/ 2147483647 w 1482"/>
              <a:gd name="T29" fmla="*/ 2147483647 h 1479"/>
              <a:gd name="T30" fmla="*/ 2147483647 w 1482"/>
              <a:gd name="T31" fmla="*/ 2147483647 h 1479"/>
              <a:gd name="T32" fmla="*/ 2147483647 w 1482"/>
              <a:gd name="T33" fmla="*/ 2147483647 h 1479"/>
              <a:gd name="T34" fmla="*/ 2147483647 w 1482"/>
              <a:gd name="T35" fmla="*/ 2147483647 h 1479"/>
              <a:gd name="T36" fmla="*/ 2147483647 w 1482"/>
              <a:gd name="T37" fmla="*/ 2147483647 h 1479"/>
              <a:gd name="T38" fmla="*/ 2147483647 w 1482"/>
              <a:gd name="T39" fmla="*/ 2147483647 h 1479"/>
              <a:gd name="T40" fmla="*/ 2147483647 w 1482"/>
              <a:gd name="T41" fmla="*/ 2147483647 h 1479"/>
              <a:gd name="T42" fmla="*/ 2147483647 w 1482"/>
              <a:gd name="T43" fmla="*/ 2147483647 h 1479"/>
              <a:gd name="T44" fmla="*/ 2147483647 w 1482"/>
              <a:gd name="T45" fmla="*/ 2147483647 h 1479"/>
              <a:gd name="T46" fmla="*/ 2147483647 w 1482"/>
              <a:gd name="T47" fmla="*/ 2147483647 h 1479"/>
              <a:gd name="T48" fmla="*/ 2147483647 w 1482"/>
              <a:gd name="T49" fmla="*/ 2147483647 h 1479"/>
              <a:gd name="T50" fmla="*/ 2147483647 w 1482"/>
              <a:gd name="T51" fmla="*/ 2147483647 h 1479"/>
              <a:gd name="T52" fmla="*/ 2147483647 w 1482"/>
              <a:gd name="T53" fmla="*/ 2147483647 h 1479"/>
              <a:gd name="T54" fmla="*/ 2147483647 w 1482"/>
              <a:gd name="T55" fmla="*/ 2147483647 h 1479"/>
              <a:gd name="T56" fmla="*/ 2147483647 w 1482"/>
              <a:gd name="T57" fmla="*/ 2147483647 h 1479"/>
              <a:gd name="T58" fmla="*/ 2147483647 w 1482"/>
              <a:gd name="T59" fmla="*/ 2147483647 h 1479"/>
              <a:gd name="T60" fmla="*/ 2147483647 w 1482"/>
              <a:gd name="T61" fmla="*/ 2147483647 h 1479"/>
              <a:gd name="T62" fmla="*/ 2147483647 w 1482"/>
              <a:gd name="T63" fmla="*/ 2147483647 h 1479"/>
              <a:gd name="T64" fmla="*/ 2147483647 w 1482"/>
              <a:gd name="T65" fmla="*/ 2147483647 h 1479"/>
              <a:gd name="T66" fmla="*/ 2147483647 w 1482"/>
              <a:gd name="T67" fmla="*/ 2147483647 h 1479"/>
              <a:gd name="T68" fmla="*/ 2147483647 w 1482"/>
              <a:gd name="T69" fmla="*/ 2147483647 h 1479"/>
              <a:gd name="T70" fmla="*/ 2147483647 w 1482"/>
              <a:gd name="T71" fmla="*/ 2147483647 h 1479"/>
              <a:gd name="T72" fmla="*/ 2147483647 w 1482"/>
              <a:gd name="T73" fmla="*/ 2147483647 h 1479"/>
              <a:gd name="T74" fmla="*/ 2147483647 w 1482"/>
              <a:gd name="T75" fmla="*/ 2147483647 h 1479"/>
              <a:gd name="T76" fmla="*/ 2147483647 w 1482"/>
              <a:gd name="T77" fmla="*/ 2147483647 h 1479"/>
              <a:gd name="T78" fmla="*/ 2147483647 w 1482"/>
              <a:gd name="T79" fmla="*/ 2147483647 h 1479"/>
              <a:gd name="T80" fmla="*/ 2147483647 w 1482"/>
              <a:gd name="T81" fmla="*/ 2147483647 h 1479"/>
              <a:gd name="T82" fmla="*/ 2147483647 w 1482"/>
              <a:gd name="T83" fmla="*/ 2147483647 h 1479"/>
              <a:gd name="T84" fmla="*/ 2147483647 w 1482"/>
              <a:gd name="T85" fmla="*/ 2147483647 h 1479"/>
              <a:gd name="T86" fmla="*/ 2147483647 w 1482"/>
              <a:gd name="T87" fmla="*/ 2147483647 h 1479"/>
              <a:gd name="T88" fmla="*/ 2147483647 w 1482"/>
              <a:gd name="T89" fmla="*/ 2147483647 h 1479"/>
              <a:gd name="T90" fmla="*/ 2147483647 w 1482"/>
              <a:gd name="T91" fmla="*/ 2147483647 h 1479"/>
              <a:gd name="T92" fmla="*/ 2147483647 w 1482"/>
              <a:gd name="T93" fmla="*/ 2147483647 h 1479"/>
              <a:gd name="T94" fmla="*/ 2147483647 w 1482"/>
              <a:gd name="T95" fmla="*/ 2147483647 h 1479"/>
              <a:gd name="T96" fmla="*/ 2147483647 w 1482"/>
              <a:gd name="T97" fmla="*/ 2147483647 h 1479"/>
              <a:gd name="T98" fmla="*/ 2147483647 w 1482"/>
              <a:gd name="T99" fmla="*/ 2147483647 h 1479"/>
              <a:gd name="T100" fmla="*/ 2147483647 w 1482"/>
              <a:gd name="T101" fmla="*/ 2147483647 h 1479"/>
              <a:gd name="T102" fmla="*/ 2147483647 w 1482"/>
              <a:gd name="T103" fmla="*/ 2147483647 h 1479"/>
              <a:gd name="T104" fmla="*/ 2147483647 w 1482"/>
              <a:gd name="T105" fmla="*/ 2147483647 h 1479"/>
              <a:gd name="T106" fmla="*/ 2147483647 w 1482"/>
              <a:gd name="T107" fmla="*/ 2147483647 h 1479"/>
              <a:gd name="T108" fmla="*/ 2147483647 w 1482"/>
              <a:gd name="T109" fmla="*/ 2147483647 h 147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82"/>
              <a:gd name="T166" fmla="*/ 0 h 1479"/>
              <a:gd name="T167" fmla="*/ 1482 w 1482"/>
              <a:gd name="T168" fmla="*/ 1479 h 147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82" h="1479">
                <a:moveTo>
                  <a:pt x="741" y="1479"/>
                </a:moveTo>
                <a:lnTo>
                  <a:pt x="664" y="1474"/>
                </a:lnTo>
                <a:lnTo>
                  <a:pt x="592" y="1460"/>
                </a:lnTo>
                <a:lnTo>
                  <a:pt x="520" y="1445"/>
                </a:lnTo>
                <a:lnTo>
                  <a:pt x="452" y="1416"/>
                </a:lnTo>
                <a:lnTo>
                  <a:pt x="390" y="1388"/>
                </a:lnTo>
                <a:lnTo>
                  <a:pt x="327" y="1349"/>
                </a:lnTo>
                <a:lnTo>
                  <a:pt x="270" y="1306"/>
                </a:lnTo>
                <a:lnTo>
                  <a:pt x="222" y="1258"/>
                </a:lnTo>
                <a:lnTo>
                  <a:pt x="173" y="1210"/>
                </a:lnTo>
                <a:lnTo>
                  <a:pt x="130" y="1152"/>
                </a:lnTo>
                <a:lnTo>
                  <a:pt x="92" y="1090"/>
                </a:lnTo>
                <a:lnTo>
                  <a:pt x="63" y="1028"/>
                </a:lnTo>
                <a:lnTo>
                  <a:pt x="34" y="960"/>
                </a:lnTo>
                <a:lnTo>
                  <a:pt x="19" y="888"/>
                </a:lnTo>
                <a:lnTo>
                  <a:pt x="5" y="816"/>
                </a:lnTo>
                <a:lnTo>
                  <a:pt x="0" y="740"/>
                </a:lnTo>
                <a:lnTo>
                  <a:pt x="5" y="663"/>
                </a:lnTo>
                <a:lnTo>
                  <a:pt x="19" y="591"/>
                </a:lnTo>
                <a:lnTo>
                  <a:pt x="34" y="519"/>
                </a:lnTo>
                <a:lnTo>
                  <a:pt x="63" y="451"/>
                </a:lnTo>
                <a:lnTo>
                  <a:pt x="92" y="389"/>
                </a:lnTo>
                <a:lnTo>
                  <a:pt x="130" y="327"/>
                </a:lnTo>
                <a:lnTo>
                  <a:pt x="173" y="269"/>
                </a:lnTo>
                <a:lnTo>
                  <a:pt x="222" y="221"/>
                </a:lnTo>
                <a:lnTo>
                  <a:pt x="270" y="173"/>
                </a:lnTo>
                <a:lnTo>
                  <a:pt x="327" y="130"/>
                </a:lnTo>
                <a:lnTo>
                  <a:pt x="390" y="91"/>
                </a:lnTo>
                <a:lnTo>
                  <a:pt x="452" y="63"/>
                </a:lnTo>
                <a:lnTo>
                  <a:pt x="520" y="34"/>
                </a:lnTo>
                <a:lnTo>
                  <a:pt x="592" y="19"/>
                </a:lnTo>
                <a:lnTo>
                  <a:pt x="664" y="5"/>
                </a:lnTo>
                <a:lnTo>
                  <a:pt x="741" y="0"/>
                </a:lnTo>
                <a:lnTo>
                  <a:pt x="818" y="5"/>
                </a:lnTo>
                <a:lnTo>
                  <a:pt x="890" y="19"/>
                </a:lnTo>
                <a:lnTo>
                  <a:pt x="962" y="34"/>
                </a:lnTo>
                <a:lnTo>
                  <a:pt x="1030" y="63"/>
                </a:lnTo>
                <a:lnTo>
                  <a:pt x="1092" y="91"/>
                </a:lnTo>
                <a:lnTo>
                  <a:pt x="1155" y="130"/>
                </a:lnTo>
                <a:lnTo>
                  <a:pt x="1212" y="173"/>
                </a:lnTo>
                <a:lnTo>
                  <a:pt x="1260" y="221"/>
                </a:lnTo>
                <a:lnTo>
                  <a:pt x="1309" y="269"/>
                </a:lnTo>
                <a:lnTo>
                  <a:pt x="1352" y="327"/>
                </a:lnTo>
                <a:lnTo>
                  <a:pt x="1390" y="389"/>
                </a:lnTo>
                <a:lnTo>
                  <a:pt x="1419" y="451"/>
                </a:lnTo>
                <a:lnTo>
                  <a:pt x="1448" y="519"/>
                </a:lnTo>
                <a:lnTo>
                  <a:pt x="1463" y="591"/>
                </a:lnTo>
                <a:lnTo>
                  <a:pt x="1477" y="663"/>
                </a:lnTo>
                <a:lnTo>
                  <a:pt x="1482" y="740"/>
                </a:lnTo>
                <a:lnTo>
                  <a:pt x="1477" y="816"/>
                </a:lnTo>
                <a:lnTo>
                  <a:pt x="1463" y="888"/>
                </a:lnTo>
                <a:lnTo>
                  <a:pt x="1448" y="960"/>
                </a:lnTo>
                <a:lnTo>
                  <a:pt x="1419" y="1028"/>
                </a:lnTo>
                <a:lnTo>
                  <a:pt x="1390" y="1090"/>
                </a:lnTo>
                <a:lnTo>
                  <a:pt x="1352" y="1152"/>
                </a:lnTo>
                <a:lnTo>
                  <a:pt x="1309" y="1210"/>
                </a:lnTo>
                <a:lnTo>
                  <a:pt x="1260" y="1258"/>
                </a:lnTo>
                <a:lnTo>
                  <a:pt x="1212" y="1306"/>
                </a:lnTo>
                <a:lnTo>
                  <a:pt x="1155" y="1349"/>
                </a:lnTo>
                <a:lnTo>
                  <a:pt x="1092" y="1388"/>
                </a:lnTo>
                <a:lnTo>
                  <a:pt x="1030" y="1416"/>
                </a:lnTo>
                <a:lnTo>
                  <a:pt x="962" y="1445"/>
                </a:lnTo>
                <a:lnTo>
                  <a:pt x="890" y="1460"/>
                </a:lnTo>
                <a:lnTo>
                  <a:pt x="818" y="1474"/>
                </a:lnTo>
                <a:lnTo>
                  <a:pt x="741" y="1479"/>
                </a:lnTo>
                <a:close/>
                <a:moveTo>
                  <a:pt x="818" y="740"/>
                </a:moveTo>
                <a:lnTo>
                  <a:pt x="813" y="701"/>
                </a:lnTo>
                <a:lnTo>
                  <a:pt x="808" y="663"/>
                </a:lnTo>
                <a:lnTo>
                  <a:pt x="799" y="629"/>
                </a:lnTo>
                <a:lnTo>
                  <a:pt x="789" y="591"/>
                </a:lnTo>
                <a:lnTo>
                  <a:pt x="770" y="557"/>
                </a:lnTo>
                <a:lnTo>
                  <a:pt x="751" y="528"/>
                </a:lnTo>
                <a:lnTo>
                  <a:pt x="731" y="499"/>
                </a:lnTo>
                <a:lnTo>
                  <a:pt x="707" y="471"/>
                </a:lnTo>
                <a:lnTo>
                  <a:pt x="678" y="447"/>
                </a:lnTo>
                <a:lnTo>
                  <a:pt x="650" y="427"/>
                </a:lnTo>
                <a:lnTo>
                  <a:pt x="621" y="408"/>
                </a:lnTo>
                <a:lnTo>
                  <a:pt x="587" y="389"/>
                </a:lnTo>
                <a:lnTo>
                  <a:pt x="553" y="379"/>
                </a:lnTo>
                <a:lnTo>
                  <a:pt x="520" y="370"/>
                </a:lnTo>
                <a:lnTo>
                  <a:pt x="481" y="360"/>
                </a:lnTo>
                <a:lnTo>
                  <a:pt x="443" y="360"/>
                </a:lnTo>
                <a:lnTo>
                  <a:pt x="404" y="360"/>
                </a:lnTo>
                <a:lnTo>
                  <a:pt x="366" y="370"/>
                </a:lnTo>
                <a:lnTo>
                  <a:pt x="332" y="379"/>
                </a:lnTo>
                <a:lnTo>
                  <a:pt x="298" y="389"/>
                </a:lnTo>
                <a:lnTo>
                  <a:pt x="265" y="408"/>
                </a:lnTo>
                <a:lnTo>
                  <a:pt x="231" y="427"/>
                </a:lnTo>
                <a:lnTo>
                  <a:pt x="202" y="447"/>
                </a:lnTo>
                <a:lnTo>
                  <a:pt x="178" y="471"/>
                </a:lnTo>
                <a:lnTo>
                  <a:pt x="154" y="499"/>
                </a:lnTo>
                <a:lnTo>
                  <a:pt x="130" y="528"/>
                </a:lnTo>
                <a:lnTo>
                  <a:pt x="111" y="557"/>
                </a:lnTo>
                <a:lnTo>
                  <a:pt x="96" y="591"/>
                </a:lnTo>
                <a:lnTo>
                  <a:pt x="82" y="629"/>
                </a:lnTo>
                <a:lnTo>
                  <a:pt x="72" y="663"/>
                </a:lnTo>
                <a:lnTo>
                  <a:pt x="68" y="701"/>
                </a:lnTo>
                <a:lnTo>
                  <a:pt x="68" y="740"/>
                </a:lnTo>
                <a:lnTo>
                  <a:pt x="164" y="740"/>
                </a:lnTo>
                <a:lnTo>
                  <a:pt x="169" y="802"/>
                </a:lnTo>
                <a:lnTo>
                  <a:pt x="178" y="864"/>
                </a:lnTo>
                <a:lnTo>
                  <a:pt x="193" y="922"/>
                </a:lnTo>
                <a:lnTo>
                  <a:pt x="217" y="980"/>
                </a:lnTo>
                <a:lnTo>
                  <a:pt x="246" y="1032"/>
                </a:lnTo>
                <a:lnTo>
                  <a:pt x="274" y="1085"/>
                </a:lnTo>
                <a:lnTo>
                  <a:pt x="313" y="1133"/>
                </a:lnTo>
                <a:lnTo>
                  <a:pt x="351" y="1176"/>
                </a:lnTo>
                <a:lnTo>
                  <a:pt x="399" y="1215"/>
                </a:lnTo>
                <a:lnTo>
                  <a:pt x="448" y="1253"/>
                </a:lnTo>
                <a:lnTo>
                  <a:pt x="500" y="1282"/>
                </a:lnTo>
                <a:lnTo>
                  <a:pt x="553" y="1306"/>
                </a:lnTo>
                <a:lnTo>
                  <a:pt x="611" y="1330"/>
                </a:lnTo>
                <a:lnTo>
                  <a:pt x="674" y="1344"/>
                </a:lnTo>
                <a:lnTo>
                  <a:pt x="731" y="1354"/>
                </a:lnTo>
                <a:lnTo>
                  <a:pt x="799" y="1354"/>
                </a:lnTo>
                <a:lnTo>
                  <a:pt x="842" y="1354"/>
                </a:lnTo>
                <a:lnTo>
                  <a:pt x="895" y="1349"/>
                </a:lnTo>
                <a:lnTo>
                  <a:pt x="953" y="1335"/>
                </a:lnTo>
                <a:lnTo>
                  <a:pt x="1015" y="1316"/>
                </a:lnTo>
                <a:lnTo>
                  <a:pt x="1078" y="1292"/>
                </a:lnTo>
                <a:lnTo>
                  <a:pt x="1135" y="1258"/>
                </a:lnTo>
                <a:lnTo>
                  <a:pt x="1159" y="1239"/>
                </a:lnTo>
                <a:lnTo>
                  <a:pt x="1184" y="1220"/>
                </a:lnTo>
                <a:lnTo>
                  <a:pt x="1208" y="1196"/>
                </a:lnTo>
                <a:lnTo>
                  <a:pt x="1227" y="1172"/>
                </a:lnTo>
                <a:lnTo>
                  <a:pt x="1159" y="1196"/>
                </a:lnTo>
                <a:lnTo>
                  <a:pt x="1097" y="1210"/>
                </a:lnTo>
                <a:lnTo>
                  <a:pt x="1034" y="1220"/>
                </a:lnTo>
                <a:lnTo>
                  <a:pt x="972" y="1220"/>
                </a:lnTo>
                <a:lnTo>
                  <a:pt x="929" y="1215"/>
                </a:lnTo>
                <a:lnTo>
                  <a:pt x="880" y="1210"/>
                </a:lnTo>
                <a:lnTo>
                  <a:pt x="837" y="1196"/>
                </a:lnTo>
                <a:lnTo>
                  <a:pt x="794" y="1181"/>
                </a:lnTo>
                <a:lnTo>
                  <a:pt x="755" y="1162"/>
                </a:lnTo>
                <a:lnTo>
                  <a:pt x="717" y="1138"/>
                </a:lnTo>
                <a:lnTo>
                  <a:pt x="683" y="1114"/>
                </a:lnTo>
                <a:lnTo>
                  <a:pt x="650" y="1085"/>
                </a:lnTo>
                <a:lnTo>
                  <a:pt x="621" y="1052"/>
                </a:lnTo>
                <a:lnTo>
                  <a:pt x="597" y="1013"/>
                </a:lnTo>
                <a:lnTo>
                  <a:pt x="573" y="980"/>
                </a:lnTo>
                <a:lnTo>
                  <a:pt x="553" y="936"/>
                </a:lnTo>
                <a:lnTo>
                  <a:pt x="539" y="893"/>
                </a:lnTo>
                <a:lnTo>
                  <a:pt x="529" y="850"/>
                </a:lnTo>
                <a:lnTo>
                  <a:pt x="520" y="807"/>
                </a:lnTo>
                <a:lnTo>
                  <a:pt x="520" y="759"/>
                </a:lnTo>
                <a:lnTo>
                  <a:pt x="520" y="749"/>
                </a:lnTo>
                <a:lnTo>
                  <a:pt x="520" y="740"/>
                </a:lnTo>
                <a:lnTo>
                  <a:pt x="678" y="740"/>
                </a:lnTo>
                <a:lnTo>
                  <a:pt x="683" y="778"/>
                </a:lnTo>
                <a:lnTo>
                  <a:pt x="688" y="816"/>
                </a:lnTo>
                <a:lnTo>
                  <a:pt x="698" y="850"/>
                </a:lnTo>
                <a:lnTo>
                  <a:pt x="707" y="888"/>
                </a:lnTo>
                <a:lnTo>
                  <a:pt x="727" y="917"/>
                </a:lnTo>
                <a:lnTo>
                  <a:pt x="746" y="951"/>
                </a:lnTo>
                <a:lnTo>
                  <a:pt x="765" y="980"/>
                </a:lnTo>
                <a:lnTo>
                  <a:pt x="789" y="1008"/>
                </a:lnTo>
                <a:lnTo>
                  <a:pt x="818" y="1032"/>
                </a:lnTo>
                <a:lnTo>
                  <a:pt x="847" y="1052"/>
                </a:lnTo>
                <a:lnTo>
                  <a:pt x="876" y="1071"/>
                </a:lnTo>
                <a:lnTo>
                  <a:pt x="909" y="1090"/>
                </a:lnTo>
                <a:lnTo>
                  <a:pt x="943" y="1100"/>
                </a:lnTo>
                <a:lnTo>
                  <a:pt x="977" y="1109"/>
                </a:lnTo>
                <a:lnTo>
                  <a:pt x="1015" y="1114"/>
                </a:lnTo>
                <a:lnTo>
                  <a:pt x="1054" y="1119"/>
                </a:lnTo>
                <a:lnTo>
                  <a:pt x="1092" y="1114"/>
                </a:lnTo>
                <a:lnTo>
                  <a:pt x="1131" y="1109"/>
                </a:lnTo>
                <a:lnTo>
                  <a:pt x="1164" y="1100"/>
                </a:lnTo>
                <a:lnTo>
                  <a:pt x="1198" y="1090"/>
                </a:lnTo>
                <a:lnTo>
                  <a:pt x="1232" y="1071"/>
                </a:lnTo>
                <a:lnTo>
                  <a:pt x="1265" y="1052"/>
                </a:lnTo>
                <a:lnTo>
                  <a:pt x="1294" y="1032"/>
                </a:lnTo>
                <a:lnTo>
                  <a:pt x="1318" y="1008"/>
                </a:lnTo>
                <a:lnTo>
                  <a:pt x="1342" y="980"/>
                </a:lnTo>
                <a:lnTo>
                  <a:pt x="1366" y="951"/>
                </a:lnTo>
                <a:lnTo>
                  <a:pt x="1386" y="917"/>
                </a:lnTo>
                <a:lnTo>
                  <a:pt x="1400" y="888"/>
                </a:lnTo>
                <a:lnTo>
                  <a:pt x="1414" y="850"/>
                </a:lnTo>
                <a:lnTo>
                  <a:pt x="1424" y="816"/>
                </a:lnTo>
                <a:lnTo>
                  <a:pt x="1429" y="778"/>
                </a:lnTo>
                <a:lnTo>
                  <a:pt x="1429" y="740"/>
                </a:lnTo>
                <a:lnTo>
                  <a:pt x="1318" y="740"/>
                </a:lnTo>
                <a:lnTo>
                  <a:pt x="1318" y="682"/>
                </a:lnTo>
                <a:lnTo>
                  <a:pt x="1309" y="624"/>
                </a:lnTo>
                <a:lnTo>
                  <a:pt x="1299" y="571"/>
                </a:lnTo>
                <a:lnTo>
                  <a:pt x="1285" y="523"/>
                </a:lnTo>
                <a:lnTo>
                  <a:pt x="1265" y="475"/>
                </a:lnTo>
                <a:lnTo>
                  <a:pt x="1241" y="432"/>
                </a:lnTo>
                <a:lnTo>
                  <a:pt x="1217" y="389"/>
                </a:lnTo>
                <a:lnTo>
                  <a:pt x="1188" y="351"/>
                </a:lnTo>
                <a:lnTo>
                  <a:pt x="1159" y="312"/>
                </a:lnTo>
                <a:lnTo>
                  <a:pt x="1131" y="279"/>
                </a:lnTo>
                <a:lnTo>
                  <a:pt x="1097" y="250"/>
                </a:lnTo>
                <a:lnTo>
                  <a:pt x="1063" y="221"/>
                </a:lnTo>
                <a:lnTo>
                  <a:pt x="1030" y="192"/>
                </a:lnTo>
                <a:lnTo>
                  <a:pt x="996" y="173"/>
                </a:lnTo>
                <a:lnTo>
                  <a:pt x="957" y="154"/>
                </a:lnTo>
                <a:lnTo>
                  <a:pt x="924" y="135"/>
                </a:lnTo>
                <a:lnTo>
                  <a:pt x="880" y="120"/>
                </a:lnTo>
                <a:lnTo>
                  <a:pt x="818" y="106"/>
                </a:lnTo>
                <a:lnTo>
                  <a:pt x="746" y="101"/>
                </a:lnTo>
                <a:lnTo>
                  <a:pt x="664" y="96"/>
                </a:lnTo>
                <a:lnTo>
                  <a:pt x="582" y="101"/>
                </a:lnTo>
                <a:lnTo>
                  <a:pt x="505" y="115"/>
                </a:lnTo>
                <a:lnTo>
                  <a:pt x="472" y="125"/>
                </a:lnTo>
                <a:lnTo>
                  <a:pt x="438" y="135"/>
                </a:lnTo>
                <a:lnTo>
                  <a:pt x="404" y="149"/>
                </a:lnTo>
                <a:lnTo>
                  <a:pt x="380" y="163"/>
                </a:lnTo>
                <a:lnTo>
                  <a:pt x="428" y="154"/>
                </a:lnTo>
                <a:lnTo>
                  <a:pt x="491" y="144"/>
                </a:lnTo>
                <a:lnTo>
                  <a:pt x="568" y="144"/>
                </a:lnTo>
                <a:lnTo>
                  <a:pt x="650" y="144"/>
                </a:lnTo>
                <a:lnTo>
                  <a:pt x="736" y="159"/>
                </a:lnTo>
                <a:lnTo>
                  <a:pt x="818" y="178"/>
                </a:lnTo>
                <a:lnTo>
                  <a:pt x="856" y="187"/>
                </a:lnTo>
                <a:lnTo>
                  <a:pt x="890" y="202"/>
                </a:lnTo>
                <a:lnTo>
                  <a:pt x="924" y="221"/>
                </a:lnTo>
                <a:lnTo>
                  <a:pt x="957" y="240"/>
                </a:lnTo>
                <a:lnTo>
                  <a:pt x="1010" y="283"/>
                </a:lnTo>
                <a:lnTo>
                  <a:pt x="1058" y="336"/>
                </a:lnTo>
                <a:lnTo>
                  <a:pt x="1102" y="394"/>
                </a:lnTo>
                <a:lnTo>
                  <a:pt x="1140" y="456"/>
                </a:lnTo>
                <a:lnTo>
                  <a:pt x="1174" y="519"/>
                </a:lnTo>
                <a:lnTo>
                  <a:pt x="1198" y="586"/>
                </a:lnTo>
                <a:lnTo>
                  <a:pt x="1208" y="619"/>
                </a:lnTo>
                <a:lnTo>
                  <a:pt x="1217" y="653"/>
                </a:lnTo>
                <a:lnTo>
                  <a:pt x="1222" y="687"/>
                </a:lnTo>
                <a:lnTo>
                  <a:pt x="1222" y="720"/>
                </a:lnTo>
                <a:lnTo>
                  <a:pt x="1222" y="730"/>
                </a:lnTo>
                <a:lnTo>
                  <a:pt x="1222" y="740"/>
                </a:lnTo>
                <a:lnTo>
                  <a:pt x="1087" y="740"/>
                </a:lnTo>
                <a:lnTo>
                  <a:pt x="1087" y="701"/>
                </a:lnTo>
                <a:lnTo>
                  <a:pt x="1083" y="663"/>
                </a:lnTo>
                <a:lnTo>
                  <a:pt x="1073" y="624"/>
                </a:lnTo>
                <a:lnTo>
                  <a:pt x="1063" y="586"/>
                </a:lnTo>
                <a:lnTo>
                  <a:pt x="1049" y="552"/>
                </a:lnTo>
                <a:lnTo>
                  <a:pt x="1030" y="519"/>
                </a:lnTo>
                <a:lnTo>
                  <a:pt x="1015" y="485"/>
                </a:lnTo>
                <a:lnTo>
                  <a:pt x="991" y="451"/>
                </a:lnTo>
                <a:lnTo>
                  <a:pt x="943" y="394"/>
                </a:lnTo>
                <a:lnTo>
                  <a:pt x="890" y="346"/>
                </a:lnTo>
                <a:lnTo>
                  <a:pt x="828" y="298"/>
                </a:lnTo>
                <a:lnTo>
                  <a:pt x="765" y="264"/>
                </a:lnTo>
                <a:lnTo>
                  <a:pt x="727" y="250"/>
                </a:lnTo>
                <a:lnTo>
                  <a:pt x="678" y="235"/>
                </a:lnTo>
                <a:lnTo>
                  <a:pt x="616" y="226"/>
                </a:lnTo>
                <a:lnTo>
                  <a:pt x="549" y="226"/>
                </a:lnTo>
                <a:lnTo>
                  <a:pt x="515" y="226"/>
                </a:lnTo>
                <a:lnTo>
                  <a:pt x="481" y="231"/>
                </a:lnTo>
                <a:lnTo>
                  <a:pt x="443" y="240"/>
                </a:lnTo>
                <a:lnTo>
                  <a:pt x="404" y="250"/>
                </a:lnTo>
                <a:lnTo>
                  <a:pt x="366" y="264"/>
                </a:lnTo>
                <a:lnTo>
                  <a:pt x="327" y="283"/>
                </a:lnTo>
                <a:lnTo>
                  <a:pt x="294" y="307"/>
                </a:lnTo>
                <a:lnTo>
                  <a:pt x="255" y="331"/>
                </a:lnTo>
                <a:lnTo>
                  <a:pt x="308" y="317"/>
                </a:lnTo>
                <a:lnTo>
                  <a:pt x="361" y="307"/>
                </a:lnTo>
                <a:lnTo>
                  <a:pt x="414" y="298"/>
                </a:lnTo>
                <a:lnTo>
                  <a:pt x="472" y="293"/>
                </a:lnTo>
                <a:lnTo>
                  <a:pt x="534" y="298"/>
                </a:lnTo>
                <a:lnTo>
                  <a:pt x="592" y="303"/>
                </a:lnTo>
                <a:lnTo>
                  <a:pt x="621" y="312"/>
                </a:lnTo>
                <a:lnTo>
                  <a:pt x="650" y="322"/>
                </a:lnTo>
                <a:lnTo>
                  <a:pt x="678" y="331"/>
                </a:lnTo>
                <a:lnTo>
                  <a:pt x="703" y="346"/>
                </a:lnTo>
                <a:lnTo>
                  <a:pt x="755" y="379"/>
                </a:lnTo>
                <a:lnTo>
                  <a:pt x="799" y="418"/>
                </a:lnTo>
                <a:lnTo>
                  <a:pt x="842" y="461"/>
                </a:lnTo>
                <a:lnTo>
                  <a:pt x="876" y="509"/>
                </a:lnTo>
                <a:lnTo>
                  <a:pt x="905" y="557"/>
                </a:lnTo>
                <a:lnTo>
                  <a:pt x="929" y="610"/>
                </a:lnTo>
                <a:lnTo>
                  <a:pt x="943" y="663"/>
                </a:lnTo>
                <a:lnTo>
                  <a:pt x="948" y="720"/>
                </a:lnTo>
                <a:lnTo>
                  <a:pt x="948" y="730"/>
                </a:lnTo>
                <a:lnTo>
                  <a:pt x="948" y="740"/>
                </a:lnTo>
                <a:lnTo>
                  <a:pt x="818" y="740"/>
                </a:lnTo>
                <a:close/>
              </a:path>
            </a:pathLst>
          </a:custGeom>
          <a:solidFill>
            <a:srgbClr val="FFFFFF"/>
          </a:solidFill>
          <a:ln w="9525">
            <a:noFill/>
            <a:round/>
            <a:headEnd/>
            <a:tailEnd/>
          </a:ln>
        </p:spPr>
        <p:txBody>
          <a:bodyPr lIns="91413" tIns="45708" rIns="91413" bIns="45708"/>
          <a:lstStyle/>
          <a:p>
            <a:pPr>
              <a:defRPr/>
            </a:pPr>
            <a:endParaRPr lang="es-AR" kern="0" dirty="0">
              <a:solidFill>
                <a:sysClr val="windowText" lastClr="000000"/>
              </a:solidFill>
            </a:endParaRPr>
          </a:p>
        </p:txBody>
      </p:sp>
      <p:grpSp>
        <p:nvGrpSpPr>
          <p:cNvPr id="11" name="9 Grupo">
            <a:extLst>
              <a:ext uri="{FF2B5EF4-FFF2-40B4-BE49-F238E27FC236}">
                <a16:creationId xmlns:a16="http://schemas.microsoft.com/office/drawing/2014/main" id="{6375860A-4238-9865-F3AC-9466FA2CAD35}"/>
              </a:ext>
            </a:extLst>
          </p:cNvPr>
          <p:cNvGrpSpPr/>
          <p:nvPr/>
        </p:nvGrpSpPr>
        <p:grpSpPr>
          <a:xfrm>
            <a:off x="7500957" y="5849474"/>
            <a:ext cx="2876628" cy="1028700"/>
            <a:chOff x="2586721" y="289834"/>
            <a:chExt cx="2448000" cy="1028700"/>
          </a:xfrm>
        </p:grpSpPr>
        <p:sp>
          <p:nvSpPr>
            <p:cNvPr id="12" name="10 Rectángulo">
              <a:extLst>
                <a:ext uri="{FF2B5EF4-FFF2-40B4-BE49-F238E27FC236}">
                  <a16:creationId xmlns:a16="http://schemas.microsoft.com/office/drawing/2014/main" id="{9D60FB0D-DA17-0F89-E21B-C4E1AB7A9EC1}"/>
                </a:ext>
              </a:extLst>
            </p:cNvPr>
            <p:cNvSpPr/>
            <p:nvPr/>
          </p:nvSpPr>
          <p:spPr>
            <a:xfrm>
              <a:off x="3821075" y="625521"/>
              <a:ext cx="1008000" cy="139785"/>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r>
                <a:rPr lang="es-ES" dirty="0">
                  <a:solidFill>
                    <a:sysClr val="windowText" lastClr="000000"/>
                  </a:solidFill>
                </a:rPr>
                <a:t>∄ Originalidad</a:t>
              </a:r>
            </a:p>
          </p:txBody>
        </p:sp>
        <p:grpSp>
          <p:nvGrpSpPr>
            <p:cNvPr id="13" name="68 Grupo">
              <a:extLst>
                <a:ext uri="{FF2B5EF4-FFF2-40B4-BE49-F238E27FC236}">
                  <a16:creationId xmlns:a16="http://schemas.microsoft.com/office/drawing/2014/main" id="{1FFDBC04-7AD9-C308-5EC1-A336E69D4D3B}"/>
                </a:ext>
              </a:extLst>
            </p:cNvPr>
            <p:cNvGrpSpPr/>
            <p:nvPr/>
          </p:nvGrpSpPr>
          <p:grpSpPr>
            <a:xfrm>
              <a:off x="2586721" y="289834"/>
              <a:ext cx="2448000" cy="1028700"/>
              <a:chOff x="2586721" y="289834"/>
              <a:chExt cx="2448000" cy="1028700"/>
            </a:xfrm>
          </p:grpSpPr>
          <p:sp>
            <p:nvSpPr>
              <p:cNvPr id="15" name="13 Rectángulo">
                <a:extLst>
                  <a:ext uri="{FF2B5EF4-FFF2-40B4-BE49-F238E27FC236}">
                    <a16:creationId xmlns:a16="http://schemas.microsoft.com/office/drawing/2014/main" id="{8ACC135D-48F2-D1D1-F531-22B3837FE2E9}"/>
                  </a:ext>
                </a:extLst>
              </p:cNvPr>
              <p:cNvSpPr/>
              <p:nvPr/>
            </p:nvSpPr>
            <p:spPr>
              <a:xfrm>
                <a:off x="2792369" y="615785"/>
                <a:ext cx="896598" cy="147402"/>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dirty="0">
                    <a:solidFill>
                      <a:sysClr val="windowText" lastClr="000000"/>
                    </a:solidFill>
                  </a:rPr>
                  <a:t>Copias</a:t>
                </a:r>
              </a:p>
            </p:txBody>
          </p:sp>
          <p:sp>
            <p:nvSpPr>
              <p:cNvPr id="16" name="14 Rectángulo">
                <a:extLst>
                  <a:ext uri="{FF2B5EF4-FFF2-40B4-BE49-F238E27FC236}">
                    <a16:creationId xmlns:a16="http://schemas.microsoft.com/office/drawing/2014/main" id="{6298B0A6-D8F6-4885-AD67-E25E38E14587}"/>
                  </a:ext>
                </a:extLst>
              </p:cNvPr>
              <p:cNvSpPr/>
              <p:nvPr/>
            </p:nvSpPr>
            <p:spPr>
              <a:xfrm>
                <a:off x="2792369" y="863656"/>
                <a:ext cx="896598" cy="139785"/>
              </a:xfrm>
              <a:prstGeom prst="rect">
                <a:avLst/>
              </a:prstGeom>
              <a:noFill/>
              <a:ln w="12700">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dirty="0">
                    <a:solidFill>
                      <a:sysClr val="windowText" lastClr="000000"/>
                    </a:solidFill>
                  </a:rPr>
                  <a:t>Caricaturas</a:t>
                </a:r>
              </a:p>
            </p:txBody>
          </p:sp>
          <p:sp>
            <p:nvSpPr>
              <p:cNvPr id="17" name="15 Rectángulo">
                <a:extLst>
                  <a:ext uri="{FF2B5EF4-FFF2-40B4-BE49-F238E27FC236}">
                    <a16:creationId xmlns:a16="http://schemas.microsoft.com/office/drawing/2014/main" id="{DE7CD09D-4419-E252-6470-49650CDF9BD3}"/>
                  </a:ext>
                </a:extLst>
              </p:cNvPr>
              <p:cNvSpPr/>
              <p:nvPr/>
            </p:nvSpPr>
            <p:spPr>
              <a:xfrm>
                <a:off x="3821075" y="863656"/>
                <a:ext cx="1008000" cy="139785"/>
              </a:xfrm>
              <a:prstGeom prst="rect">
                <a:avLst/>
              </a:prstGeom>
              <a:noFill/>
              <a:ln w="12700">
                <a:solidFill>
                  <a:srgbClr val="FF0000"/>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dirty="0">
                    <a:solidFill>
                      <a:sysClr val="windowText" lastClr="000000"/>
                    </a:solidFill>
                    <a:sym typeface="Symbol"/>
                  </a:rPr>
                  <a:t> </a:t>
                </a:r>
                <a:r>
                  <a:rPr lang="es-ES" dirty="0">
                    <a:solidFill>
                      <a:sysClr val="windowText" lastClr="000000"/>
                    </a:solidFill>
                  </a:rPr>
                  <a:t>Fraude</a:t>
                </a:r>
              </a:p>
            </p:txBody>
          </p:sp>
          <p:sp>
            <p:nvSpPr>
              <p:cNvPr id="18" name="16 Forma libre">
                <a:extLst>
                  <a:ext uri="{FF2B5EF4-FFF2-40B4-BE49-F238E27FC236}">
                    <a16:creationId xmlns:a16="http://schemas.microsoft.com/office/drawing/2014/main" id="{A63E75C6-2A85-588B-CFC4-02B749B47AF5}"/>
                  </a:ext>
                </a:extLst>
              </p:cNvPr>
              <p:cNvSpPr/>
              <p:nvPr/>
            </p:nvSpPr>
            <p:spPr>
              <a:xfrm>
                <a:off x="2586721" y="289834"/>
                <a:ext cx="2448000" cy="1028700"/>
              </a:xfrm>
              <a:custGeom>
                <a:avLst/>
                <a:gdLst>
                  <a:gd name="connsiteX0" fmla="*/ 0 w 2219326"/>
                  <a:gd name="connsiteY0" fmla="*/ 514350 h 1028700"/>
                  <a:gd name="connsiteX1" fmla="*/ 281427 w 2219326"/>
                  <a:gd name="connsiteY1" fmla="*/ 476538 h 1028700"/>
                  <a:gd name="connsiteX2" fmla="*/ 21317 w 2219326"/>
                  <a:gd name="connsiteY2" fmla="*/ 414005 h 1028700"/>
                  <a:gd name="connsiteX3" fmla="*/ 313252 w 2219326"/>
                  <a:gd name="connsiteY3" fmla="*/ 402371 h 1028700"/>
                  <a:gd name="connsiteX4" fmla="*/ 84468 w 2219326"/>
                  <a:gd name="connsiteY4" fmla="*/ 317519 h 1028700"/>
                  <a:gd name="connsiteX5" fmla="*/ 375687 w 2219326"/>
                  <a:gd name="connsiteY5" fmla="*/ 332502 h 1028700"/>
                  <a:gd name="connsiteX6" fmla="*/ 187011 w 2219326"/>
                  <a:gd name="connsiteY6" fmla="*/ 228593 h 1028700"/>
                  <a:gd name="connsiteX7" fmla="*/ 466327 w 2219326"/>
                  <a:gd name="connsiteY7" fmla="*/ 269626 h 1028700"/>
                  <a:gd name="connsiteX8" fmla="*/ 325013 w 2219326"/>
                  <a:gd name="connsiteY8" fmla="*/ 150650 h 1028700"/>
                  <a:gd name="connsiteX9" fmla="*/ 581694 w 2219326"/>
                  <a:gd name="connsiteY9" fmla="*/ 216152 h 1028700"/>
                  <a:gd name="connsiteX10" fmla="*/ 493168 w 2219326"/>
                  <a:gd name="connsiteY10" fmla="*/ 86683 h 1028700"/>
                  <a:gd name="connsiteX11" fmla="*/ 717342 w 2219326"/>
                  <a:gd name="connsiteY11" fmla="*/ 174138 h 1028700"/>
                  <a:gd name="connsiteX12" fmla="*/ 685017 w 2219326"/>
                  <a:gd name="connsiteY12" fmla="*/ 39152 h 1028700"/>
                  <a:gd name="connsiteX13" fmla="*/ 868078 w 2219326"/>
                  <a:gd name="connsiteY13" fmla="*/ 145198 h 1028700"/>
                  <a:gd name="connsiteX14" fmla="*/ 893179 w 2219326"/>
                  <a:gd name="connsiteY14" fmla="*/ 9881 h 1028700"/>
                  <a:gd name="connsiteX15" fmla="*/ 1028086 w 2219326"/>
                  <a:gd name="connsiteY15" fmla="*/ 130447 h 1028700"/>
                  <a:gd name="connsiteX16" fmla="*/ 1109663 w 2219326"/>
                  <a:gd name="connsiteY16" fmla="*/ 0 h 1028700"/>
                  <a:gd name="connsiteX17" fmla="*/ 1191240 w 2219326"/>
                  <a:gd name="connsiteY17" fmla="*/ 130447 h 1028700"/>
                  <a:gd name="connsiteX18" fmla="*/ 1326147 w 2219326"/>
                  <a:gd name="connsiteY18" fmla="*/ 9881 h 1028700"/>
                  <a:gd name="connsiteX19" fmla="*/ 1351248 w 2219326"/>
                  <a:gd name="connsiteY19" fmla="*/ 145198 h 1028700"/>
                  <a:gd name="connsiteX20" fmla="*/ 1534309 w 2219326"/>
                  <a:gd name="connsiteY20" fmla="*/ 39152 h 1028700"/>
                  <a:gd name="connsiteX21" fmla="*/ 1501984 w 2219326"/>
                  <a:gd name="connsiteY21" fmla="*/ 174138 h 1028700"/>
                  <a:gd name="connsiteX22" fmla="*/ 1726158 w 2219326"/>
                  <a:gd name="connsiteY22" fmla="*/ 86683 h 1028700"/>
                  <a:gd name="connsiteX23" fmla="*/ 1637632 w 2219326"/>
                  <a:gd name="connsiteY23" fmla="*/ 216152 h 1028700"/>
                  <a:gd name="connsiteX24" fmla="*/ 1894313 w 2219326"/>
                  <a:gd name="connsiteY24" fmla="*/ 150650 h 1028700"/>
                  <a:gd name="connsiteX25" fmla="*/ 1752999 w 2219326"/>
                  <a:gd name="connsiteY25" fmla="*/ 269626 h 1028700"/>
                  <a:gd name="connsiteX26" fmla="*/ 2032315 w 2219326"/>
                  <a:gd name="connsiteY26" fmla="*/ 228593 h 1028700"/>
                  <a:gd name="connsiteX27" fmla="*/ 1843639 w 2219326"/>
                  <a:gd name="connsiteY27" fmla="*/ 332502 h 1028700"/>
                  <a:gd name="connsiteX28" fmla="*/ 2134858 w 2219326"/>
                  <a:gd name="connsiteY28" fmla="*/ 317519 h 1028700"/>
                  <a:gd name="connsiteX29" fmla="*/ 1906074 w 2219326"/>
                  <a:gd name="connsiteY29" fmla="*/ 402371 h 1028700"/>
                  <a:gd name="connsiteX30" fmla="*/ 2198009 w 2219326"/>
                  <a:gd name="connsiteY30" fmla="*/ 414005 h 1028700"/>
                  <a:gd name="connsiteX31" fmla="*/ 1937899 w 2219326"/>
                  <a:gd name="connsiteY31" fmla="*/ 476538 h 1028700"/>
                  <a:gd name="connsiteX32" fmla="*/ 2219326 w 2219326"/>
                  <a:gd name="connsiteY32" fmla="*/ 514350 h 1028700"/>
                  <a:gd name="connsiteX33" fmla="*/ 1937899 w 2219326"/>
                  <a:gd name="connsiteY33" fmla="*/ 552162 h 1028700"/>
                  <a:gd name="connsiteX34" fmla="*/ 2198009 w 2219326"/>
                  <a:gd name="connsiteY34" fmla="*/ 614695 h 1028700"/>
                  <a:gd name="connsiteX35" fmla="*/ 1906074 w 2219326"/>
                  <a:gd name="connsiteY35" fmla="*/ 626329 h 1028700"/>
                  <a:gd name="connsiteX36" fmla="*/ 2134858 w 2219326"/>
                  <a:gd name="connsiteY36" fmla="*/ 711181 h 1028700"/>
                  <a:gd name="connsiteX37" fmla="*/ 1843639 w 2219326"/>
                  <a:gd name="connsiteY37" fmla="*/ 696198 h 1028700"/>
                  <a:gd name="connsiteX38" fmla="*/ 2032315 w 2219326"/>
                  <a:gd name="connsiteY38" fmla="*/ 800107 h 1028700"/>
                  <a:gd name="connsiteX39" fmla="*/ 1752999 w 2219326"/>
                  <a:gd name="connsiteY39" fmla="*/ 759074 h 1028700"/>
                  <a:gd name="connsiteX40" fmla="*/ 1894313 w 2219326"/>
                  <a:gd name="connsiteY40" fmla="*/ 878050 h 1028700"/>
                  <a:gd name="connsiteX41" fmla="*/ 1637632 w 2219326"/>
                  <a:gd name="connsiteY41" fmla="*/ 812548 h 1028700"/>
                  <a:gd name="connsiteX42" fmla="*/ 1726158 w 2219326"/>
                  <a:gd name="connsiteY42" fmla="*/ 942017 h 1028700"/>
                  <a:gd name="connsiteX43" fmla="*/ 1501984 w 2219326"/>
                  <a:gd name="connsiteY43" fmla="*/ 854562 h 1028700"/>
                  <a:gd name="connsiteX44" fmla="*/ 1534309 w 2219326"/>
                  <a:gd name="connsiteY44" fmla="*/ 989548 h 1028700"/>
                  <a:gd name="connsiteX45" fmla="*/ 1351248 w 2219326"/>
                  <a:gd name="connsiteY45" fmla="*/ 883502 h 1028700"/>
                  <a:gd name="connsiteX46" fmla="*/ 1326147 w 2219326"/>
                  <a:gd name="connsiteY46" fmla="*/ 1018819 h 1028700"/>
                  <a:gd name="connsiteX47" fmla="*/ 1191240 w 2219326"/>
                  <a:gd name="connsiteY47" fmla="*/ 898253 h 1028700"/>
                  <a:gd name="connsiteX48" fmla="*/ 1109663 w 2219326"/>
                  <a:gd name="connsiteY48" fmla="*/ 1028700 h 1028700"/>
                  <a:gd name="connsiteX49" fmla="*/ 1028086 w 2219326"/>
                  <a:gd name="connsiteY49" fmla="*/ 898253 h 1028700"/>
                  <a:gd name="connsiteX50" fmla="*/ 893179 w 2219326"/>
                  <a:gd name="connsiteY50" fmla="*/ 1018819 h 1028700"/>
                  <a:gd name="connsiteX51" fmla="*/ 868078 w 2219326"/>
                  <a:gd name="connsiteY51" fmla="*/ 883502 h 1028700"/>
                  <a:gd name="connsiteX52" fmla="*/ 685017 w 2219326"/>
                  <a:gd name="connsiteY52" fmla="*/ 989548 h 1028700"/>
                  <a:gd name="connsiteX53" fmla="*/ 717342 w 2219326"/>
                  <a:gd name="connsiteY53" fmla="*/ 854562 h 1028700"/>
                  <a:gd name="connsiteX54" fmla="*/ 493168 w 2219326"/>
                  <a:gd name="connsiteY54" fmla="*/ 942017 h 1028700"/>
                  <a:gd name="connsiteX55" fmla="*/ 581694 w 2219326"/>
                  <a:gd name="connsiteY55" fmla="*/ 812548 h 1028700"/>
                  <a:gd name="connsiteX56" fmla="*/ 325013 w 2219326"/>
                  <a:gd name="connsiteY56" fmla="*/ 878050 h 1028700"/>
                  <a:gd name="connsiteX57" fmla="*/ 466327 w 2219326"/>
                  <a:gd name="connsiteY57" fmla="*/ 759074 h 1028700"/>
                  <a:gd name="connsiteX58" fmla="*/ 187011 w 2219326"/>
                  <a:gd name="connsiteY58" fmla="*/ 800107 h 1028700"/>
                  <a:gd name="connsiteX59" fmla="*/ 375687 w 2219326"/>
                  <a:gd name="connsiteY59" fmla="*/ 696198 h 1028700"/>
                  <a:gd name="connsiteX60" fmla="*/ 84468 w 2219326"/>
                  <a:gd name="connsiteY60" fmla="*/ 711181 h 1028700"/>
                  <a:gd name="connsiteX61" fmla="*/ 313252 w 2219326"/>
                  <a:gd name="connsiteY61" fmla="*/ 626329 h 1028700"/>
                  <a:gd name="connsiteX62" fmla="*/ 21317 w 2219326"/>
                  <a:gd name="connsiteY62" fmla="*/ 614695 h 1028700"/>
                  <a:gd name="connsiteX63" fmla="*/ 281427 w 2219326"/>
                  <a:gd name="connsiteY63" fmla="*/ 552162 h 1028700"/>
                  <a:gd name="connsiteX64" fmla="*/ 0 w 2219326"/>
                  <a:gd name="connsiteY64" fmla="*/ 514350 h 102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2219326" h="1028700">
                    <a:moveTo>
                      <a:pt x="0" y="514350"/>
                    </a:moveTo>
                    <a:lnTo>
                      <a:pt x="281427" y="476538"/>
                    </a:lnTo>
                    <a:lnTo>
                      <a:pt x="21317" y="414005"/>
                    </a:lnTo>
                    <a:lnTo>
                      <a:pt x="313252" y="402371"/>
                    </a:lnTo>
                    <a:lnTo>
                      <a:pt x="84468" y="317519"/>
                    </a:lnTo>
                    <a:lnTo>
                      <a:pt x="375687" y="332502"/>
                    </a:lnTo>
                    <a:lnTo>
                      <a:pt x="187011" y="228593"/>
                    </a:lnTo>
                    <a:lnTo>
                      <a:pt x="466327" y="269626"/>
                    </a:lnTo>
                    <a:lnTo>
                      <a:pt x="325013" y="150650"/>
                    </a:lnTo>
                    <a:lnTo>
                      <a:pt x="581694" y="216152"/>
                    </a:lnTo>
                    <a:lnTo>
                      <a:pt x="493168" y="86683"/>
                    </a:lnTo>
                    <a:lnTo>
                      <a:pt x="717342" y="174138"/>
                    </a:lnTo>
                    <a:lnTo>
                      <a:pt x="685017" y="39152"/>
                    </a:lnTo>
                    <a:lnTo>
                      <a:pt x="868078" y="145198"/>
                    </a:lnTo>
                    <a:lnTo>
                      <a:pt x="893179" y="9881"/>
                    </a:lnTo>
                    <a:lnTo>
                      <a:pt x="1028086" y="130447"/>
                    </a:lnTo>
                    <a:lnTo>
                      <a:pt x="1109663" y="0"/>
                    </a:lnTo>
                    <a:lnTo>
                      <a:pt x="1191240" y="130447"/>
                    </a:lnTo>
                    <a:lnTo>
                      <a:pt x="1326147" y="9881"/>
                    </a:lnTo>
                    <a:lnTo>
                      <a:pt x="1351248" y="145198"/>
                    </a:lnTo>
                    <a:lnTo>
                      <a:pt x="1534309" y="39152"/>
                    </a:lnTo>
                    <a:lnTo>
                      <a:pt x="1501984" y="174138"/>
                    </a:lnTo>
                    <a:lnTo>
                      <a:pt x="1726158" y="86683"/>
                    </a:lnTo>
                    <a:lnTo>
                      <a:pt x="1637632" y="216152"/>
                    </a:lnTo>
                    <a:lnTo>
                      <a:pt x="1894313" y="150650"/>
                    </a:lnTo>
                    <a:lnTo>
                      <a:pt x="1752999" y="269626"/>
                    </a:lnTo>
                    <a:lnTo>
                      <a:pt x="2032315" y="228593"/>
                    </a:lnTo>
                    <a:lnTo>
                      <a:pt x="1843639" y="332502"/>
                    </a:lnTo>
                    <a:lnTo>
                      <a:pt x="2134858" y="317519"/>
                    </a:lnTo>
                    <a:lnTo>
                      <a:pt x="1906074" y="402371"/>
                    </a:lnTo>
                    <a:lnTo>
                      <a:pt x="2198009" y="414005"/>
                    </a:lnTo>
                    <a:lnTo>
                      <a:pt x="1937899" y="476538"/>
                    </a:lnTo>
                    <a:lnTo>
                      <a:pt x="2219326" y="514350"/>
                    </a:lnTo>
                    <a:lnTo>
                      <a:pt x="1937899" y="552162"/>
                    </a:lnTo>
                    <a:lnTo>
                      <a:pt x="2198009" y="614695"/>
                    </a:lnTo>
                    <a:lnTo>
                      <a:pt x="1906074" y="626329"/>
                    </a:lnTo>
                    <a:lnTo>
                      <a:pt x="2134858" y="711181"/>
                    </a:lnTo>
                    <a:lnTo>
                      <a:pt x="1843639" y="696198"/>
                    </a:lnTo>
                    <a:lnTo>
                      <a:pt x="2032315" y="800107"/>
                    </a:lnTo>
                    <a:lnTo>
                      <a:pt x="1752999" y="759074"/>
                    </a:lnTo>
                    <a:lnTo>
                      <a:pt x="1894313" y="878050"/>
                    </a:lnTo>
                    <a:lnTo>
                      <a:pt x="1637632" y="812548"/>
                    </a:lnTo>
                    <a:lnTo>
                      <a:pt x="1726158" y="942017"/>
                    </a:lnTo>
                    <a:lnTo>
                      <a:pt x="1501984" y="854562"/>
                    </a:lnTo>
                    <a:lnTo>
                      <a:pt x="1534309" y="989548"/>
                    </a:lnTo>
                    <a:lnTo>
                      <a:pt x="1351248" y="883502"/>
                    </a:lnTo>
                    <a:lnTo>
                      <a:pt x="1326147" y="1018819"/>
                    </a:lnTo>
                    <a:lnTo>
                      <a:pt x="1191240" y="898253"/>
                    </a:lnTo>
                    <a:lnTo>
                      <a:pt x="1109663" y="1028700"/>
                    </a:lnTo>
                    <a:lnTo>
                      <a:pt x="1028086" y="898253"/>
                    </a:lnTo>
                    <a:lnTo>
                      <a:pt x="893179" y="1018819"/>
                    </a:lnTo>
                    <a:lnTo>
                      <a:pt x="868078" y="883502"/>
                    </a:lnTo>
                    <a:lnTo>
                      <a:pt x="685017" y="989548"/>
                    </a:lnTo>
                    <a:lnTo>
                      <a:pt x="717342" y="854562"/>
                    </a:lnTo>
                    <a:lnTo>
                      <a:pt x="493168" y="942017"/>
                    </a:lnTo>
                    <a:lnTo>
                      <a:pt x="581694" y="812548"/>
                    </a:lnTo>
                    <a:lnTo>
                      <a:pt x="325013" y="878050"/>
                    </a:lnTo>
                    <a:lnTo>
                      <a:pt x="466327" y="759074"/>
                    </a:lnTo>
                    <a:lnTo>
                      <a:pt x="187011" y="800107"/>
                    </a:lnTo>
                    <a:lnTo>
                      <a:pt x="375687" y="696198"/>
                    </a:lnTo>
                    <a:lnTo>
                      <a:pt x="84468" y="711181"/>
                    </a:lnTo>
                    <a:lnTo>
                      <a:pt x="313252" y="626329"/>
                    </a:lnTo>
                    <a:lnTo>
                      <a:pt x="21317" y="614695"/>
                    </a:lnTo>
                    <a:lnTo>
                      <a:pt x="281427" y="552162"/>
                    </a:lnTo>
                    <a:lnTo>
                      <a:pt x="0" y="514350"/>
                    </a:lnTo>
                    <a:close/>
                  </a:path>
                </a:pathLst>
              </a:custGeom>
              <a:noFill/>
              <a:ln w="12700">
                <a:solidFill>
                  <a:schemeClr val="accent2">
                    <a:lumMod val="60000"/>
                    <a:lumOff val="4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dirty="0">
                    <a:solidFill>
                      <a:srgbClr val="FF0000"/>
                    </a:solidFill>
                  </a:rPr>
                  <a:t>Falsificaciones</a:t>
                </a:r>
              </a:p>
            </p:txBody>
          </p:sp>
        </p:grpSp>
      </p:grpSp>
      <p:sp>
        <p:nvSpPr>
          <p:cNvPr id="5" name="CuadroTexto 4">
            <a:extLst>
              <a:ext uri="{FF2B5EF4-FFF2-40B4-BE49-F238E27FC236}">
                <a16:creationId xmlns:a16="http://schemas.microsoft.com/office/drawing/2014/main" id="{16FFD1A9-5F05-BFCA-D4C0-EC3A0B1FAEA1}"/>
              </a:ext>
            </a:extLst>
          </p:cNvPr>
          <p:cNvSpPr txBox="1"/>
          <p:nvPr/>
        </p:nvSpPr>
        <p:spPr>
          <a:xfrm>
            <a:off x="6337005" y="827786"/>
            <a:ext cx="5785787" cy="1754326"/>
          </a:xfrm>
          <a:prstGeom prst="rect">
            <a:avLst/>
          </a:prstGeom>
          <a:noFill/>
        </p:spPr>
        <p:txBody>
          <a:bodyPr wrap="square">
            <a:spAutoFit/>
          </a:bodyPr>
          <a:lstStyle/>
          <a:p>
            <a:r>
              <a:rPr lang="es-ES" sz="2400" dirty="0"/>
              <a:t>Autor + Editor = Artículo Científico</a:t>
            </a:r>
          </a:p>
          <a:p>
            <a:pPr lvl="1"/>
            <a:r>
              <a:rPr lang="es-ES" sz="2800" dirty="0" err="1"/>
              <a:t>Au</a:t>
            </a:r>
            <a:r>
              <a:rPr lang="es-ES" sz="2800" baseline="-25000" dirty="0" err="1"/>
              <a:t>i</a:t>
            </a:r>
            <a:r>
              <a:rPr lang="es-ES" sz="2800" dirty="0"/>
              <a:t> + </a:t>
            </a:r>
            <a:r>
              <a:rPr lang="es-ES" sz="2800" dirty="0" err="1"/>
              <a:t>Ed</a:t>
            </a:r>
            <a:r>
              <a:rPr lang="es-ES" sz="2800" baseline="-25000" dirty="0" err="1"/>
              <a:t>j</a:t>
            </a:r>
            <a:r>
              <a:rPr lang="es-ES" sz="2800" dirty="0"/>
              <a:t> = </a:t>
            </a:r>
            <a:r>
              <a:rPr lang="es-ES" sz="2800" dirty="0" err="1"/>
              <a:t>Ac</a:t>
            </a:r>
            <a:r>
              <a:rPr lang="es-ES" sz="2800" baseline="-25000" dirty="0" err="1"/>
              <a:t>i</a:t>
            </a:r>
            <a:r>
              <a:rPr lang="es-ES" sz="2800" baseline="-25000" dirty="0"/>
              <a:t>, j</a:t>
            </a:r>
            <a:endParaRPr lang="es-ES" sz="2800" dirty="0"/>
          </a:p>
          <a:p>
            <a:pPr lvl="1"/>
            <a:r>
              <a:rPr lang="es-ES" sz="2800" dirty="0"/>
              <a:t>Ac </a:t>
            </a:r>
            <a:r>
              <a:rPr lang="es-ES" sz="2800" baseline="-25000" dirty="0"/>
              <a:t>i, j</a:t>
            </a:r>
            <a:r>
              <a:rPr lang="es-ES" sz="2800" dirty="0"/>
              <a:t>+ </a:t>
            </a:r>
            <a:r>
              <a:rPr lang="es-ES" sz="2800" dirty="0" err="1"/>
              <a:t>Ac</a:t>
            </a:r>
            <a:r>
              <a:rPr lang="es-ES" sz="2800" baseline="-25000" dirty="0" err="1"/>
              <a:t>i</a:t>
            </a:r>
            <a:r>
              <a:rPr lang="es-ES" sz="2800" baseline="-25000" dirty="0"/>
              <a:t>, j</a:t>
            </a:r>
            <a:r>
              <a:rPr lang="es-ES" sz="2800" dirty="0"/>
              <a:t> + ... + </a:t>
            </a:r>
            <a:r>
              <a:rPr lang="es-ES" sz="2800" dirty="0" err="1"/>
              <a:t>Ac</a:t>
            </a:r>
            <a:r>
              <a:rPr lang="es-ES" sz="2800" baseline="-25000" dirty="0" err="1"/>
              <a:t>i</a:t>
            </a:r>
            <a:r>
              <a:rPr lang="es-ES" sz="2800" baseline="-25000" dirty="0"/>
              <a:t>, </a:t>
            </a:r>
            <a:r>
              <a:rPr lang="es-ES" sz="2800" baseline="-25000" dirty="0" err="1"/>
              <a:t>j</a:t>
            </a:r>
            <a:r>
              <a:rPr lang="es-ES" sz="2800" baseline="30000" dirty="0" err="1"/>
              <a:t>n</a:t>
            </a:r>
            <a:r>
              <a:rPr lang="es-ES" sz="2800" dirty="0"/>
              <a:t> = Revista </a:t>
            </a:r>
            <a:r>
              <a:rPr lang="es-ES" sz="2800" dirty="0" err="1"/>
              <a:t>c</a:t>
            </a:r>
            <a:r>
              <a:rPr lang="es-ES" sz="2800" baseline="-25000" dirty="0" err="1"/>
              <a:t>i</a:t>
            </a:r>
            <a:endParaRPr lang="es-ES" sz="2800" baseline="-25000" dirty="0"/>
          </a:p>
          <a:p>
            <a:pPr lvl="1"/>
            <a:r>
              <a:rPr lang="es-ES" sz="2800" dirty="0" err="1"/>
              <a:t>Rc</a:t>
            </a:r>
            <a:r>
              <a:rPr lang="es-ES" sz="2800" baseline="-25000" dirty="0" err="1"/>
              <a:t>i</a:t>
            </a:r>
            <a:r>
              <a:rPr lang="es-ES" sz="2800" dirty="0"/>
              <a:t> + </a:t>
            </a:r>
            <a:r>
              <a:rPr lang="es-ES" sz="2800" dirty="0" err="1"/>
              <a:t>Rc</a:t>
            </a:r>
            <a:r>
              <a:rPr lang="es-ES" sz="2800" baseline="-25000" dirty="0" err="1"/>
              <a:t>i</a:t>
            </a:r>
            <a:r>
              <a:rPr lang="es-ES" sz="2800" dirty="0"/>
              <a:t> + ... + </a:t>
            </a:r>
            <a:r>
              <a:rPr lang="es-ES" sz="2800" dirty="0" err="1"/>
              <a:t>Rc</a:t>
            </a:r>
            <a:r>
              <a:rPr lang="es-ES" sz="2800" baseline="-25000" dirty="0" err="1"/>
              <a:t>i</a:t>
            </a:r>
            <a:r>
              <a:rPr lang="es-ES" sz="2800" baseline="-25000" dirty="0"/>
              <a:t> </a:t>
            </a:r>
            <a:r>
              <a:rPr lang="es-ES" sz="2800" baseline="30000" dirty="0"/>
              <a:t>n</a:t>
            </a:r>
            <a:r>
              <a:rPr lang="es-ES" sz="2800" dirty="0"/>
              <a:t> = Repositorio  	</a:t>
            </a:r>
            <a:endParaRPr lang="es-AR" sz="1600" dirty="0"/>
          </a:p>
        </p:txBody>
      </p:sp>
      <p:sp>
        <p:nvSpPr>
          <p:cNvPr id="8" name="CuadroTexto 7">
            <a:extLst>
              <a:ext uri="{FF2B5EF4-FFF2-40B4-BE49-F238E27FC236}">
                <a16:creationId xmlns:a16="http://schemas.microsoft.com/office/drawing/2014/main" id="{1412E75D-05CA-166F-97D7-04A3E6711538}"/>
              </a:ext>
            </a:extLst>
          </p:cNvPr>
          <p:cNvSpPr txBox="1"/>
          <p:nvPr/>
        </p:nvSpPr>
        <p:spPr>
          <a:xfrm>
            <a:off x="2027238" y="13611"/>
            <a:ext cx="8163091" cy="646331"/>
          </a:xfrm>
          <a:prstGeom prst="rect">
            <a:avLst/>
          </a:prstGeom>
          <a:noFill/>
        </p:spPr>
        <p:txBody>
          <a:bodyPr wrap="square">
            <a:spAutoFit/>
          </a:bodyPr>
          <a:lstStyle/>
          <a:p>
            <a:r>
              <a:rPr lang="es-ES" sz="3600" dirty="0">
                <a:latin typeface="+mj-lt"/>
              </a:rPr>
              <a:t>El artículo científico: estructura y escritura</a:t>
            </a:r>
            <a:endParaRPr lang="es-AR" sz="3600" dirty="0">
              <a:latin typeface="+mj-lt"/>
            </a:endParaRPr>
          </a:p>
        </p:txBody>
      </p:sp>
      <p:sp>
        <p:nvSpPr>
          <p:cNvPr id="6" name="Marcador de número de diapositiva 5">
            <a:extLst>
              <a:ext uri="{FF2B5EF4-FFF2-40B4-BE49-F238E27FC236}">
                <a16:creationId xmlns:a16="http://schemas.microsoft.com/office/drawing/2014/main" id="{4F9F250E-1640-AFA4-6D19-550C33211980}"/>
              </a:ext>
            </a:extLst>
          </p:cNvPr>
          <p:cNvSpPr>
            <a:spLocks noGrp="1"/>
          </p:cNvSpPr>
          <p:nvPr>
            <p:ph type="sldNum" sz="quarter" idx="12"/>
          </p:nvPr>
        </p:nvSpPr>
        <p:spPr/>
        <p:txBody>
          <a:bodyPr/>
          <a:lstStyle/>
          <a:p>
            <a:fld id="{22B65AFC-14E6-4EDC-832A-2081F8269CE9}" type="slidenum">
              <a:rPr lang="es-AR" smtClean="0"/>
              <a:t>2</a:t>
            </a:fld>
            <a:endParaRPr lang="es-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238480" y="-24"/>
            <a:ext cx="5657190" cy="953962"/>
          </a:xfrm>
          <a:prstGeom prst="rect">
            <a:avLst/>
          </a:prstGeom>
          <a:noFill/>
          <a:ln w="9525">
            <a:noFill/>
            <a:miter lim="800000"/>
            <a:headEnd/>
            <a:tailEnd/>
          </a:ln>
          <a:effectLst/>
        </p:spPr>
        <p:txBody>
          <a:bodyPr vert="horz" wrap="square" lIns="91440" tIns="228528" rIns="91440" bIns="228528" numCol="1" anchor="ctr" anchorCtr="0" compatLnSpc="1">
            <a:prstTxWarp prst="textNoShape">
              <a:avLst/>
            </a:prstTxWarp>
            <a:spAutoFit/>
          </a:bodyPr>
          <a:lstStyle/>
          <a:p>
            <a:pPr fontAlgn="base">
              <a:spcBef>
                <a:spcPct val="0"/>
              </a:spcBef>
              <a:spcAft>
                <a:spcPct val="0"/>
              </a:spcAft>
            </a:pPr>
            <a:r>
              <a:rPr lang="es-ES" sz="3200" b="1" dirty="0">
                <a:solidFill>
                  <a:prstClr val="black"/>
                </a:solidFill>
                <a:latin typeface="Calibri"/>
                <a:ea typeface="Times New Roman" pitchFamily="18" charset="0"/>
                <a:cs typeface="Times New Roman" pitchFamily="18" charset="0"/>
              </a:rPr>
              <a:t>Citas y referencias bibliográficas</a:t>
            </a:r>
            <a:endParaRPr lang="es-ES" sz="3200" dirty="0">
              <a:solidFill>
                <a:prstClr val="black"/>
              </a:solidFill>
              <a:latin typeface="Calibri"/>
            </a:endParaRPr>
          </a:p>
        </p:txBody>
      </p:sp>
      <p:sp>
        <p:nvSpPr>
          <p:cNvPr id="2050" name="Rectangle 2"/>
          <p:cNvSpPr>
            <a:spLocks noChangeArrowheads="1"/>
          </p:cNvSpPr>
          <p:nvPr/>
        </p:nvSpPr>
        <p:spPr bwMode="auto">
          <a:xfrm>
            <a:off x="1595422" y="2106690"/>
            <a:ext cx="8856000" cy="1107996"/>
          </a:xfrm>
          <a:prstGeom prst="rect">
            <a:avLst/>
          </a:prstGeom>
          <a:noFill/>
          <a:ln w="9525">
            <a:solidFill>
              <a:schemeClr val="tx2">
                <a:lumMod val="60000"/>
                <a:lumOff val="40000"/>
              </a:schemeClr>
            </a:solidFill>
            <a:prstDash val="sysDash"/>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ES" sz="2200" dirty="0">
                <a:solidFill>
                  <a:prstClr val="black"/>
                </a:solidFill>
                <a:latin typeface="Calibri"/>
                <a:ea typeface="Times New Roman" pitchFamily="18" charset="0"/>
                <a:cs typeface="Times New Roman" pitchFamily="18" charset="0"/>
              </a:rPr>
              <a:t>El producto final de un proceso de investigación y desarrollo es el prototipo de un artefacto, un plan preliminar o un conjunto de normas para proponer al jefe o al cliente. (Bunge, Epistemología, 1980, pág. 194)</a:t>
            </a:r>
          </a:p>
        </p:txBody>
      </p:sp>
      <p:sp>
        <p:nvSpPr>
          <p:cNvPr id="2051" name="Rectangle 3"/>
          <p:cNvSpPr>
            <a:spLocks noChangeArrowheads="1"/>
          </p:cNvSpPr>
          <p:nvPr/>
        </p:nvSpPr>
        <p:spPr bwMode="auto">
          <a:xfrm>
            <a:off x="1595422" y="928670"/>
            <a:ext cx="8856000" cy="1107996"/>
          </a:xfrm>
          <a:prstGeom prst="rect">
            <a:avLst/>
          </a:prstGeom>
          <a:noFill/>
          <a:ln w="9525">
            <a:solidFill>
              <a:schemeClr val="tx2">
                <a:lumMod val="60000"/>
                <a:lumOff val="40000"/>
              </a:schemeClr>
            </a:solidFill>
            <a:prstDash val="sysDash"/>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ES" sz="2200" dirty="0">
                <a:solidFill>
                  <a:prstClr val="black"/>
                </a:solidFill>
                <a:latin typeface="Calibri"/>
                <a:ea typeface="Times New Roman" pitchFamily="18" charset="0"/>
                <a:cs typeface="Times New Roman" pitchFamily="18" charset="0"/>
              </a:rPr>
              <a:t>Mario Bunge (1980, pág. 194), explica que el producto final de un proceso de investigación y desarrollo es el prototipo de un artefacto, un plan preliminar o un conjunto de normas para proponer al jefe o al cliente. </a:t>
            </a:r>
            <a:endParaRPr lang="es-ES" sz="2200" dirty="0">
              <a:solidFill>
                <a:prstClr val="black"/>
              </a:solidFill>
              <a:latin typeface="Calibri"/>
            </a:endParaRPr>
          </a:p>
        </p:txBody>
      </p:sp>
      <p:sp>
        <p:nvSpPr>
          <p:cNvPr id="6" name="Rectangle 2"/>
          <p:cNvSpPr>
            <a:spLocks noChangeArrowheads="1"/>
          </p:cNvSpPr>
          <p:nvPr/>
        </p:nvSpPr>
        <p:spPr bwMode="auto">
          <a:xfrm>
            <a:off x="1595422" y="3286124"/>
            <a:ext cx="8856000" cy="1107996"/>
          </a:xfrm>
          <a:prstGeom prst="rect">
            <a:avLst/>
          </a:prstGeom>
          <a:noFill/>
          <a:ln w="9525">
            <a:solidFill>
              <a:schemeClr val="tx2">
                <a:lumMod val="60000"/>
                <a:lumOff val="40000"/>
              </a:schemeClr>
            </a:solidFill>
            <a:prstDash val="sysDash"/>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ES" sz="2200" dirty="0">
                <a:solidFill>
                  <a:prstClr val="black"/>
                </a:solidFill>
                <a:latin typeface="Calibri"/>
                <a:ea typeface="Times New Roman" pitchFamily="18" charset="0"/>
                <a:cs typeface="Times New Roman" pitchFamily="18" charset="0"/>
              </a:rPr>
              <a:t>El producto final de un proceso de investigación y desarrollo es el prototipo de un artefacto, un plan preliminar o un conjunto de normas para proponer al jefe o al cliente (Bunge, 1980, pág. 194). A partir de ello…</a:t>
            </a:r>
          </a:p>
        </p:txBody>
      </p:sp>
      <p:sp>
        <p:nvSpPr>
          <p:cNvPr id="7" name="6 Rectángulo redondeado"/>
          <p:cNvSpPr/>
          <p:nvPr/>
        </p:nvSpPr>
        <p:spPr>
          <a:xfrm>
            <a:off x="1524000" y="1000108"/>
            <a:ext cx="3714744" cy="285752"/>
          </a:xfrm>
          <a:prstGeom prst="round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latin typeface="Calibri"/>
            </a:endParaRPr>
          </a:p>
        </p:txBody>
      </p:sp>
      <p:sp>
        <p:nvSpPr>
          <p:cNvPr id="8" name="7 Rectángulo redondeado"/>
          <p:cNvSpPr/>
          <p:nvPr/>
        </p:nvSpPr>
        <p:spPr>
          <a:xfrm>
            <a:off x="3595670" y="2821070"/>
            <a:ext cx="4714908" cy="357190"/>
          </a:xfrm>
          <a:prstGeom prst="round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latin typeface="Calibri"/>
            </a:endParaRPr>
          </a:p>
        </p:txBody>
      </p:sp>
      <p:sp>
        <p:nvSpPr>
          <p:cNvPr id="9" name="8 Rectángulo redondeado"/>
          <p:cNvSpPr/>
          <p:nvPr/>
        </p:nvSpPr>
        <p:spPr>
          <a:xfrm>
            <a:off x="3667108" y="4000504"/>
            <a:ext cx="2857520" cy="357190"/>
          </a:xfrm>
          <a:prstGeom prst="round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latin typeface="Calibri"/>
            </a:endParaRPr>
          </a:p>
        </p:txBody>
      </p:sp>
      <p:sp>
        <p:nvSpPr>
          <p:cNvPr id="10" name="Rectangle 1"/>
          <p:cNvSpPr>
            <a:spLocks noChangeArrowheads="1"/>
          </p:cNvSpPr>
          <p:nvPr/>
        </p:nvSpPr>
        <p:spPr bwMode="auto">
          <a:xfrm>
            <a:off x="1666844" y="4786323"/>
            <a:ext cx="8892000" cy="1742813"/>
          </a:xfrm>
          <a:prstGeom prst="roundRect">
            <a:avLst/>
          </a:prstGeom>
          <a:ln>
            <a:prstDash val="dashDot"/>
            <a:headEnd/>
            <a:tailEnd/>
          </a:ln>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spAutoFit/>
          </a:bodyPr>
          <a:lstStyle/>
          <a:p>
            <a:pPr fontAlgn="base">
              <a:spcBef>
                <a:spcPct val="0"/>
              </a:spcBef>
              <a:spcAft>
                <a:spcPct val="0"/>
              </a:spcAft>
            </a:pPr>
            <a:r>
              <a:rPr lang="es-ES" sz="2800" b="1" dirty="0">
                <a:solidFill>
                  <a:prstClr val="black"/>
                </a:solidFill>
                <a:latin typeface="Calibri"/>
                <a:ea typeface="Times New Roman" pitchFamily="18" charset="0"/>
                <a:cs typeface="Times New Roman" pitchFamily="18" charset="0"/>
              </a:rPr>
              <a:t>B</a:t>
            </a:r>
            <a:r>
              <a:rPr lang="es-ES" sz="2800" b="1" dirty="0" bmk="">
                <a:solidFill>
                  <a:prstClr val="black"/>
                </a:solidFill>
                <a:latin typeface="Calibri"/>
                <a:ea typeface="Times New Roman" pitchFamily="18" charset="0"/>
                <a:cs typeface="Times New Roman" pitchFamily="18" charset="0"/>
              </a:rPr>
              <a:t>ibliografía</a:t>
            </a:r>
            <a:endParaRPr lang="es-ES" sz="2800" b="1" dirty="0">
              <a:solidFill>
                <a:prstClr val="black"/>
              </a:solidFill>
              <a:latin typeface="Calibri"/>
              <a:ea typeface="Times New Roman" pitchFamily="18" charset="0"/>
              <a:cs typeface="Times New Roman" pitchFamily="18" charset="0"/>
            </a:endParaRPr>
          </a:p>
          <a:p>
            <a:pPr eaLnBrk="0" fontAlgn="base" hangingPunct="0">
              <a:spcBef>
                <a:spcPct val="0"/>
              </a:spcBef>
              <a:spcAft>
                <a:spcPct val="0"/>
              </a:spcAft>
            </a:pPr>
            <a:r>
              <a:rPr lang="es-ES" sz="2400" dirty="0">
                <a:solidFill>
                  <a:prstClr val="black"/>
                </a:solidFill>
                <a:latin typeface="Calibri"/>
                <a:ea typeface="Times New Roman" pitchFamily="18" charset="0"/>
                <a:cs typeface="Times New Roman" pitchFamily="18" charset="0"/>
              </a:rPr>
              <a:t>Bunge, M. (1980). </a:t>
            </a:r>
            <a:r>
              <a:rPr lang="es-ES" sz="2400" i="1" dirty="0">
                <a:solidFill>
                  <a:prstClr val="black"/>
                </a:solidFill>
                <a:latin typeface="Calibri"/>
                <a:ea typeface="Times New Roman" pitchFamily="18" charset="0"/>
                <a:cs typeface="Times New Roman" pitchFamily="18" charset="0"/>
              </a:rPr>
              <a:t>Epistemología.</a:t>
            </a:r>
            <a:r>
              <a:rPr lang="es-ES" sz="2400" dirty="0">
                <a:solidFill>
                  <a:prstClr val="black"/>
                </a:solidFill>
                <a:latin typeface="Calibri"/>
                <a:ea typeface="Times New Roman" pitchFamily="18" charset="0"/>
                <a:cs typeface="Times New Roman" pitchFamily="18" charset="0"/>
              </a:rPr>
              <a:t> Barcelona: Ariel.</a:t>
            </a:r>
            <a:endParaRPr lang="es-ES" sz="2400" dirty="0">
              <a:solidFill>
                <a:prstClr val="black"/>
              </a:solidFill>
              <a:latin typeface="Calibri"/>
            </a:endParaRPr>
          </a:p>
          <a:p>
            <a:pPr eaLnBrk="0" fontAlgn="base" hangingPunct="0">
              <a:spcBef>
                <a:spcPct val="0"/>
              </a:spcBef>
              <a:spcAft>
                <a:spcPct val="0"/>
              </a:spcAft>
            </a:pPr>
            <a:r>
              <a:rPr lang="es-ES" sz="2400" dirty="0">
                <a:solidFill>
                  <a:prstClr val="black"/>
                </a:solidFill>
                <a:latin typeface="Calibri"/>
                <a:ea typeface="Times New Roman" pitchFamily="18" charset="0"/>
                <a:cs typeface="Times New Roman" pitchFamily="18" charset="0"/>
              </a:rPr>
              <a:t>Bunge, M. (2013). </a:t>
            </a:r>
            <a:r>
              <a:rPr lang="es-ES" sz="2400" i="1" dirty="0">
                <a:solidFill>
                  <a:prstClr val="black"/>
                </a:solidFill>
                <a:latin typeface="Calibri"/>
                <a:ea typeface="Times New Roman" pitchFamily="18" charset="0"/>
                <a:cs typeface="Times New Roman" pitchFamily="18" charset="0"/>
              </a:rPr>
              <a:t>La ciencia. Su método y su filosofía.</a:t>
            </a:r>
            <a:r>
              <a:rPr lang="es-ES" sz="2400" dirty="0">
                <a:solidFill>
                  <a:prstClr val="black"/>
                </a:solidFill>
                <a:latin typeface="Calibri"/>
                <a:ea typeface="Times New Roman" pitchFamily="18" charset="0"/>
                <a:cs typeface="Times New Roman" pitchFamily="18" charset="0"/>
              </a:rPr>
              <a:t> Navarra: </a:t>
            </a:r>
            <a:r>
              <a:rPr lang="es-ES" sz="2400" dirty="0" err="1">
                <a:solidFill>
                  <a:prstClr val="black"/>
                </a:solidFill>
                <a:latin typeface="Calibri"/>
                <a:ea typeface="Times New Roman" pitchFamily="18" charset="0"/>
                <a:cs typeface="Times New Roman" pitchFamily="18" charset="0"/>
              </a:rPr>
              <a:t>Laetoli</a:t>
            </a:r>
            <a:r>
              <a:rPr lang="es-ES" sz="2400" dirty="0">
                <a:solidFill>
                  <a:prstClr val="black"/>
                </a:solidFill>
                <a:latin typeface="Calibri"/>
                <a:ea typeface="Times New Roman" pitchFamily="18" charset="0"/>
                <a:cs typeface="Times New Roman" pitchFamily="18" charset="0"/>
              </a:rPr>
              <a:t>.</a:t>
            </a:r>
            <a:endParaRPr lang="es-ES" sz="2400" dirty="0">
              <a:solidFill>
                <a:prstClr val="black"/>
              </a:solidFill>
              <a:latin typeface="Calibri"/>
            </a:endParaRPr>
          </a:p>
          <a:p>
            <a:pPr eaLnBrk="0" fontAlgn="base" hangingPunct="0">
              <a:spcBef>
                <a:spcPct val="0"/>
              </a:spcBef>
              <a:spcAft>
                <a:spcPct val="0"/>
              </a:spcAft>
            </a:pPr>
            <a:r>
              <a:rPr lang="es-ES" sz="2400" dirty="0" err="1">
                <a:solidFill>
                  <a:prstClr val="black"/>
                </a:solidFill>
                <a:latin typeface="Calibri"/>
                <a:ea typeface="Times New Roman" pitchFamily="18" charset="0"/>
                <a:cs typeface="Times New Roman" pitchFamily="18" charset="0"/>
              </a:rPr>
              <a:t>Kuhn</a:t>
            </a:r>
            <a:r>
              <a:rPr lang="es-ES" sz="2400" dirty="0">
                <a:solidFill>
                  <a:prstClr val="black"/>
                </a:solidFill>
                <a:latin typeface="Calibri"/>
                <a:ea typeface="Times New Roman" pitchFamily="18" charset="0"/>
                <a:cs typeface="Times New Roman" pitchFamily="18" charset="0"/>
              </a:rPr>
              <a:t>, T. S. (2002). </a:t>
            </a:r>
            <a:r>
              <a:rPr lang="es-ES" sz="2400" i="1" dirty="0">
                <a:solidFill>
                  <a:prstClr val="black"/>
                </a:solidFill>
                <a:latin typeface="Calibri"/>
                <a:ea typeface="Times New Roman" pitchFamily="18" charset="0"/>
                <a:cs typeface="Times New Roman" pitchFamily="18" charset="0"/>
              </a:rPr>
              <a:t>El camino desde la estructura.</a:t>
            </a:r>
            <a:r>
              <a:rPr lang="es-ES" sz="2400" dirty="0">
                <a:solidFill>
                  <a:prstClr val="black"/>
                </a:solidFill>
                <a:latin typeface="Calibri"/>
                <a:ea typeface="Times New Roman" pitchFamily="18" charset="0"/>
                <a:cs typeface="Times New Roman" pitchFamily="18" charset="0"/>
              </a:rPr>
              <a:t> Barcelona: </a:t>
            </a:r>
            <a:r>
              <a:rPr lang="es-ES" sz="2400" dirty="0" err="1">
                <a:solidFill>
                  <a:prstClr val="black"/>
                </a:solidFill>
                <a:latin typeface="Calibri"/>
                <a:ea typeface="Times New Roman" pitchFamily="18" charset="0"/>
                <a:cs typeface="Times New Roman" pitchFamily="18" charset="0"/>
              </a:rPr>
              <a:t>Paidós</a:t>
            </a:r>
            <a:r>
              <a:rPr lang="es-ES" sz="2400" dirty="0">
                <a:solidFill>
                  <a:prstClr val="black"/>
                </a:solidFill>
                <a:latin typeface="Calibri"/>
                <a:ea typeface="Times New Roman" pitchFamily="18" charset="0"/>
                <a:cs typeface="Times New Roman" pitchFamily="18" charset="0"/>
              </a:rPr>
              <a:t> .</a:t>
            </a:r>
            <a:endParaRPr lang="es-ES" sz="2400" dirty="0">
              <a:solidFill>
                <a:prstClr val="black"/>
              </a:solidFill>
              <a:latin typeface="Calibri"/>
            </a:endParaRPr>
          </a:p>
        </p:txBody>
      </p:sp>
      <p:sp>
        <p:nvSpPr>
          <p:cNvPr id="5" name="Marcador de número de diapositiva 4">
            <a:extLst>
              <a:ext uri="{FF2B5EF4-FFF2-40B4-BE49-F238E27FC236}">
                <a16:creationId xmlns:a16="http://schemas.microsoft.com/office/drawing/2014/main" id="{223564FB-9981-001C-40DC-DEA26931DA8F}"/>
              </a:ext>
            </a:extLst>
          </p:cNvPr>
          <p:cNvSpPr>
            <a:spLocks noGrp="1"/>
          </p:cNvSpPr>
          <p:nvPr>
            <p:ph type="sldNum" sz="quarter" idx="12"/>
          </p:nvPr>
        </p:nvSpPr>
        <p:spPr/>
        <p:txBody>
          <a:bodyPr/>
          <a:lstStyle/>
          <a:p>
            <a:fld id="{F95C3C72-5A17-402E-8A6F-4869C3804D03}" type="slidenum">
              <a:rPr lang="es-ES" smtClean="0"/>
              <a:pPr/>
              <a:t>20</a:t>
            </a:fld>
            <a:endParaRPr lang="es-ES"/>
          </a:p>
        </p:txBody>
      </p:sp>
      <p:cxnSp>
        <p:nvCxnSpPr>
          <p:cNvPr id="3" name="Conector recto 2">
            <a:extLst>
              <a:ext uri="{FF2B5EF4-FFF2-40B4-BE49-F238E27FC236}">
                <a16:creationId xmlns:a16="http://schemas.microsoft.com/office/drawing/2014/main" id="{9FBC02C3-41A9-FCBB-6BE5-740264661CBA}"/>
              </a:ext>
            </a:extLst>
          </p:cNvPr>
          <p:cNvCxnSpPr>
            <a:cxnSpLocks/>
          </p:cNvCxnSpPr>
          <p:nvPr/>
        </p:nvCxnSpPr>
        <p:spPr>
          <a:xfrm>
            <a:off x="3055205" y="679088"/>
            <a:ext cx="6154616" cy="0"/>
          </a:xfrm>
          <a:prstGeom prst="line">
            <a:avLst/>
          </a:prstGeom>
          <a:ln w="38100"/>
        </p:spPr>
        <p:style>
          <a:lnRef idx="1">
            <a:schemeClr val="accent6"/>
          </a:lnRef>
          <a:fillRef idx="0">
            <a:schemeClr val="accent6"/>
          </a:fillRef>
          <a:effectRef idx="0">
            <a:schemeClr val="accent6"/>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p:nvPr/>
        </p:nvPicPr>
        <p:blipFill>
          <a:blip r:embed="rId2"/>
          <a:srcRect/>
          <a:stretch>
            <a:fillRect/>
          </a:stretch>
        </p:blipFill>
        <p:spPr bwMode="auto">
          <a:xfrm>
            <a:off x="1952596" y="-24"/>
            <a:ext cx="8215370" cy="3080536"/>
          </a:xfrm>
          <a:prstGeom prst="ellipse">
            <a:avLst/>
          </a:prstGeom>
          <a:ln>
            <a:noFill/>
          </a:ln>
          <a:effectLst>
            <a:softEdge rad="112500"/>
          </a:effectLst>
        </p:spPr>
      </p:pic>
      <p:pic>
        <p:nvPicPr>
          <p:cNvPr id="1027" name="Picture 3"/>
          <p:cNvPicPr>
            <a:picLocks noChangeAspect="1" noChangeArrowheads="1"/>
          </p:cNvPicPr>
          <p:nvPr/>
        </p:nvPicPr>
        <p:blipFill>
          <a:blip r:embed="rId3"/>
          <a:srcRect t="3750" b="12499"/>
          <a:stretch>
            <a:fillRect/>
          </a:stretch>
        </p:blipFill>
        <p:spPr bwMode="auto">
          <a:xfrm>
            <a:off x="2286000" y="2143116"/>
            <a:ext cx="7620000" cy="4786346"/>
          </a:xfrm>
          <a:prstGeom prst="rect">
            <a:avLst/>
          </a:prstGeom>
          <a:ln>
            <a:noFill/>
          </a:ln>
          <a:effectLst>
            <a:softEdge rad="112500"/>
          </a:effectLst>
        </p:spPr>
      </p:pic>
      <p:sp>
        <p:nvSpPr>
          <p:cNvPr id="6" name="Marcador de número de diapositiva 5">
            <a:extLst>
              <a:ext uri="{FF2B5EF4-FFF2-40B4-BE49-F238E27FC236}">
                <a16:creationId xmlns:a16="http://schemas.microsoft.com/office/drawing/2014/main" id="{3E72D8F0-554D-B9C2-6AD5-A97C13E41092}"/>
              </a:ext>
            </a:extLst>
          </p:cNvPr>
          <p:cNvSpPr>
            <a:spLocks noGrp="1"/>
          </p:cNvSpPr>
          <p:nvPr>
            <p:ph type="sldNum" sz="quarter" idx="12"/>
          </p:nvPr>
        </p:nvSpPr>
        <p:spPr/>
        <p:txBody>
          <a:bodyPr/>
          <a:lstStyle/>
          <a:p>
            <a:fld id="{F95C3C72-5A17-402E-8A6F-4869C3804D03}" type="slidenum">
              <a:rPr lang="es-ES" smtClean="0"/>
              <a:pPr/>
              <a:t>21</a:t>
            </a:fld>
            <a:endParaRPr lang="es-E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02"/>
          <p:cNvSpPr>
            <a:spLocks noChangeArrowheads="1"/>
          </p:cNvSpPr>
          <p:nvPr/>
        </p:nvSpPr>
        <p:spPr bwMode="auto">
          <a:xfrm>
            <a:off x="2692009" y="1348289"/>
            <a:ext cx="2825181" cy="4723614"/>
          </a:xfrm>
          <a:prstGeom prst="flowChartAlternateProcess">
            <a:avLst/>
          </a:prstGeom>
          <a:solidFill>
            <a:schemeClr val="accent1">
              <a:lumMod val="20000"/>
              <a:lumOff val="80000"/>
              <a:alpha val="20000"/>
            </a:schemeClr>
          </a:solidFill>
          <a:ln w="1">
            <a:solidFill>
              <a:schemeClr val="accent1">
                <a:lumMod val="20000"/>
                <a:lumOff val="80000"/>
              </a:schemeClr>
            </a:solidFill>
            <a:prstDash val="solid"/>
            <a:miter lim="800000"/>
            <a:headEnd/>
            <a:tailEnd/>
          </a:ln>
        </p:spPr>
        <p:txBody>
          <a:bodyPr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Método  de Investigación</a:t>
            </a:r>
          </a:p>
        </p:txBody>
      </p:sp>
      <p:sp>
        <p:nvSpPr>
          <p:cNvPr id="9" name="Rectangle 125"/>
          <p:cNvSpPr>
            <a:spLocks noChangeArrowheads="1"/>
          </p:cNvSpPr>
          <p:nvPr/>
        </p:nvSpPr>
        <p:spPr bwMode="auto">
          <a:xfrm>
            <a:off x="3743589" y="1749139"/>
            <a:ext cx="900000" cy="720000"/>
          </a:xfrm>
          <a:prstGeom prst="flowChartAlternateProcess">
            <a:avLst/>
          </a:prstGeom>
          <a:solidFill>
            <a:srgbClr val="1F497D">
              <a:lumMod val="20000"/>
              <a:lumOff val="80000"/>
              <a:alpha val="50000"/>
            </a:srgbClr>
          </a:solidFill>
          <a:ln w="1">
            <a:solidFill>
              <a:srgbClr val="1F497D">
                <a:lumMod val="20000"/>
                <a:lumOff val="80000"/>
              </a:srgbClr>
            </a:solidFill>
            <a:prstDash val="solid"/>
            <a:miter lim="800000"/>
            <a:headEnd/>
            <a:tailEnd/>
          </a:ln>
        </p:spPr>
        <p:txBody>
          <a:bodyPr wrap="square"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solidFill>
                  <a:sysClr val="windowText" lastClr="000000"/>
                </a:solidFill>
                <a:latin typeface="Arial" pitchFamily="34" charset="0"/>
                <a:cs typeface="Arial" pitchFamily="34" charset="0"/>
              </a:rPr>
              <a:t>Teorías</a:t>
            </a:r>
          </a:p>
        </p:txBody>
      </p:sp>
      <p:sp>
        <p:nvSpPr>
          <p:cNvPr id="10" name="Rectangle 98"/>
          <p:cNvSpPr>
            <a:spLocks noChangeArrowheads="1"/>
          </p:cNvSpPr>
          <p:nvPr/>
        </p:nvSpPr>
        <p:spPr bwMode="auto">
          <a:xfrm>
            <a:off x="3869589" y="2098868"/>
            <a:ext cx="648000" cy="288000"/>
          </a:xfrm>
          <a:prstGeom prst="rect">
            <a:avLst/>
          </a:prstGeom>
          <a:solidFill>
            <a:srgbClr val="FFFFB9"/>
          </a:solidFill>
          <a:ln w="1">
            <a:solidFill>
              <a:srgbClr val="800000"/>
            </a:solidFill>
            <a:prstDash val="solid"/>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Leyes</a:t>
            </a:r>
          </a:p>
        </p:txBody>
      </p:sp>
      <p:sp>
        <p:nvSpPr>
          <p:cNvPr id="11" name="4 Rectángulo redondeado"/>
          <p:cNvSpPr/>
          <p:nvPr/>
        </p:nvSpPr>
        <p:spPr>
          <a:xfrm>
            <a:off x="5830757" y="3301186"/>
            <a:ext cx="1762883" cy="2176992"/>
          </a:xfrm>
          <a:prstGeom prst="roundRect">
            <a:avLst/>
          </a:prstGeom>
          <a:solidFill>
            <a:schemeClr val="accent6">
              <a:lumMod val="20000"/>
              <a:lumOff val="80000"/>
              <a:alpha val="34000"/>
            </a:schemeClr>
          </a:solidFill>
          <a:ln w="1">
            <a:solidFill>
              <a:schemeClr val="accent6">
                <a:lumMod val="40000"/>
                <a:lumOff val="60000"/>
              </a:schemeClr>
            </a:solidFill>
            <a:prstDash val="solid"/>
            <a:miter lim="800000"/>
            <a:headEnd/>
            <a:tailEnd/>
          </a:ln>
        </p:spPr>
        <p:txBody>
          <a:bodyPr lIns="108000"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Método de Exposición</a:t>
            </a:r>
          </a:p>
        </p:txBody>
      </p:sp>
      <p:sp>
        <p:nvSpPr>
          <p:cNvPr id="12" name="5 Forma libre"/>
          <p:cNvSpPr/>
          <p:nvPr/>
        </p:nvSpPr>
        <p:spPr>
          <a:xfrm>
            <a:off x="2719216" y="1137952"/>
            <a:ext cx="2681556" cy="4891616"/>
          </a:xfrm>
          <a:custGeom>
            <a:avLst/>
            <a:gdLst>
              <a:gd name="connsiteX0" fmla="*/ 0 w 2880000"/>
              <a:gd name="connsiteY0" fmla="*/ 480010 h 5580000"/>
              <a:gd name="connsiteX1" fmla="*/ 140592 w 2880000"/>
              <a:gd name="connsiteY1" fmla="*/ 140592 h 5580000"/>
              <a:gd name="connsiteX2" fmla="*/ 480011 w 2880000"/>
              <a:gd name="connsiteY2" fmla="*/ 1 h 5580000"/>
              <a:gd name="connsiteX3" fmla="*/ 2399990 w 2880000"/>
              <a:gd name="connsiteY3" fmla="*/ 0 h 5580000"/>
              <a:gd name="connsiteX4" fmla="*/ 2739408 w 2880000"/>
              <a:gd name="connsiteY4" fmla="*/ 140592 h 5580000"/>
              <a:gd name="connsiteX5" fmla="*/ 2879999 w 2880000"/>
              <a:gd name="connsiteY5" fmla="*/ 480011 h 5580000"/>
              <a:gd name="connsiteX6" fmla="*/ 2880000 w 2880000"/>
              <a:gd name="connsiteY6" fmla="*/ 5099990 h 5580000"/>
              <a:gd name="connsiteX7" fmla="*/ 2739408 w 2880000"/>
              <a:gd name="connsiteY7" fmla="*/ 5439408 h 5580000"/>
              <a:gd name="connsiteX8" fmla="*/ 2399989 w 2880000"/>
              <a:gd name="connsiteY8" fmla="*/ 5580000 h 5580000"/>
              <a:gd name="connsiteX9" fmla="*/ 480010 w 2880000"/>
              <a:gd name="connsiteY9" fmla="*/ 5580000 h 5580000"/>
              <a:gd name="connsiteX10" fmla="*/ 140592 w 2880000"/>
              <a:gd name="connsiteY10" fmla="*/ 5439408 h 5580000"/>
              <a:gd name="connsiteX11" fmla="*/ 1 w 2880000"/>
              <a:gd name="connsiteY11" fmla="*/ 5099989 h 5580000"/>
              <a:gd name="connsiteX12" fmla="*/ 0 w 2880000"/>
              <a:gd name="connsiteY12" fmla="*/ 480010 h 55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80000" h="5580000">
                <a:moveTo>
                  <a:pt x="0" y="480010"/>
                </a:moveTo>
                <a:cubicBezTo>
                  <a:pt x="0" y="352703"/>
                  <a:pt x="50573" y="230611"/>
                  <a:pt x="140592" y="140592"/>
                </a:cubicBezTo>
                <a:cubicBezTo>
                  <a:pt x="230612" y="50573"/>
                  <a:pt x="352704" y="1"/>
                  <a:pt x="480011" y="1"/>
                </a:cubicBezTo>
                <a:lnTo>
                  <a:pt x="2399990" y="0"/>
                </a:lnTo>
                <a:cubicBezTo>
                  <a:pt x="2527297" y="0"/>
                  <a:pt x="2649389" y="50573"/>
                  <a:pt x="2739408" y="140592"/>
                </a:cubicBezTo>
                <a:cubicBezTo>
                  <a:pt x="2829427" y="230612"/>
                  <a:pt x="2879999" y="352704"/>
                  <a:pt x="2879999" y="480011"/>
                </a:cubicBezTo>
                <a:cubicBezTo>
                  <a:pt x="2879999" y="2020004"/>
                  <a:pt x="2880000" y="3559997"/>
                  <a:pt x="2880000" y="5099990"/>
                </a:cubicBezTo>
                <a:cubicBezTo>
                  <a:pt x="2880000" y="5227297"/>
                  <a:pt x="2829428" y="5349389"/>
                  <a:pt x="2739408" y="5439408"/>
                </a:cubicBezTo>
                <a:cubicBezTo>
                  <a:pt x="2649389" y="5529427"/>
                  <a:pt x="2527296" y="5580000"/>
                  <a:pt x="2399989" y="5580000"/>
                </a:cubicBezTo>
                <a:lnTo>
                  <a:pt x="480010" y="5580000"/>
                </a:lnTo>
                <a:cubicBezTo>
                  <a:pt x="352703" y="5580000"/>
                  <a:pt x="230611" y="5529427"/>
                  <a:pt x="140592" y="5439408"/>
                </a:cubicBezTo>
                <a:cubicBezTo>
                  <a:pt x="50573" y="5349389"/>
                  <a:pt x="0" y="5227296"/>
                  <a:pt x="1" y="5099989"/>
                </a:cubicBezTo>
                <a:cubicBezTo>
                  <a:pt x="1" y="3559996"/>
                  <a:pt x="0" y="2020003"/>
                  <a:pt x="0" y="480010"/>
                </a:cubicBezTo>
                <a:close/>
              </a:path>
            </a:pathLst>
          </a:custGeom>
          <a:noFill/>
          <a:ln w="3175">
            <a:solidFill>
              <a:schemeClr val="bg1">
                <a:lumMod val="95000"/>
              </a:schemeClr>
            </a:solidFill>
            <a:prstDash val="sysDash"/>
            <a:miter lim="800000"/>
            <a:headEnd/>
            <a:tailEnd/>
          </a:ln>
        </p:spPr>
        <p:txBody>
          <a:bodyPr tIns="0" b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Racionalidad</a:t>
            </a:r>
          </a:p>
        </p:txBody>
      </p:sp>
      <p:sp>
        <p:nvSpPr>
          <p:cNvPr id="13" name="Rectangle 111"/>
          <p:cNvSpPr>
            <a:spLocks noChangeArrowheads="1"/>
          </p:cNvSpPr>
          <p:nvPr/>
        </p:nvSpPr>
        <p:spPr bwMode="auto">
          <a:xfrm>
            <a:off x="2221546" y="842435"/>
            <a:ext cx="5429236" cy="5302494"/>
          </a:xfrm>
          <a:custGeom>
            <a:avLst/>
            <a:gdLst>
              <a:gd name="connsiteX0" fmla="*/ 0 w 6667498"/>
              <a:gd name="connsiteY0" fmla="*/ 959020 h 5754121"/>
              <a:gd name="connsiteX1" fmla="*/ 280891 w 6667498"/>
              <a:gd name="connsiteY1" fmla="*/ 280891 h 5754121"/>
              <a:gd name="connsiteX2" fmla="*/ 959021 w 6667498"/>
              <a:gd name="connsiteY2" fmla="*/ 2 h 5754121"/>
              <a:gd name="connsiteX3" fmla="*/ 5708478 w 6667498"/>
              <a:gd name="connsiteY3" fmla="*/ 0 h 5754121"/>
              <a:gd name="connsiteX4" fmla="*/ 6386607 w 6667498"/>
              <a:gd name="connsiteY4" fmla="*/ 280891 h 5754121"/>
              <a:gd name="connsiteX5" fmla="*/ 6667496 w 6667498"/>
              <a:gd name="connsiteY5" fmla="*/ 959021 h 5754121"/>
              <a:gd name="connsiteX6" fmla="*/ 6667498 w 6667498"/>
              <a:gd name="connsiteY6" fmla="*/ 4795101 h 5754121"/>
              <a:gd name="connsiteX7" fmla="*/ 6386607 w 6667498"/>
              <a:gd name="connsiteY7" fmla="*/ 5473231 h 5754121"/>
              <a:gd name="connsiteX8" fmla="*/ 5708477 w 6667498"/>
              <a:gd name="connsiteY8" fmla="*/ 5754121 h 5754121"/>
              <a:gd name="connsiteX9" fmla="*/ 959020 w 6667498"/>
              <a:gd name="connsiteY9" fmla="*/ 5754121 h 5754121"/>
              <a:gd name="connsiteX10" fmla="*/ 280890 w 6667498"/>
              <a:gd name="connsiteY10" fmla="*/ 5473230 h 5754121"/>
              <a:gd name="connsiteX11" fmla="*/ 0 w 6667498"/>
              <a:gd name="connsiteY11" fmla="*/ 4795100 h 5754121"/>
              <a:gd name="connsiteX12" fmla="*/ 0 w 6667498"/>
              <a:gd name="connsiteY12" fmla="*/ 959020 h 5754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498" h="5754121">
                <a:moveTo>
                  <a:pt x="0" y="959020"/>
                </a:moveTo>
                <a:cubicBezTo>
                  <a:pt x="0" y="704672"/>
                  <a:pt x="101040" y="460742"/>
                  <a:pt x="280891" y="280891"/>
                </a:cubicBezTo>
                <a:cubicBezTo>
                  <a:pt x="460742" y="101040"/>
                  <a:pt x="704673" y="1"/>
                  <a:pt x="959021" y="2"/>
                </a:cubicBezTo>
                <a:lnTo>
                  <a:pt x="5708478" y="0"/>
                </a:lnTo>
                <a:cubicBezTo>
                  <a:pt x="5962826" y="0"/>
                  <a:pt x="6206756" y="101040"/>
                  <a:pt x="6386607" y="280891"/>
                </a:cubicBezTo>
                <a:cubicBezTo>
                  <a:pt x="6566458" y="460742"/>
                  <a:pt x="6667497" y="704673"/>
                  <a:pt x="6667496" y="959021"/>
                </a:cubicBezTo>
                <a:cubicBezTo>
                  <a:pt x="6667497" y="2237714"/>
                  <a:pt x="6667497" y="3516408"/>
                  <a:pt x="6667498" y="4795101"/>
                </a:cubicBezTo>
                <a:cubicBezTo>
                  <a:pt x="6667498" y="5049449"/>
                  <a:pt x="6566459" y="5293380"/>
                  <a:pt x="6386607" y="5473231"/>
                </a:cubicBezTo>
                <a:cubicBezTo>
                  <a:pt x="6206756" y="5653082"/>
                  <a:pt x="5962825" y="5754121"/>
                  <a:pt x="5708477" y="5754121"/>
                </a:cubicBezTo>
                <a:lnTo>
                  <a:pt x="959020" y="5754121"/>
                </a:lnTo>
                <a:cubicBezTo>
                  <a:pt x="704672" y="5754121"/>
                  <a:pt x="460741" y="5653081"/>
                  <a:pt x="280890" y="5473230"/>
                </a:cubicBezTo>
                <a:cubicBezTo>
                  <a:pt x="101039" y="5293379"/>
                  <a:pt x="0" y="5049448"/>
                  <a:pt x="0" y="4795100"/>
                </a:cubicBezTo>
                <a:lnTo>
                  <a:pt x="0" y="959020"/>
                </a:lnTo>
                <a:close/>
              </a:path>
            </a:pathLst>
          </a:custGeom>
          <a:noFill/>
          <a:ln w="1">
            <a:solidFill>
              <a:schemeClr val="accent1">
                <a:lumMod val="40000"/>
                <a:lumOff val="60000"/>
              </a:schemeClr>
            </a:solidFill>
            <a:prstDash val="sysDash"/>
            <a:miter lim="800000"/>
            <a:headEnd/>
            <a:tailEnd/>
          </a:ln>
        </p:spPr>
        <p:txBody>
          <a:bodyPr lIns="0" tIns="0" rIns="0" bIns="0" numCol="1"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600" b="1">
                <a:latin typeface="Arial" pitchFamily="34" charset="0"/>
                <a:cs typeface="Arial" pitchFamily="34" charset="0"/>
              </a:rPr>
              <a:t>Ciencia fáctica</a:t>
            </a:r>
          </a:p>
        </p:txBody>
      </p:sp>
      <p:sp>
        <p:nvSpPr>
          <p:cNvPr id="14" name="7 Rectángulo redondeado"/>
          <p:cNvSpPr/>
          <p:nvPr/>
        </p:nvSpPr>
        <p:spPr>
          <a:xfrm>
            <a:off x="3512553" y="4844764"/>
            <a:ext cx="1362075" cy="1133474"/>
          </a:xfrm>
          <a:prstGeom prst="roundRect">
            <a:avLst/>
          </a:prstGeom>
          <a:solidFill>
            <a:schemeClr val="tx2">
              <a:lumMod val="20000"/>
              <a:lumOff val="80000"/>
              <a:alpha val="50000"/>
            </a:schemeClr>
          </a:solidFill>
          <a:ln w="1">
            <a:solidFill>
              <a:schemeClr val="tx2">
                <a:lumMod val="20000"/>
                <a:lumOff val="80000"/>
              </a:schemeClr>
            </a:solidFill>
            <a:prstDash val="solid"/>
            <a:miter lim="800000"/>
            <a:headEnd/>
            <a:tailEnd/>
          </a:ln>
        </p:spPr>
        <p:txBody>
          <a:bodyPr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Descubrimiento</a:t>
            </a:r>
          </a:p>
        </p:txBody>
      </p:sp>
      <p:sp>
        <p:nvSpPr>
          <p:cNvPr id="15" name="8 Rectángulo redondeado"/>
          <p:cNvSpPr/>
          <p:nvPr/>
        </p:nvSpPr>
        <p:spPr>
          <a:xfrm>
            <a:off x="5579390" y="1348289"/>
            <a:ext cx="1872000" cy="1424030"/>
          </a:xfrm>
          <a:prstGeom prst="roundRect">
            <a:avLst/>
          </a:prstGeom>
          <a:solidFill>
            <a:schemeClr val="accent3">
              <a:lumMod val="20000"/>
              <a:lumOff val="80000"/>
              <a:alpha val="34000"/>
            </a:schemeClr>
          </a:solidFill>
          <a:ln w="3175">
            <a:solidFill>
              <a:schemeClr val="accent3">
                <a:lumMod val="40000"/>
                <a:lumOff val="60000"/>
              </a:schemeClr>
            </a:solidFill>
            <a:prstDash val="solid"/>
            <a:miter lim="800000"/>
            <a:headEnd/>
            <a:tailEnd/>
          </a:ln>
        </p:spPr>
        <p:txBody>
          <a:bodyPr lIns="108000"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b="1">
                <a:latin typeface="Arial" pitchFamily="34" charset="0"/>
                <a:cs typeface="Arial" pitchFamily="34" charset="0"/>
              </a:rPr>
              <a:t>Método de Manipulación</a:t>
            </a:r>
          </a:p>
          <a:p>
            <a:pPr algn="ctr">
              <a:defRPr/>
            </a:pPr>
            <a:endParaRPr lang="es-ES" sz="1000" b="1">
              <a:latin typeface="Arial" pitchFamily="34" charset="0"/>
              <a:cs typeface="Arial" pitchFamily="34" charset="0"/>
            </a:endParaRPr>
          </a:p>
        </p:txBody>
      </p:sp>
      <p:sp>
        <p:nvSpPr>
          <p:cNvPr id="16" name="Rectangle 106"/>
          <p:cNvSpPr>
            <a:spLocks noChangeArrowheads="1"/>
          </p:cNvSpPr>
          <p:nvPr/>
        </p:nvSpPr>
        <p:spPr bwMode="auto">
          <a:xfrm>
            <a:off x="3305263" y="2597926"/>
            <a:ext cx="1788582" cy="612000"/>
          </a:xfrm>
          <a:prstGeom prst="rect">
            <a:avLst/>
          </a:prstGeom>
          <a:solidFill>
            <a:srgbClr val="FFFFB9"/>
          </a:solidFill>
          <a:ln w="1">
            <a:solidFill>
              <a:srgbClr val="800000"/>
            </a:solidFill>
            <a:prstDash val="solid"/>
            <a:miter lim="800000"/>
            <a:headEnd/>
            <a:tailEnd/>
          </a:ln>
        </p:spPr>
        <p:txBody>
          <a:bodyPr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Operaciones Lógicas</a:t>
            </a:r>
          </a:p>
          <a:p>
            <a:pPr algn="ctr"/>
            <a:endParaRPr lang="es-ES" sz="1000" b="1">
              <a:latin typeface="Arial" pitchFamily="34" charset="0"/>
              <a:cs typeface="Arial" pitchFamily="34" charset="0"/>
            </a:endParaRPr>
          </a:p>
          <a:p>
            <a:pPr algn="l"/>
            <a:r>
              <a:rPr lang="es-ES" sz="1000">
                <a:latin typeface="Arial" pitchFamily="34" charset="0"/>
                <a:cs typeface="Arial" pitchFamily="34" charset="0"/>
              </a:rPr>
              <a:t>- Reglas de Inferencia</a:t>
            </a:r>
          </a:p>
          <a:p>
            <a:pPr algn="l"/>
            <a:r>
              <a:rPr lang="es-ES" sz="1000">
                <a:latin typeface="Arial" pitchFamily="34" charset="0"/>
                <a:cs typeface="Arial" pitchFamily="34" charset="0"/>
              </a:rPr>
              <a:t>- Tautologías</a:t>
            </a:r>
          </a:p>
        </p:txBody>
      </p:sp>
      <p:sp>
        <p:nvSpPr>
          <p:cNvPr id="17" name="Rectangle 148"/>
          <p:cNvSpPr>
            <a:spLocks noChangeArrowheads="1"/>
          </p:cNvSpPr>
          <p:nvPr/>
        </p:nvSpPr>
        <p:spPr bwMode="auto">
          <a:xfrm>
            <a:off x="3653589" y="5079712"/>
            <a:ext cx="1080000" cy="779465"/>
          </a:xfrm>
          <a:prstGeom prst="rect">
            <a:avLst/>
          </a:prstGeom>
          <a:solidFill>
            <a:srgbClr val="FFFFB9"/>
          </a:solidFill>
          <a:ln w="1">
            <a:solidFill>
              <a:srgbClr val="800000"/>
            </a:solidFill>
            <a:prstDash val="solid"/>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b="1" dirty="0">
                <a:latin typeface="Arial" pitchFamily="34" charset="0"/>
                <a:cs typeface="Arial" pitchFamily="34" charset="0"/>
              </a:rPr>
              <a:t>Proposiciones</a:t>
            </a:r>
            <a:br>
              <a:rPr lang="es-ES" sz="1000" b="1">
                <a:latin typeface="Arial" pitchFamily="34" charset="0"/>
                <a:cs typeface="Arial" pitchFamily="34" charset="0"/>
              </a:rPr>
            </a:br>
            <a:r>
              <a:rPr lang="es-ES" sz="1000" b="1">
                <a:latin typeface="Arial" pitchFamily="34" charset="0"/>
                <a:cs typeface="Arial" pitchFamily="34" charset="0"/>
              </a:rPr>
              <a:t>Derivadas</a:t>
            </a:r>
          </a:p>
          <a:p>
            <a:pPr>
              <a:defRPr/>
            </a:pPr>
            <a:r>
              <a:rPr lang="es-ES" sz="1000">
                <a:latin typeface="Arial" pitchFamily="34" charset="0"/>
                <a:cs typeface="Arial" pitchFamily="34" charset="0"/>
              </a:rPr>
              <a:t>- Teoremas</a:t>
            </a:r>
          </a:p>
          <a:p>
            <a:r>
              <a:rPr lang="es-ES" sz="1000">
                <a:latin typeface="Arial" pitchFamily="34" charset="0"/>
                <a:cs typeface="Arial" pitchFamily="34" charset="0"/>
              </a:rPr>
              <a:t>- Hipótesis</a:t>
            </a:r>
          </a:p>
          <a:p>
            <a:r>
              <a:rPr lang="es-ES" sz="1000">
                <a:latin typeface="Arial" pitchFamily="34" charset="0"/>
                <a:cs typeface="Arial" pitchFamily="34" charset="0"/>
              </a:rPr>
              <a:t>- Tesis</a:t>
            </a:r>
          </a:p>
        </p:txBody>
      </p:sp>
      <p:sp>
        <p:nvSpPr>
          <p:cNvPr id="18" name="Rectangle 153"/>
          <p:cNvSpPr>
            <a:spLocks noChangeArrowheads="1"/>
          </p:cNvSpPr>
          <p:nvPr/>
        </p:nvSpPr>
        <p:spPr bwMode="auto">
          <a:xfrm>
            <a:off x="4196503" y="3506502"/>
            <a:ext cx="1080000" cy="940200"/>
          </a:xfrm>
          <a:prstGeom prst="rect">
            <a:avLst/>
          </a:prstGeom>
          <a:solidFill>
            <a:srgbClr val="FFFFB9"/>
          </a:solidFill>
          <a:ln w="1">
            <a:solidFill>
              <a:srgbClr val="800000"/>
            </a:solidFill>
            <a:prstDash val="solid"/>
            <a:miter lim="800000"/>
            <a:headEnd/>
            <a:tailEnd/>
          </a:ln>
        </p:spPr>
        <p:txBody>
          <a:bodyPr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Proposiciones</a:t>
            </a:r>
            <a:br>
              <a:rPr lang="es-ES" sz="1000" b="1">
                <a:latin typeface="Arial" pitchFamily="34" charset="0"/>
                <a:cs typeface="Arial" pitchFamily="34" charset="0"/>
              </a:rPr>
            </a:br>
            <a:r>
              <a:rPr lang="es-ES" sz="1000" b="1">
                <a:latin typeface="Arial" pitchFamily="34" charset="0"/>
                <a:cs typeface="Arial" pitchFamily="34" charset="0"/>
              </a:rPr>
              <a:t>Básicas</a:t>
            </a:r>
          </a:p>
          <a:p>
            <a:pPr algn="l"/>
            <a:endParaRPr lang="es-ES" sz="800">
              <a:latin typeface="Arial" pitchFamily="34" charset="0"/>
              <a:cs typeface="Arial" pitchFamily="34" charset="0"/>
            </a:endParaRPr>
          </a:p>
          <a:p>
            <a:pPr algn="l"/>
            <a:r>
              <a:rPr lang="es-ES" sz="1000">
                <a:latin typeface="Arial" pitchFamily="34" charset="0"/>
                <a:cs typeface="Arial" pitchFamily="34" charset="0"/>
              </a:rPr>
              <a:t>- Axiomas</a:t>
            </a:r>
          </a:p>
          <a:p>
            <a:pPr algn="l"/>
            <a:r>
              <a:rPr lang="es-ES" sz="1000">
                <a:latin typeface="Arial" pitchFamily="34" charset="0"/>
                <a:cs typeface="Arial" pitchFamily="34" charset="0"/>
              </a:rPr>
              <a:t>- Postulados</a:t>
            </a:r>
          </a:p>
        </p:txBody>
      </p:sp>
      <p:sp>
        <p:nvSpPr>
          <p:cNvPr id="19" name="Rectangle 180"/>
          <p:cNvSpPr>
            <a:spLocks noChangeArrowheads="1"/>
          </p:cNvSpPr>
          <p:nvPr/>
        </p:nvSpPr>
        <p:spPr bwMode="auto">
          <a:xfrm>
            <a:off x="3038069" y="3506502"/>
            <a:ext cx="1080000" cy="940200"/>
          </a:xfrm>
          <a:prstGeom prst="rect">
            <a:avLst/>
          </a:prstGeom>
          <a:solidFill>
            <a:srgbClr val="FFFFB9"/>
          </a:solidFill>
          <a:ln w="1">
            <a:solidFill>
              <a:srgbClr val="800000"/>
            </a:solidFill>
            <a:prstDash val="solid"/>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Métodos de Razonamiento</a:t>
            </a:r>
          </a:p>
          <a:p>
            <a:pPr algn="l"/>
            <a:endParaRPr lang="es-ES" sz="800">
              <a:latin typeface="Arial" pitchFamily="34" charset="0"/>
              <a:cs typeface="Arial" pitchFamily="34" charset="0"/>
            </a:endParaRPr>
          </a:p>
          <a:p>
            <a:pPr algn="l"/>
            <a:r>
              <a:rPr lang="es-ES" sz="1000">
                <a:latin typeface="Arial" pitchFamily="34" charset="0"/>
                <a:cs typeface="Arial" pitchFamily="34" charset="0"/>
              </a:rPr>
              <a:t>- Deductivo</a:t>
            </a:r>
          </a:p>
          <a:p>
            <a:pPr>
              <a:defRPr/>
            </a:pPr>
            <a:r>
              <a:rPr lang="es-ES"/>
              <a:t>- </a:t>
            </a:r>
            <a:r>
              <a:rPr lang="es-ES" sz="1000">
                <a:latin typeface="Arial" pitchFamily="34" charset="0"/>
                <a:cs typeface="Arial" pitchFamily="34" charset="0"/>
              </a:rPr>
              <a:t>Inductivo</a:t>
            </a:r>
          </a:p>
          <a:p>
            <a:pPr algn="l"/>
            <a:r>
              <a:rPr lang="es-ES" sz="1000" i="1">
                <a:latin typeface="Arial" pitchFamily="34" charset="0"/>
                <a:cs typeface="Arial" pitchFamily="34" charset="0"/>
              </a:rPr>
              <a:t>- Abductivo</a:t>
            </a:r>
          </a:p>
        </p:txBody>
      </p:sp>
      <p:cxnSp>
        <p:nvCxnSpPr>
          <p:cNvPr id="20" name="13 Conector recto"/>
          <p:cNvCxnSpPr>
            <a:stCxn id="10" idx="2"/>
            <a:endCxn id="16" idx="0"/>
          </p:cNvCxnSpPr>
          <p:nvPr/>
        </p:nvCxnSpPr>
        <p:spPr>
          <a:xfrm rot="16200000" flipH="1">
            <a:off x="4091042" y="2489415"/>
            <a:ext cx="211058" cy="5965"/>
          </a:xfrm>
          <a:prstGeom prst="line">
            <a:avLst/>
          </a:prstGeom>
          <a:ln>
            <a:headEnd type="diamond"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14 Conector angular"/>
          <p:cNvCxnSpPr>
            <a:stCxn id="16" idx="2"/>
            <a:endCxn id="19" idx="0"/>
          </p:cNvCxnSpPr>
          <p:nvPr/>
        </p:nvCxnSpPr>
        <p:spPr>
          <a:xfrm rot="5400000">
            <a:off x="3740524" y="3047473"/>
            <a:ext cx="296576" cy="621485"/>
          </a:xfrm>
          <a:prstGeom prst="bentConnector3">
            <a:avLst>
              <a:gd name="adj1" fmla="val 50000"/>
            </a:avLst>
          </a:prstGeom>
          <a:ln>
            <a:headEnd type="diamond"/>
          </a:ln>
        </p:spPr>
        <p:style>
          <a:lnRef idx="1">
            <a:schemeClr val="accent1"/>
          </a:lnRef>
          <a:fillRef idx="0">
            <a:schemeClr val="accent1"/>
          </a:fillRef>
          <a:effectRef idx="0">
            <a:schemeClr val="accent1"/>
          </a:effectRef>
          <a:fontRef idx="minor">
            <a:schemeClr val="tx1"/>
          </a:fontRef>
        </p:style>
      </p:cxnSp>
      <p:cxnSp>
        <p:nvCxnSpPr>
          <p:cNvPr id="22" name="15 Conector angular"/>
          <p:cNvCxnSpPr>
            <a:cxnSpLocks/>
            <a:stCxn id="16" idx="2"/>
            <a:endCxn id="18" idx="0"/>
          </p:cNvCxnSpPr>
          <p:nvPr/>
        </p:nvCxnSpPr>
        <p:spPr>
          <a:xfrm rot="16200000" flipH="1">
            <a:off x="4319740" y="3089740"/>
            <a:ext cx="296576" cy="536949"/>
          </a:xfrm>
          <a:prstGeom prst="bentConnector3">
            <a:avLst>
              <a:gd name="adj1" fmla="val 50000"/>
            </a:avLst>
          </a:prstGeom>
          <a:ln>
            <a:headEnd type="diamond"/>
            <a:tailEnd type="none"/>
          </a:ln>
        </p:spPr>
        <p:style>
          <a:lnRef idx="1">
            <a:schemeClr val="accent1"/>
          </a:lnRef>
          <a:fillRef idx="0">
            <a:schemeClr val="accent1"/>
          </a:fillRef>
          <a:effectRef idx="0">
            <a:schemeClr val="accent1"/>
          </a:effectRef>
          <a:fontRef idx="minor">
            <a:schemeClr val="tx1"/>
          </a:fontRef>
        </p:style>
      </p:cxnSp>
      <p:sp>
        <p:nvSpPr>
          <p:cNvPr id="23" name="Rectangle 132"/>
          <p:cNvSpPr>
            <a:spLocks noChangeArrowheads="1"/>
          </p:cNvSpPr>
          <p:nvPr/>
        </p:nvSpPr>
        <p:spPr bwMode="auto">
          <a:xfrm rot="16200000">
            <a:off x="1425679" y="3133963"/>
            <a:ext cx="2354786" cy="161932"/>
          </a:xfrm>
          <a:prstGeom prst="rect">
            <a:avLst/>
          </a:prstGeom>
          <a:noFill/>
          <a:ln w="9525">
            <a:noFill/>
            <a:miter lim="800000"/>
            <a:headEnd/>
            <a:tailEnd/>
          </a:ln>
        </p:spPr>
        <p:txBody>
          <a:bodyPr vert="vert270" wrap="none" lIns="0" tIns="0" rIns="0" bIns="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s-ES" sz="900">
                <a:solidFill>
                  <a:srgbClr val="000000"/>
                </a:solidFill>
                <a:latin typeface="Arial" pitchFamily="34" charset="0"/>
                <a:cs typeface="Arial" pitchFamily="34" charset="0"/>
              </a:rPr>
              <a:t>Deducción de Consecuencias contrastables</a:t>
            </a:r>
          </a:p>
        </p:txBody>
      </p:sp>
      <p:cxnSp>
        <p:nvCxnSpPr>
          <p:cNvPr id="24" name="17 Conector angular"/>
          <p:cNvCxnSpPr>
            <a:stCxn id="18" idx="2"/>
            <a:endCxn id="14" idx="0"/>
          </p:cNvCxnSpPr>
          <p:nvPr/>
        </p:nvCxnSpPr>
        <p:spPr>
          <a:xfrm rot="5400000">
            <a:off x="4266016" y="4374278"/>
            <a:ext cx="398062" cy="542913"/>
          </a:xfrm>
          <a:prstGeom prst="bentConnector3">
            <a:avLst>
              <a:gd name="adj1" fmla="val 50000"/>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5" name="18 Conector angular"/>
          <p:cNvCxnSpPr>
            <a:stCxn id="19" idx="2"/>
            <a:endCxn id="14" idx="0"/>
          </p:cNvCxnSpPr>
          <p:nvPr/>
        </p:nvCxnSpPr>
        <p:spPr>
          <a:xfrm rot="16200000" flipH="1">
            <a:off x="3686798" y="4337973"/>
            <a:ext cx="398062" cy="615521"/>
          </a:xfrm>
          <a:prstGeom prst="bentConnector3">
            <a:avLst>
              <a:gd name="adj1" fmla="val 50000"/>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51 Conector angular"/>
          <p:cNvCxnSpPr>
            <a:stCxn id="50" idx="0"/>
            <a:endCxn id="10" idx="1"/>
          </p:cNvCxnSpPr>
          <p:nvPr/>
        </p:nvCxnSpPr>
        <p:spPr>
          <a:xfrm rot="5400000" flipH="1" flipV="1">
            <a:off x="2178650" y="2829761"/>
            <a:ext cx="2277830" cy="1104047"/>
          </a:xfrm>
          <a:prstGeom prst="bentConnector2">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20 Forma libre"/>
          <p:cNvSpPr/>
          <p:nvPr/>
        </p:nvSpPr>
        <p:spPr>
          <a:xfrm>
            <a:off x="5582295" y="1137953"/>
            <a:ext cx="1858945" cy="1633905"/>
          </a:xfrm>
          <a:custGeom>
            <a:avLst/>
            <a:gdLst>
              <a:gd name="connsiteX0" fmla="*/ 0 w 2976562"/>
              <a:gd name="connsiteY0" fmla="*/ 469204 h 2815168"/>
              <a:gd name="connsiteX1" fmla="*/ 137427 w 2976562"/>
              <a:gd name="connsiteY1" fmla="*/ 137427 h 2815168"/>
              <a:gd name="connsiteX2" fmla="*/ 469205 w 2976562"/>
              <a:gd name="connsiteY2" fmla="*/ 1 h 2815168"/>
              <a:gd name="connsiteX3" fmla="*/ 2507358 w 2976562"/>
              <a:gd name="connsiteY3" fmla="*/ 0 h 2815168"/>
              <a:gd name="connsiteX4" fmla="*/ 2839135 w 2976562"/>
              <a:gd name="connsiteY4" fmla="*/ 137427 h 2815168"/>
              <a:gd name="connsiteX5" fmla="*/ 2976561 w 2976562"/>
              <a:gd name="connsiteY5" fmla="*/ 469205 h 2815168"/>
              <a:gd name="connsiteX6" fmla="*/ 2976562 w 2976562"/>
              <a:gd name="connsiteY6" fmla="*/ 2345964 h 2815168"/>
              <a:gd name="connsiteX7" fmla="*/ 2839135 w 2976562"/>
              <a:gd name="connsiteY7" fmla="*/ 2677741 h 2815168"/>
              <a:gd name="connsiteX8" fmla="*/ 2507357 w 2976562"/>
              <a:gd name="connsiteY8" fmla="*/ 2815168 h 2815168"/>
              <a:gd name="connsiteX9" fmla="*/ 469204 w 2976562"/>
              <a:gd name="connsiteY9" fmla="*/ 2815168 h 2815168"/>
              <a:gd name="connsiteX10" fmla="*/ 137427 w 2976562"/>
              <a:gd name="connsiteY10" fmla="*/ 2677741 h 2815168"/>
              <a:gd name="connsiteX11" fmla="*/ 1 w 2976562"/>
              <a:gd name="connsiteY11" fmla="*/ 2345963 h 2815168"/>
              <a:gd name="connsiteX12" fmla="*/ 0 w 2976562"/>
              <a:gd name="connsiteY12" fmla="*/ 469204 h 2815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76562" h="2815168">
                <a:moveTo>
                  <a:pt x="0" y="469204"/>
                </a:moveTo>
                <a:cubicBezTo>
                  <a:pt x="0" y="344763"/>
                  <a:pt x="49434" y="225419"/>
                  <a:pt x="137427" y="137427"/>
                </a:cubicBezTo>
                <a:cubicBezTo>
                  <a:pt x="225420" y="49434"/>
                  <a:pt x="344764" y="1"/>
                  <a:pt x="469205" y="1"/>
                </a:cubicBezTo>
                <a:lnTo>
                  <a:pt x="2507358" y="0"/>
                </a:lnTo>
                <a:cubicBezTo>
                  <a:pt x="2631799" y="0"/>
                  <a:pt x="2751143" y="49434"/>
                  <a:pt x="2839135" y="137427"/>
                </a:cubicBezTo>
                <a:cubicBezTo>
                  <a:pt x="2927128" y="225420"/>
                  <a:pt x="2976561" y="344764"/>
                  <a:pt x="2976561" y="469205"/>
                </a:cubicBezTo>
                <a:cubicBezTo>
                  <a:pt x="2976561" y="1094791"/>
                  <a:pt x="2976562" y="1720378"/>
                  <a:pt x="2976562" y="2345964"/>
                </a:cubicBezTo>
                <a:cubicBezTo>
                  <a:pt x="2976562" y="2470405"/>
                  <a:pt x="2927128" y="2589749"/>
                  <a:pt x="2839135" y="2677741"/>
                </a:cubicBezTo>
                <a:cubicBezTo>
                  <a:pt x="2751142" y="2765734"/>
                  <a:pt x="2631798" y="2815168"/>
                  <a:pt x="2507357" y="2815168"/>
                </a:cubicBezTo>
                <a:lnTo>
                  <a:pt x="469204" y="2815168"/>
                </a:lnTo>
                <a:cubicBezTo>
                  <a:pt x="344763" y="2815168"/>
                  <a:pt x="225419" y="2765734"/>
                  <a:pt x="137427" y="2677741"/>
                </a:cubicBezTo>
                <a:cubicBezTo>
                  <a:pt x="49434" y="2589748"/>
                  <a:pt x="0" y="2470404"/>
                  <a:pt x="1" y="2345963"/>
                </a:cubicBezTo>
                <a:cubicBezTo>
                  <a:pt x="1" y="1720377"/>
                  <a:pt x="0" y="1094790"/>
                  <a:pt x="0" y="469204"/>
                </a:cubicBezTo>
                <a:close/>
              </a:path>
            </a:pathLst>
          </a:custGeom>
          <a:noFill/>
          <a:ln w="3175">
            <a:solidFill>
              <a:schemeClr val="bg1">
                <a:lumMod val="95000"/>
              </a:schemeClr>
            </a:solidFill>
            <a:prstDash val="sysDash"/>
            <a:miter lim="800000"/>
            <a:headEnd/>
            <a:tailEnd/>
          </a:ln>
        </p:spPr>
        <p:txBody>
          <a:bodyPr tIns="0" b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Objetividad</a:t>
            </a:r>
          </a:p>
        </p:txBody>
      </p:sp>
      <p:sp>
        <p:nvSpPr>
          <p:cNvPr id="28" name="Rectangle 119"/>
          <p:cNvSpPr>
            <a:spLocks noChangeArrowheads="1"/>
          </p:cNvSpPr>
          <p:nvPr/>
        </p:nvSpPr>
        <p:spPr bwMode="auto">
          <a:xfrm>
            <a:off x="5973143" y="3648004"/>
            <a:ext cx="1478108" cy="1706350"/>
          </a:xfrm>
          <a:prstGeom prst="flowChartProcess">
            <a:avLst/>
          </a:prstGeom>
          <a:solidFill>
            <a:schemeClr val="accent6">
              <a:lumMod val="20000"/>
              <a:lumOff val="80000"/>
            </a:schemeClr>
          </a:solidFill>
          <a:ln w="1">
            <a:solidFill>
              <a:schemeClr val="accent6">
                <a:lumMod val="60000"/>
                <a:lumOff val="40000"/>
              </a:schemeClr>
            </a:solidFill>
            <a:prstDash val="solid"/>
            <a:miter lim="800000"/>
            <a:headEnd/>
            <a:tailEnd/>
          </a:ln>
        </p:spPr>
        <p:txBody>
          <a:bodyPr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Autor</a:t>
            </a:r>
          </a:p>
        </p:txBody>
      </p:sp>
      <p:sp>
        <p:nvSpPr>
          <p:cNvPr id="29" name="Rectangle 170"/>
          <p:cNvSpPr>
            <a:spLocks noChangeArrowheads="1"/>
          </p:cNvSpPr>
          <p:nvPr/>
        </p:nvSpPr>
        <p:spPr bwMode="auto">
          <a:xfrm>
            <a:off x="6041957" y="3874236"/>
            <a:ext cx="1340483" cy="1403917"/>
          </a:xfrm>
          <a:custGeom>
            <a:avLst/>
            <a:gdLst>
              <a:gd name="connsiteX0" fmla="*/ 0 w 1620000"/>
              <a:gd name="connsiteY0" fmla="*/ 0 h 1452562"/>
              <a:gd name="connsiteX1" fmla="*/ 1377901 w 1620000"/>
              <a:gd name="connsiteY1" fmla="*/ 0 h 1452562"/>
              <a:gd name="connsiteX2" fmla="*/ 1620000 w 1620000"/>
              <a:gd name="connsiteY2" fmla="*/ 242099 h 1452562"/>
              <a:gd name="connsiteX3" fmla="*/ 1620000 w 1620000"/>
              <a:gd name="connsiteY3" fmla="*/ 1452562 h 1452562"/>
              <a:gd name="connsiteX4" fmla="*/ 0 w 1620000"/>
              <a:gd name="connsiteY4" fmla="*/ 1452562 h 1452562"/>
              <a:gd name="connsiteX5" fmla="*/ 0 w 1620000"/>
              <a:gd name="connsiteY5" fmla="*/ 0 h 1452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0000" h="1452562">
                <a:moveTo>
                  <a:pt x="0" y="0"/>
                </a:moveTo>
                <a:lnTo>
                  <a:pt x="1377901" y="0"/>
                </a:lnTo>
                <a:lnTo>
                  <a:pt x="1620000" y="242099"/>
                </a:lnTo>
                <a:lnTo>
                  <a:pt x="1620000" y="1452562"/>
                </a:lnTo>
                <a:lnTo>
                  <a:pt x="0" y="1452562"/>
                </a:lnTo>
                <a:lnTo>
                  <a:pt x="0" y="0"/>
                </a:lnTo>
                <a:close/>
              </a:path>
            </a:pathLst>
          </a:custGeom>
          <a:solidFill>
            <a:schemeClr val="accent2">
              <a:lumMod val="20000"/>
              <a:lumOff val="80000"/>
            </a:schemeClr>
          </a:solidFill>
          <a:ln w="1">
            <a:solidFill>
              <a:schemeClr val="accent2">
                <a:lumMod val="60000"/>
                <a:lumOff val="40000"/>
              </a:schemeClr>
            </a:solidFill>
            <a:prstDash val="solid"/>
            <a:miter lim="800000"/>
            <a:headEnd/>
            <a:tailEnd/>
          </a:ln>
        </p:spPr>
        <p:txBody>
          <a:bodyPr lIns="0" tIns="0" rIns="0" b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Texto Científico</a:t>
            </a:r>
            <a:br>
              <a:rPr lang="es-ES" sz="1000" b="1">
                <a:latin typeface="Arial" pitchFamily="34" charset="0"/>
                <a:cs typeface="Arial" pitchFamily="34" charset="0"/>
              </a:rPr>
            </a:br>
            <a:endParaRPr lang="es-ES" sz="1000" b="1">
              <a:latin typeface="Arial" pitchFamily="34" charset="0"/>
              <a:cs typeface="Arial" pitchFamily="34" charset="0"/>
            </a:endParaRPr>
          </a:p>
          <a:p>
            <a:pPr algn="l"/>
            <a:r>
              <a:rPr lang="es-ES" sz="900">
                <a:latin typeface="Arial" pitchFamily="34" charset="0"/>
                <a:cs typeface="Arial" pitchFamily="34" charset="0"/>
              </a:rPr>
              <a:t>- Título</a:t>
            </a:r>
          </a:p>
          <a:p>
            <a:pPr algn="l"/>
            <a:r>
              <a:rPr lang="es-ES" sz="900">
                <a:latin typeface="Arial" pitchFamily="34" charset="0"/>
                <a:cs typeface="Arial" pitchFamily="34" charset="0"/>
              </a:rPr>
              <a:t>- Resumen</a:t>
            </a:r>
          </a:p>
          <a:p>
            <a:pPr algn="l"/>
            <a:r>
              <a:rPr lang="es-ES" sz="900">
                <a:latin typeface="Arial" pitchFamily="34" charset="0"/>
                <a:cs typeface="Arial" pitchFamily="34" charset="0"/>
              </a:rPr>
              <a:t>- Palabras Clave</a:t>
            </a:r>
          </a:p>
          <a:p>
            <a:pPr algn="l"/>
            <a:r>
              <a:rPr lang="es-ES" sz="900">
                <a:latin typeface="Arial" pitchFamily="34" charset="0"/>
                <a:cs typeface="Arial" pitchFamily="34" charset="0"/>
              </a:rPr>
              <a:t>- Introducción</a:t>
            </a:r>
          </a:p>
          <a:p>
            <a:pPr algn="l"/>
            <a:r>
              <a:rPr lang="es-ES" sz="900">
                <a:latin typeface="Arial" pitchFamily="34" charset="0"/>
                <a:cs typeface="Arial" pitchFamily="34" charset="0"/>
              </a:rPr>
              <a:t>- Materiales y Métodos</a:t>
            </a:r>
          </a:p>
          <a:p>
            <a:pPr algn="l"/>
            <a:r>
              <a:rPr lang="es-ES" sz="900">
                <a:latin typeface="Arial" pitchFamily="34" charset="0"/>
                <a:cs typeface="Arial" pitchFamily="34" charset="0"/>
              </a:rPr>
              <a:t>- Resultados</a:t>
            </a:r>
          </a:p>
          <a:p>
            <a:pPr algn="l"/>
            <a:r>
              <a:rPr lang="es-ES" sz="900">
                <a:latin typeface="Arial" pitchFamily="34" charset="0"/>
                <a:cs typeface="Arial" pitchFamily="34" charset="0"/>
              </a:rPr>
              <a:t>- Conclusiones</a:t>
            </a:r>
          </a:p>
          <a:p>
            <a:pPr algn="l"/>
            <a:r>
              <a:rPr lang="es-ES" sz="900">
                <a:latin typeface="Arial" pitchFamily="34" charset="0"/>
                <a:cs typeface="Arial" pitchFamily="34" charset="0"/>
              </a:rPr>
              <a:t>-  Bibliografía</a:t>
            </a:r>
          </a:p>
        </p:txBody>
      </p:sp>
      <p:sp>
        <p:nvSpPr>
          <p:cNvPr id="30" name="Rectangle 117"/>
          <p:cNvSpPr>
            <a:spLocks noChangeArrowheads="1"/>
          </p:cNvSpPr>
          <p:nvPr/>
        </p:nvSpPr>
        <p:spPr bwMode="auto">
          <a:xfrm>
            <a:off x="7022139" y="2289460"/>
            <a:ext cx="1047750" cy="360000"/>
          </a:xfrm>
          <a:prstGeom prst="irregularSeal1">
            <a:avLst/>
          </a:prstGeom>
          <a:noFill/>
          <a:ln w="3175">
            <a:solidFill>
              <a:srgbClr val="FF0000"/>
            </a:solidFill>
            <a:prstDash val="lgDashDotDot"/>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800">
                <a:latin typeface="Arial" pitchFamily="34" charset="0"/>
                <a:cs typeface="Arial" pitchFamily="34" charset="0"/>
              </a:rPr>
              <a:t>Hechos</a:t>
            </a:r>
          </a:p>
        </p:txBody>
      </p:sp>
      <p:sp>
        <p:nvSpPr>
          <p:cNvPr id="31" name="Rectangle 100"/>
          <p:cNvSpPr>
            <a:spLocks noChangeArrowheads="1"/>
          </p:cNvSpPr>
          <p:nvPr/>
        </p:nvSpPr>
        <p:spPr bwMode="auto">
          <a:xfrm>
            <a:off x="5679627" y="1742105"/>
            <a:ext cx="1211627" cy="497947"/>
          </a:xfrm>
          <a:prstGeom prst="rect">
            <a:avLst/>
          </a:prstGeom>
          <a:solidFill>
            <a:srgbClr val="FFFFB9"/>
          </a:solidFill>
          <a:ln w="1">
            <a:solidFill>
              <a:srgbClr val="800000"/>
            </a:solidFill>
            <a:prstDash val="solid"/>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Contrastación</a:t>
            </a:r>
          </a:p>
          <a:p>
            <a:pPr algn="l"/>
            <a:r>
              <a:rPr lang="es-ES" sz="1000">
                <a:latin typeface="Arial" pitchFamily="34" charset="0"/>
                <a:cs typeface="Arial" pitchFamily="34" charset="0"/>
              </a:rPr>
              <a:t>- Verificación</a:t>
            </a:r>
          </a:p>
          <a:p>
            <a:pPr algn="l"/>
            <a:r>
              <a:rPr lang="es-ES" sz="1000">
                <a:latin typeface="Arial" pitchFamily="34" charset="0"/>
                <a:cs typeface="Arial" pitchFamily="34" charset="0"/>
              </a:rPr>
              <a:t>- Falsación</a:t>
            </a:r>
          </a:p>
        </p:txBody>
      </p:sp>
      <p:cxnSp>
        <p:nvCxnSpPr>
          <p:cNvPr id="32" name="25 Conector angular"/>
          <p:cNvCxnSpPr>
            <a:stCxn id="9" idx="3"/>
            <a:endCxn id="31" idx="1"/>
          </p:cNvCxnSpPr>
          <p:nvPr/>
        </p:nvCxnSpPr>
        <p:spPr>
          <a:xfrm flipV="1">
            <a:off x="4643590" y="1991079"/>
            <a:ext cx="1036037" cy="11806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26 Forma"/>
          <p:cNvCxnSpPr>
            <a:stCxn id="31" idx="3"/>
            <a:endCxn id="30" idx="0"/>
          </p:cNvCxnSpPr>
          <p:nvPr/>
        </p:nvCxnSpPr>
        <p:spPr>
          <a:xfrm>
            <a:off x="6891253" y="1991078"/>
            <a:ext cx="835304" cy="29838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55 Forma"/>
          <p:cNvCxnSpPr>
            <a:stCxn id="30" idx="1"/>
            <a:endCxn id="8" idx="3"/>
          </p:cNvCxnSpPr>
          <p:nvPr/>
        </p:nvCxnSpPr>
        <p:spPr>
          <a:xfrm rot="10800000" flipV="1">
            <a:off x="5517189" y="2433043"/>
            <a:ext cx="1504950" cy="127705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28 Conector angular"/>
          <p:cNvCxnSpPr>
            <a:stCxn id="15" idx="2"/>
            <a:endCxn id="11" idx="0"/>
          </p:cNvCxnSpPr>
          <p:nvPr/>
        </p:nvCxnSpPr>
        <p:spPr>
          <a:xfrm rot="16200000" flipH="1">
            <a:off x="6349362" y="2938348"/>
            <a:ext cx="528867" cy="19680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29 Conector angular"/>
          <p:cNvCxnSpPr>
            <a:stCxn id="11" idx="1"/>
            <a:endCxn id="8" idx="3"/>
          </p:cNvCxnSpPr>
          <p:nvPr/>
        </p:nvCxnSpPr>
        <p:spPr>
          <a:xfrm rot="10800000">
            <a:off x="5517191" y="3709039"/>
            <a:ext cx="313567" cy="681703"/>
          </a:xfrm>
          <a:prstGeom prst="bentConnector3">
            <a:avLst>
              <a:gd name="adj1" fmla="val 50000"/>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37" name="30 Conector angular"/>
          <p:cNvCxnSpPr>
            <a:stCxn id="11" idx="3"/>
            <a:endCxn id="79" idx="4"/>
          </p:cNvCxnSpPr>
          <p:nvPr/>
        </p:nvCxnSpPr>
        <p:spPr>
          <a:xfrm flipV="1">
            <a:off x="7593639" y="540730"/>
            <a:ext cx="117068" cy="3848953"/>
          </a:xfrm>
          <a:prstGeom prst="bentConnector3">
            <a:avLst>
              <a:gd name="adj1" fmla="val 512588"/>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Rectangle 137"/>
          <p:cNvSpPr>
            <a:spLocks noChangeArrowheads="1"/>
          </p:cNvSpPr>
          <p:nvPr/>
        </p:nvSpPr>
        <p:spPr bwMode="auto">
          <a:xfrm>
            <a:off x="2086273" y="5400620"/>
            <a:ext cx="1365245" cy="173868"/>
          </a:xfrm>
          <a:prstGeom prst="rect">
            <a:avLst/>
          </a:prstGeom>
          <a:noFill/>
          <a:ln w="9525">
            <a:noFill/>
            <a:miter lim="800000"/>
            <a:headEnd/>
            <a:tailEnd/>
          </a:ln>
        </p:spPr>
        <p:txBody>
          <a:bodyPr wrap="none" lIns="0" tIns="0" rIns="0" bIns="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s-ES" sz="900">
                <a:solidFill>
                  <a:srgbClr val="000000"/>
                </a:solidFill>
                <a:latin typeface="Arial" pitchFamily="34" charset="0"/>
                <a:cs typeface="Arial" pitchFamily="34" charset="0"/>
              </a:rPr>
              <a:t>Teorema de aplicabilidad</a:t>
            </a:r>
          </a:p>
        </p:txBody>
      </p:sp>
      <p:sp>
        <p:nvSpPr>
          <p:cNvPr id="39" name="32 CuadroTexto"/>
          <p:cNvSpPr txBox="1"/>
          <p:nvPr/>
        </p:nvSpPr>
        <p:spPr>
          <a:xfrm>
            <a:off x="6939446" y="1777657"/>
            <a:ext cx="981359"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800">
                <a:latin typeface="Arial" pitchFamily="34" charset="0"/>
                <a:cs typeface="Arial" pitchFamily="34" charset="0"/>
              </a:rPr>
              <a:t>Experimentación </a:t>
            </a:r>
          </a:p>
        </p:txBody>
      </p:sp>
      <p:sp>
        <p:nvSpPr>
          <p:cNvPr id="40" name="33 CuadroTexto"/>
          <p:cNvSpPr txBox="1"/>
          <p:nvPr/>
        </p:nvSpPr>
        <p:spPr>
          <a:xfrm>
            <a:off x="6246383" y="2267458"/>
            <a:ext cx="763351"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s-ES" sz="800">
                <a:latin typeface="Arial" pitchFamily="34" charset="0"/>
                <a:cs typeface="Arial" pitchFamily="34" charset="0"/>
              </a:rPr>
              <a:t>Observación</a:t>
            </a:r>
          </a:p>
        </p:txBody>
      </p:sp>
      <p:sp>
        <p:nvSpPr>
          <p:cNvPr id="41" name="34 CuadroTexto"/>
          <p:cNvSpPr txBox="1"/>
          <p:nvPr/>
        </p:nvSpPr>
        <p:spPr>
          <a:xfrm>
            <a:off x="4505042" y="1002548"/>
            <a:ext cx="1188000"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G - Concepto General </a:t>
            </a:r>
          </a:p>
        </p:txBody>
      </p:sp>
      <p:sp>
        <p:nvSpPr>
          <p:cNvPr id="42" name="35 CuadroTexto"/>
          <p:cNvSpPr txBox="1"/>
          <p:nvPr/>
        </p:nvSpPr>
        <p:spPr>
          <a:xfrm>
            <a:off x="2787771" y="1964938"/>
            <a:ext cx="785792"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O - Objetivos</a:t>
            </a:r>
          </a:p>
        </p:txBody>
      </p:sp>
      <p:sp>
        <p:nvSpPr>
          <p:cNvPr id="43" name="36 CuadroTexto"/>
          <p:cNvSpPr txBox="1"/>
          <p:nvPr/>
        </p:nvSpPr>
        <p:spPr>
          <a:xfrm>
            <a:off x="6046085" y="3127818"/>
            <a:ext cx="1376104" cy="2167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800">
                <a:solidFill>
                  <a:srgbClr val="FF0000"/>
                </a:solidFill>
                <a:latin typeface="Arial" pitchFamily="34" charset="0"/>
                <a:cs typeface="Arial" pitchFamily="34" charset="0"/>
              </a:rPr>
              <a:t>D - Dominio del Discurso </a:t>
            </a:r>
          </a:p>
        </p:txBody>
      </p:sp>
      <p:sp>
        <p:nvSpPr>
          <p:cNvPr id="44" name="37 CuadroTexto"/>
          <p:cNvSpPr txBox="1"/>
          <p:nvPr/>
        </p:nvSpPr>
        <p:spPr>
          <a:xfrm>
            <a:off x="5792219" y="2501968"/>
            <a:ext cx="116787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dirty="0">
                <a:solidFill>
                  <a:srgbClr val="FF0000"/>
                </a:solidFill>
                <a:latin typeface="Arial" pitchFamily="34" charset="0"/>
                <a:cs typeface="Arial" pitchFamily="34" charset="0"/>
              </a:rPr>
              <a:t>P - Problemática</a:t>
            </a:r>
          </a:p>
        </p:txBody>
      </p:sp>
      <p:sp>
        <p:nvSpPr>
          <p:cNvPr id="45" name="38 CuadroTexto"/>
          <p:cNvSpPr txBox="1"/>
          <p:nvPr/>
        </p:nvSpPr>
        <p:spPr>
          <a:xfrm>
            <a:off x="5074950" y="1529192"/>
            <a:ext cx="779381"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M - Metódica</a:t>
            </a:r>
          </a:p>
        </p:txBody>
      </p:sp>
      <p:sp>
        <p:nvSpPr>
          <p:cNvPr id="46" name="39 CuadroTexto"/>
          <p:cNvSpPr txBox="1"/>
          <p:nvPr/>
        </p:nvSpPr>
        <p:spPr>
          <a:xfrm>
            <a:off x="3705925" y="2755693"/>
            <a:ext cx="979755"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800">
                <a:solidFill>
                  <a:srgbClr val="FF0000"/>
                </a:solidFill>
                <a:latin typeface="Arial" pitchFamily="34" charset="0"/>
                <a:cs typeface="Arial" pitchFamily="34" charset="0"/>
              </a:rPr>
              <a:t>F - Fondo Formal</a:t>
            </a:r>
          </a:p>
        </p:txBody>
      </p:sp>
      <p:sp>
        <p:nvSpPr>
          <p:cNvPr id="47" name="40 CuadroTexto"/>
          <p:cNvSpPr txBox="1"/>
          <p:nvPr/>
        </p:nvSpPr>
        <p:spPr>
          <a:xfrm rot="1101217">
            <a:off x="5091378" y="4352761"/>
            <a:ext cx="1143262"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E - Fondo Específico</a:t>
            </a:r>
          </a:p>
        </p:txBody>
      </p:sp>
      <p:sp>
        <p:nvSpPr>
          <p:cNvPr id="48" name="Text Box 188"/>
          <p:cNvSpPr txBox="1">
            <a:spLocks noChangeArrowheads="1"/>
          </p:cNvSpPr>
          <p:nvPr/>
        </p:nvSpPr>
        <p:spPr bwMode="auto">
          <a:xfrm>
            <a:off x="6047129" y="5227920"/>
            <a:ext cx="1354955"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rtl="1">
              <a:defRPr sz="1000"/>
            </a:pPr>
            <a:r>
              <a:rPr lang="es-ES" sz="800">
                <a:solidFill>
                  <a:srgbClr val="FF0000"/>
                </a:solidFill>
                <a:latin typeface="Arial" pitchFamily="34" charset="0"/>
                <a:cs typeface="Arial" pitchFamily="34" charset="0"/>
              </a:rPr>
              <a:t>A - Fondo "E" Acumulado</a:t>
            </a:r>
          </a:p>
        </p:txBody>
      </p:sp>
      <p:sp>
        <p:nvSpPr>
          <p:cNvPr id="49" name="42 CuadroTexto"/>
          <p:cNvSpPr txBox="1"/>
          <p:nvPr/>
        </p:nvSpPr>
        <p:spPr>
          <a:xfrm>
            <a:off x="7267702" y="3621712"/>
            <a:ext cx="900000" cy="24933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C - Comunidad </a:t>
            </a:r>
          </a:p>
        </p:txBody>
      </p:sp>
      <p:sp>
        <p:nvSpPr>
          <p:cNvPr id="50" name="1 Rectángulo redondeado"/>
          <p:cNvSpPr/>
          <p:nvPr/>
        </p:nvSpPr>
        <p:spPr>
          <a:xfrm>
            <a:off x="2278709" y="4520698"/>
            <a:ext cx="973666" cy="714380"/>
          </a:xfrm>
          <a:prstGeom prst="roundRect">
            <a:avLst/>
          </a:prstGeom>
          <a:solidFill>
            <a:srgbClr val="1F497D">
              <a:lumMod val="20000"/>
              <a:lumOff val="80000"/>
              <a:alpha val="50000"/>
            </a:srgbClr>
          </a:solidFill>
          <a:ln w="1">
            <a:solidFill>
              <a:srgbClr val="1F497D">
                <a:lumMod val="20000"/>
                <a:lumOff val="80000"/>
              </a:srgbClr>
            </a:solidFill>
            <a:prstDash val="solid"/>
            <a:miter lim="800000"/>
            <a:headEnd/>
            <a:tailEnd/>
          </a:ln>
        </p:spPr>
        <p:txBody>
          <a:bodyPr wrap="square"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Paradigma</a:t>
            </a:r>
          </a:p>
        </p:txBody>
      </p:sp>
      <p:sp>
        <p:nvSpPr>
          <p:cNvPr id="51" name="Rectangle 100"/>
          <p:cNvSpPr>
            <a:spLocks noChangeArrowheads="1"/>
          </p:cNvSpPr>
          <p:nvPr/>
        </p:nvSpPr>
        <p:spPr bwMode="auto">
          <a:xfrm>
            <a:off x="2396017" y="4763802"/>
            <a:ext cx="720000" cy="390526"/>
          </a:xfrm>
          <a:prstGeom prst="rect">
            <a:avLst/>
          </a:prstGeom>
          <a:solidFill>
            <a:srgbClr val="FFFFB9"/>
          </a:solidFill>
          <a:ln w="1">
            <a:solidFill>
              <a:srgbClr val="800000"/>
            </a:solidFill>
            <a:prstDash val="solid"/>
            <a:miter lim="800000"/>
            <a:headEnd/>
            <a:tailEnd/>
          </a:ln>
        </p:spPr>
        <p:txBody>
          <a:bodyPr wrap="square"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Modelos</a:t>
            </a:r>
          </a:p>
        </p:txBody>
      </p:sp>
      <p:cxnSp>
        <p:nvCxnSpPr>
          <p:cNvPr id="52" name="65 Conector angular"/>
          <p:cNvCxnSpPr>
            <a:stCxn id="14" idx="1"/>
            <a:endCxn id="50" idx="2"/>
          </p:cNvCxnSpPr>
          <p:nvPr/>
        </p:nvCxnSpPr>
        <p:spPr>
          <a:xfrm rot="10800000">
            <a:off x="2765542" y="5235080"/>
            <a:ext cx="747010" cy="176423"/>
          </a:xfrm>
          <a:prstGeom prst="bentConnector2">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3" name="46 CuadroTexto"/>
          <p:cNvSpPr txBox="1"/>
          <p:nvPr/>
        </p:nvSpPr>
        <p:spPr>
          <a:xfrm>
            <a:off x="7422996" y="4514328"/>
            <a:ext cx="742511"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s-ES" sz="900">
                <a:latin typeface="Arial" pitchFamily="34" charset="0"/>
                <a:cs typeface="Arial" pitchFamily="34" charset="0"/>
              </a:rPr>
              <a:t>Contribuye</a:t>
            </a:r>
          </a:p>
        </p:txBody>
      </p:sp>
      <p:sp>
        <p:nvSpPr>
          <p:cNvPr id="54" name="47 CuadroTexto"/>
          <p:cNvSpPr txBox="1"/>
          <p:nvPr/>
        </p:nvSpPr>
        <p:spPr>
          <a:xfrm>
            <a:off x="4969186" y="4586907"/>
            <a:ext cx="1270831" cy="2769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1200" b="1" dirty="0">
                <a:solidFill>
                  <a:schemeClr val="tx2">
                    <a:lumMod val="75000"/>
                  </a:schemeClr>
                </a:solidFill>
                <a:latin typeface="Arial" pitchFamily="34" charset="0"/>
                <a:cs typeface="Arial" pitchFamily="34" charset="0"/>
              </a:rPr>
              <a:t>Coherencia</a:t>
            </a:r>
          </a:p>
        </p:txBody>
      </p:sp>
      <p:sp>
        <p:nvSpPr>
          <p:cNvPr id="55" name="48 CuadroTexto"/>
          <p:cNvSpPr txBox="1"/>
          <p:nvPr/>
        </p:nvSpPr>
        <p:spPr>
          <a:xfrm>
            <a:off x="6384032" y="2780929"/>
            <a:ext cx="1247916" cy="2769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1200" b="1" dirty="0">
                <a:solidFill>
                  <a:schemeClr val="tx2">
                    <a:lumMod val="75000"/>
                  </a:schemeClr>
                </a:solidFill>
                <a:latin typeface="Arial" pitchFamily="34" charset="0"/>
                <a:cs typeface="Arial" pitchFamily="34" charset="0"/>
              </a:rPr>
              <a:t>Congruencia</a:t>
            </a:r>
          </a:p>
        </p:txBody>
      </p:sp>
      <p:sp>
        <p:nvSpPr>
          <p:cNvPr id="56" name="49 CuadroTexto"/>
          <p:cNvSpPr txBox="1"/>
          <p:nvPr/>
        </p:nvSpPr>
        <p:spPr>
          <a:xfrm>
            <a:off x="5553174" y="568662"/>
            <a:ext cx="792000" cy="24933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S - Sociedad </a:t>
            </a:r>
          </a:p>
        </p:txBody>
      </p:sp>
      <p:sp>
        <p:nvSpPr>
          <p:cNvPr id="60" name="Rectangle 111"/>
          <p:cNvSpPr>
            <a:spLocks noChangeArrowheads="1"/>
          </p:cNvSpPr>
          <p:nvPr/>
        </p:nvSpPr>
        <p:spPr bwMode="auto">
          <a:xfrm>
            <a:off x="2059615" y="527376"/>
            <a:ext cx="5753101" cy="5731853"/>
          </a:xfrm>
          <a:custGeom>
            <a:avLst/>
            <a:gdLst>
              <a:gd name="connsiteX0" fmla="*/ 0 w 6667498"/>
              <a:gd name="connsiteY0" fmla="*/ 959020 h 5754121"/>
              <a:gd name="connsiteX1" fmla="*/ 280891 w 6667498"/>
              <a:gd name="connsiteY1" fmla="*/ 280891 h 5754121"/>
              <a:gd name="connsiteX2" fmla="*/ 959021 w 6667498"/>
              <a:gd name="connsiteY2" fmla="*/ 2 h 5754121"/>
              <a:gd name="connsiteX3" fmla="*/ 5708478 w 6667498"/>
              <a:gd name="connsiteY3" fmla="*/ 0 h 5754121"/>
              <a:gd name="connsiteX4" fmla="*/ 6386607 w 6667498"/>
              <a:gd name="connsiteY4" fmla="*/ 280891 h 5754121"/>
              <a:gd name="connsiteX5" fmla="*/ 6667496 w 6667498"/>
              <a:gd name="connsiteY5" fmla="*/ 959021 h 5754121"/>
              <a:gd name="connsiteX6" fmla="*/ 6667498 w 6667498"/>
              <a:gd name="connsiteY6" fmla="*/ 4795101 h 5754121"/>
              <a:gd name="connsiteX7" fmla="*/ 6386607 w 6667498"/>
              <a:gd name="connsiteY7" fmla="*/ 5473231 h 5754121"/>
              <a:gd name="connsiteX8" fmla="*/ 5708477 w 6667498"/>
              <a:gd name="connsiteY8" fmla="*/ 5754121 h 5754121"/>
              <a:gd name="connsiteX9" fmla="*/ 959020 w 6667498"/>
              <a:gd name="connsiteY9" fmla="*/ 5754121 h 5754121"/>
              <a:gd name="connsiteX10" fmla="*/ 280890 w 6667498"/>
              <a:gd name="connsiteY10" fmla="*/ 5473230 h 5754121"/>
              <a:gd name="connsiteX11" fmla="*/ 0 w 6667498"/>
              <a:gd name="connsiteY11" fmla="*/ 4795100 h 5754121"/>
              <a:gd name="connsiteX12" fmla="*/ 0 w 6667498"/>
              <a:gd name="connsiteY12" fmla="*/ 959020 h 5754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498" h="5754121">
                <a:moveTo>
                  <a:pt x="0" y="959020"/>
                </a:moveTo>
                <a:cubicBezTo>
                  <a:pt x="0" y="704672"/>
                  <a:pt x="101040" y="460742"/>
                  <a:pt x="280891" y="280891"/>
                </a:cubicBezTo>
                <a:cubicBezTo>
                  <a:pt x="460742" y="101040"/>
                  <a:pt x="704673" y="1"/>
                  <a:pt x="959021" y="2"/>
                </a:cubicBezTo>
                <a:lnTo>
                  <a:pt x="5708478" y="0"/>
                </a:lnTo>
                <a:cubicBezTo>
                  <a:pt x="5962826" y="0"/>
                  <a:pt x="6206756" y="101040"/>
                  <a:pt x="6386607" y="280891"/>
                </a:cubicBezTo>
                <a:cubicBezTo>
                  <a:pt x="6566458" y="460742"/>
                  <a:pt x="6667497" y="704673"/>
                  <a:pt x="6667496" y="959021"/>
                </a:cubicBezTo>
                <a:cubicBezTo>
                  <a:pt x="6667497" y="2237714"/>
                  <a:pt x="6667497" y="3516408"/>
                  <a:pt x="6667498" y="4795101"/>
                </a:cubicBezTo>
                <a:cubicBezTo>
                  <a:pt x="6667498" y="5049449"/>
                  <a:pt x="6566459" y="5293380"/>
                  <a:pt x="6386607" y="5473231"/>
                </a:cubicBezTo>
                <a:cubicBezTo>
                  <a:pt x="6206756" y="5653082"/>
                  <a:pt x="5962825" y="5754121"/>
                  <a:pt x="5708477" y="5754121"/>
                </a:cubicBezTo>
                <a:lnTo>
                  <a:pt x="959020" y="5754121"/>
                </a:lnTo>
                <a:cubicBezTo>
                  <a:pt x="704672" y="5754121"/>
                  <a:pt x="460741" y="5653081"/>
                  <a:pt x="280890" y="5473230"/>
                </a:cubicBezTo>
                <a:cubicBezTo>
                  <a:pt x="101039" y="5293379"/>
                  <a:pt x="0" y="5049448"/>
                  <a:pt x="0" y="4795100"/>
                </a:cubicBezTo>
                <a:lnTo>
                  <a:pt x="0" y="959020"/>
                </a:lnTo>
                <a:close/>
              </a:path>
            </a:pathLst>
          </a:custGeom>
          <a:noFill/>
          <a:ln w="1">
            <a:solidFill>
              <a:schemeClr val="accent1">
                <a:lumMod val="60000"/>
                <a:lumOff val="40000"/>
              </a:schemeClr>
            </a:solidFill>
            <a:prstDash val="sysDash"/>
            <a:miter lim="800000"/>
            <a:headEnd/>
            <a:tailEnd/>
          </a:ln>
        </p:spPr>
        <p:txBody>
          <a:bodyPr lIns="0" tIns="0" rIns="0" bIns="0" numCol="1"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600" b="1">
                <a:latin typeface="Arial" pitchFamily="34" charset="0"/>
                <a:cs typeface="Arial" pitchFamily="34" charset="0"/>
              </a:rPr>
              <a:t>Sociedad</a:t>
            </a:r>
          </a:p>
        </p:txBody>
      </p:sp>
      <p:sp>
        <p:nvSpPr>
          <p:cNvPr id="61" name="54 CuadroTexto"/>
          <p:cNvSpPr txBox="1"/>
          <p:nvPr/>
        </p:nvSpPr>
        <p:spPr>
          <a:xfrm>
            <a:off x="6336339" y="3595402"/>
            <a:ext cx="228600" cy="33855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α</a:t>
            </a:r>
          </a:p>
        </p:txBody>
      </p:sp>
      <p:sp>
        <p:nvSpPr>
          <p:cNvPr id="62" name="55 CuadroTexto"/>
          <p:cNvSpPr txBox="1"/>
          <p:nvPr/>
        </p:nvSpPr>
        <p:spPr>
          <a:xfrm>
            <a:off x="5997674" y="3770029"/>
            <a:ext cx="295274"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σ</a:t>
            </a:r>
          </a:p>
        </p:txBody>
      </p:sp>
      <p:sp>
        <p:nvSpPr>
          <p:cNvPr id="63" name="56 CuadroTexto"/>
          <p:cNvSpPr txBox="1"/>
          <p:nvPr/>
        </p:nvSpPr>
        <p:spPr>
          <a:xfrm>
            <a:off x="5478720" y="3325516"/>
            <a:ext cx="378630"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50000"/>
                  </a:schemeClr>
                </a:solidFill>
                <a:latin typeface="Times New Roman" pitchFamily="18" charset="0"/>
                <a:cs typeface="Times New Roman" pitchFamily="18" charset="0"/>
              </a:rPr>
              <a:t>L</a:t>
            </a:r>
            <a:r>
              <a:rPr lang="es-ES" sz="1600" baseline="-25000">
                <a:solidFill>
                  <a:schemeClr val="accent1">
                    <a:lumMod val="50000"/>
                  </a:schemeClr>
                </a:solidFill>
                <a:latin typeface="Times New Roman" pitchFamily="18" charset="0"/>
                <a:cs typeface="Times New Roman" pitchFamily="18" charset="0"/>
              </a:rPr>
              <a:t>n</a:t>
            </a:r>
          </a:p>
        </p:txBody>
      </p:sp>
      <p:sp>
        <p:nvSpPr>
          <p:cNvPr id="64" name="57 CuadroTexto"/>
          <p:cNvSpPr txBox="1"/>
          <p:nvPr/>
        </p:nvSpPr>
        <p:spPr>
          <a:xfrm>
            <a:off x="5469564" y="3813681"/>
            <a:ext cx="374205"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50000"/>
                  </a:schemeClr>
                </a:solidFill>
                <a:latin typeface="Times New Roman" pitchFamily="18" charset="0"/>
                <a:cs typeface="Times New Roman" pitchFamily="18" charset="0"/>
              </a:rPr>
              <a:t>L</a:t>
            </a:r>
            <a:r>
              <a:rPr lang="es-ES" sz="1600" baseline="-25000">
                <a:solidFill>
                  <a:schemeClr val="accent1">
                    <a:lumMod val="50000"/>
                  </a:schemeClr>
                </a:solidFill>
                <a:latin typeface="Times New Roman" pitchFamily="18" charset="0"/>
                <a:cs typeface="Times New Roman" pitchFamily="18" charset="0"/>
              </a:rPr>
              <a:t>T</a:t>
            </a:r>
          </a:p>
        </p:txBody>
      </p:sp>
      <p:sp>
        <p:nvSpPr>
          <p:cNvPr id="65" name="58 CuadroTexto"/>
          <p:cNvSpPr txBox="1"/>
          <p:nvPr/>
        </p:nvSpPr>
        <p:spPr>
          <a:xfrm>
            <a:off x="3685210" y="1849154"/>
            <a:ext cx="994183"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i="1">
                <a:solidFill>
                  <a:schemeClr val="accent1">
                    <a:lumMod val="50000"/>
                  </a:schemeClr>
                </a:solidFill>
                <a:latin typeface="Times New Roman" pitchFamily="18" charset="0"/>
                <a:cs typeface="Times New Roman" pitchFamily="18" charset="0"/>
              </a:rPr>
              <a:t>L</a:t>
            </a:r>
            <a:r>
              <a:rPr lang="es-ES" sz="1200">
                <a:solidFill>
                  <a:schemeClr val="accent1">
                    <a:lumMod val="50000"/>
                  </a:schemeClr>
                </a:solidFill>
                <a:latin typeface="Times New Roman" pitchFamily="18" charset="0"/>
                <a:cs typeface="Times New Roman" pitchFamily="18" charset="0"/>
              </a:rPr>
              <a:t>: { α, σ, ω }</a:t>
            </a:r>
          </a:p>
        </p:txBody>
      </p:sp>
      <p:sp>
        <p:nvSpPr>
          <p:cNvPr id="66" name="59 CuadroTexto"/>
          <p:cNvSpPr txBox="1"/>
          <p:nvPr/>
        </p:nvSpPr>
        <p:spPr>
          <a:xfrm>
            <a:off x="6536365" y="3943223"/>
            <a:ext cx="285750" cy="2769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1200">
                <a:solidFill>
                  <a:schemeClr val="accent1">
                    <a:lumMod val="75000"/>
                  </a:schemeClr>
                </a:solidFill>
                <a:latin typeface="Times New Roman" pitchFamily="18" charset="0"/>
                <a:cs typeface="Times New Roman" pitchFamily="18" charset="0"/>
              </a:rPr>
              <a:t>ω</a:t>
            </a:r>
          </a:p>
        </p:txBody>
      </p:sp>
      <p:sp>
        <p:nvSpPr>
          <p:cNvPr id="67" name="60 CuadroTexto"/>
          <p:cNvSpPr txBox="1"/>
          <p:nvPr/>
        </p:nvSpPr>
        <p:spPr>
          <a:xfrm>
            <a:off x="7136679" y="3805750"/>
            <a:ext cx="792525"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75000"/>
                  </a:schemeClr>
                </a:solidFill>
                <a:latin typeface="Times New Roman" pitchFamily="18" charset="0"/>
                <a:cs typeface="Times New Roman" pitchFamily="18" charset="0"/>
              </a:rPr>
              <a:t>σ: (L</a:t>
            </a:r>
            <a:r>
              <a:rPr lang="es-ES" sz="1200" baseline="-25000">
                <a:solidFill>
                  <a:schemeClr val="accent1">
                    <a:lumMod val="75000"/>
                  </a:schemeClr>
                </a:solidFill>
                <a:latin typeface="Times New Roman" pitchFamily="18" charset="0"/>
                <a:cs typeface="Times New Roman" pitchFamily="18" charset="0"/>
              </a:rPr>
              <a:t>n, </a:t>
            </a:r>
            <a:r>
              <a:rPr lang="es-ES" sz="1200">
                <a:solidFill>
                  <a:schemeClr val="accent1">
                    <a:lumMod val="75000"/>
                  </a:schemeClr>
                </a:solidFill>
                <a:latin typeface="Times New Roman" pitchFamily="18" charset="0"/>
                <a:cs typeface="Times New Roman" pitchFamily="18" charset="0"/>
              </a:rPr>
              <a:t>L</a:t>
            </a:r>
            <a:r>
              <a:rPr lang="es-ES" sz="1200" baseline="-25000">
                <a:solidFill>
                  <a:schemeClr val="accent1">
                    <a:lumMod val="75000"/>
                  </a:schemeClr>
                </a:solidFill>
                <a:latin typeface="Times New Roman" pitchFamily="18" charset="0"/>
                <a:cs typeface="Times New Roman" pitchFamily="18" charset="0"/>
              </a:rPr>
              <a:t>T</a:t>
            </a:r>
            <a:r>
              <a:rPr lang="es-ES" sz="1200">
                <a:solidFill>
                  <a:schemeClr val="accent1">
                    <a:lumMod val="75000"/>
                  </a:schemeClr>
                </a:solidFill>
                <a:latin typeface="Times New Roman" pitchFamily="18" charset="0"/>
                <a:cs typeface="Times New Roman" pitchFamily="18" charset="0"/>
              </a:rPr>
              <a:t>)</a:t>
            </a:r>
          </a:p>
        </p:txBody>
      </p:sp>
      <p:sp>
        <p:nvSpPr>
          <p:cNvPr id="68" name="61 CuadroTexto"/>
          <p:cNvSpPr txBox="1"/>
          <p:nvPr/>
        </p:nvSpPr>
        <p:spPr>
          <a:xfrm>
            <a:off x="6793540" y="4056576"/>
            <a:ext cx="707245"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75000"/>
                  </a:schemeClr>
                </a:solidFill>
                <a:latin typeface="Times New Roman" pitchFamily="18" charset="0"/>
                <a:cs typeface="Times New Roman" pitchFamily="18" charset="0"/>
              </a:rPr>
              <a:t>ω: (ρ, σ)</a:t>
            </a:r>
          </a:p>
        </p:txBody>
      </p:sp>
      <p:sp>
        <p:nvSpPr>
          <p:cNvPr id="69" name="62 CuadroTexto"/>
          <p:cNvSpPr txBox="1"/>
          <p:nvPr/>
        </p:nvSpPr>
        <p:spPr>
          <a:xfrm>
            <a:off x="7103101" y="2477803"/>
            <a:ext cx="287258"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ρ</a:t>
            </a:r>
          </a:p>
        </p:txBody>
      </p:sp>
      <p:sp>
        <p:nvSpPr>
          <p:cNvPr id="70" name="63 CuadroTexto"/>
          <p:cNvSpPr txBox="1"/>
          <p:nvPr/>
        </p:nvSpPr>
        <p:spPr>
          <a:xfrm>
            <a:off x="2348536" y="4906679"/>
            <a:ext cx="863057"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50000"/>
                  </a:schemeClr>
                </a:solidFill>
                <a:latin typeface="Times New Roman" pitchFamily="18" charset="0"/>
                <a:cs typeface="Times New Roman" pitchFamily="18" charset="0"/>
              </a:rPr>
              <a:t>L’: { α, σ }</a:t>
            </a:r>
          </a:p>
        </p:txBody>
      </p:sp>
      <p:sp>
        <p:nvSpPr>
          <p:cNvPr id="71" name="64 CuadroTexto"/>
          <p:cNvSpPr txBox="1"/>
          <p:nvPr/>
        </p:nvSpPr>
        <p:spPr>
          <a:xfrm>
            <a:off x="6069640" y="5382929"/>
            <a:ext cx="1281441"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50000"/>
                  </a:schemeClr>
                </a:solidFill>
                <a:latin typeface="Times New Roman" pitchFamily="18" charset="0"/>
                <a:cs typeface="Times New Roman" pitchFamily="18" charset="0"/>
              </a:rPr>
              <a:t>L’</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 α</a:t>
            </a:r>
            <a:r>
              <a:rPr lang="es-ES" sz="1200" baseline="-25000">
                <a:solidFill>
                  <a:schemeClr val="accent1">
                    <a:lumMod val="50000"/>
                  </a:schemeClr>
                </a:solidFill>
                <a:latin typeface="Times New Roman" pitchFamily="18" charset="0"/>
                <a:cs typeface="Times New Roman" pitchFamily="18" charset="0"/>
              </a:rPr>
              <a:t>-τ</a:t>
            </a:r>
            <a:r>
              <a:rPr lang="es-ES" sz="1200">
                <a:solidFill>
                  <a:schemeClr val="accent1">
                    <a:lumMod val="50000"/>
                  </a:schemeClr>
                </a:solidFill>
                <a:latin typeface="Times New Roman" pitchFamily="18" charset="0"/>
                <a:cs typeface="Times New Roman" pitchFamily="18" charset="0"/>
              </a:rPr>
              <a:t>, λ</a:t>
            </a:r>
            <a:r>
              <a:rPr lang="es-ES" sz="1200" baseline="-25000">
                <a:solidFill>
                  <a:schemeClr val="accent1">
                    <a:lumMod val="50000"/>
                  </a:schemeClr>
                </a:solidFill>
                <a:latin typeface="Times New Roman" pitchFamily="18" charset="0"/>
                <a:cs typeface="Times New Roman" pitchFamily="18" charset="0"/>
              </a:rPr>
              <a:t>-t</a:t>
            </a:r>
            <a:r>
              <a:rPr lang="es-ES" sz="1200">
                <a:solidFill>
                  <a:schemeClr val="accent1">
                    <a:lumMod val="50000"/>
                  </a:schemeClr>
                </a:solidFill>
                <a:latin typeface="Times New Roman" pitchFamily="18" charset="0"/>
                <a:cs typeface="Times New Roman" pitchFamily="18" charset="0"/>
              </a:rPr>
              <a:t>, σ</a:t>
            </a:r>
            <a:r>
              <a:rPr lang="es-ES" sz="1200" baseline="-25000">
                <a:solidFill>
                  <a:schemeClr val="accent1">
                    <a:lumMod val="50000"/>
                  </a:schemeClr>
                </a:solidFill>
                <a:latin typeface="Times New Roman" pitchFamily="18" charset="0"/>
                <a:cs typeface="Times New Roman" pitchFamily="18" charset="0"/>
              </a:rPr>
              <a:t>0 </a:t>
            </a:r>
            <a:r>
              <a:rPr lang="es-ES" sz="1200">
                <a:solidFill>
                  <a:schemeClr val="accent1">
                    <a:lumMod val="50000"/>
                  </a:schemeClr>
                </a:solidFill>
                <a:latin typeface="Times New Roman" pitchFamily="18" charset="0"/>
                <a:cs typeface="Times New Roman" pitchFamily="18" charset="0"/>
              </a:rPr>
              <a:t>} </a:t>
            </a:r>
            <a:br>
              <a:rPr lang="es-ES" sz="1200">
                <a:solidFill>
                  <a:schemeClr val="accent1">
                    <a:lumMod val="50000"/>
                  </a:schemeClr>
                </a:solidFill>
                <a:latin typeface="Times New Roman" pitchFamily="18" charset="0"/>
                <a:cs typeface="Times New Roman" pitchFamily="18" charset="0"/>
              </a:rPr>
            </a:br>
            <a:r>
              <a:rPr lang="es-ES" sz="1200">
                <a:solidFill>
                  <a:schemeClr val="accent1">
                    <a:lumMod val="50000"/>
                  </a:schemeClr>
                </a:solidFill>
                <a:latin typeface="Times New Roman" pitchFamily="18" charset="0"/>
                <a:cs typeface="Times New Roman" pitchFamily="18" charset="0"/>
              </a:rPr>
              <a:t>donde 0&lt; τ &lt; t</a:t>
            </a:r>
          </a:p>
        </p:txBody>
      </p:sp>
      <p:sp>
        <p:nvSpPr>
          <p:cNvPr id="72" name="65 CuadroTexto"/>
          <p:cNvSpPr txBox="1"/>
          <p:nvPr/>
        </p:nvSpPr>
        <p:spPr>
          <a:xfrm>
            <a:off x="3597431" y="4546316"/>
            <a:ext cx="1170513"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50000"/>
                  </a:schemeClr>
                </a:solidFill>
                <a:latin typeface="Times New Roman" pitchFamily="18" charset="0"/>
                <a:cs typeface="Times New Roman" pitchFamily="18" charset="0"/>
              </a:rPr>
              <a:t>L</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 α</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ω</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σ</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a:t>
            </a:r>
          </a:p>
        </p:txBody>
      </p:sp>
      <p:sp>
        <p:nvSpPr>
          <p:cNvPr id="73" name="66 CuadroTexto"/>
          <p:cNvSpPr txBox="1"/>
          <p:nvPr/>
        </p:nvSpPr>
        <p:spPr>
          <a:xfrm>
            <a:off x="4864854" y="5011454"/>
            <a:ext cx="1218923"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50000"/>
                  </a:schemeClr>
                </a:solidFill>
                <a:latin typeface="Times New Roman" pitchFamily="18" charset="0"/>
                <a:cs typeface="Times New Roman" pitchFamily="18" charset="0"/>
              </a:rPr>
              <a:t>L’</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 α</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λ</a:t>
            </a:r>
            <a:r>
              <a:rPr lang="es-ES" sz="1200" baseline="-25000">
                <a:solidFill>
                  <a:schemeClr val="accent1">
                    <a:lumMod val="50000"/>
                  </a:schemeClr>
                </a:solidFill>
                <a:latin typeface="Times New Roman" pitchFamily="18" charset="0"/>
                <a:cs typeface="Times New Roman" pitchFamily="18" charset="0"/>
              </a:rPr>
              <a:t>-t</a:t>
            </a:r>
            <a:r>
              <a:rPr lang="es-ES" sz="1200">
                <a:solidFill>
                  <a:schemeClr val="accent1">
                    <a:lumMod val="50000"/>
                  </a:schemeClr>
                </a:solidFill>
                <a:latin typeface="Times New Roman" pitchFamily="18" charset="0"/>
                <a:cs typeface="Times New Roman" pitchFamily="18" charset="0"/>
              </a:rPr>
              <a:t>, σ</a:t>
            </a:r>
            <a:r>
              <a:rPr lang="es-ES" sz="1200" baseline="-25000">
                <a:solidFill>
                  <a:schemeClr val="accent1">
                    <a:lumMod val="50000"/>
                  </a:schemeClr>
                </a:solidFill>
                <a:latin typeface="Times New Roman" pitchFamily="18" charset="0"/>
                <a:cs typeface="Times New Roman" pitchFamily="18" charset="0"/>
              </a:rPr>
              <a:t>0 </a:t>
            </a:r>
            <a:r>
              <a:rPr lang="es-ES" sz="1200">
                <a:solidFill>
                  <a:schemeClr val="accent1">
                    <a:lumMod val="50000"/>
                  </a:schemeClr>
                </a:solidFill>
                <a:latin typeface="Times New Roman" pitchFamily="18" charset="0"/>
                <a:cs typeface="Times New Roman" pitchFamily="18" charset="0"/>
              </a:rPr>
              <a:t>}</a:t>
            </a:r>
          </a:p>
        </p:txBody>
      </p:sp>
      <p:cxnSp>
        <p:nvCxnSpPr>
          <p:cNvPr id="74" name="67 Forma"/>
          <p:cNvCxnSpPr>
            <a:stCxn id="72" idx="3"/>
            <a:endCxn id="73" idx="0"/>
          </p:cNvCxnSpPr>
          <p:nvPr/>
        </p:nvCxnSpPr>
        <p:spPr>
          <a:xfrm>
            <a:off x="4767943" y="4684815"/>
            <a:ext cx="706372" cy="32663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68 Forma"/>
          <p:cNvCxnSpPr>
            <a:stCxn id="73" idx="2"/>
            <a:endCxn id="71" idx="1"/>
          </p:cNvCxnSpPr>
          <p:nvPr/>
        </p:nvCxnSpPr>
        <p:spPr>
          <a:xfrm rot="16200000" flipH="1">
            <a:off x="5609324" y="5153444"/>
            <a:ext cx="325309" cy="595324"/>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69 CuadroTexto"/>
          <p:cNvSpPr txBox="1"/>
          <p:nvPr/>
        </p:nvSpPr>
        <p:spPr>
          <a:xfrm>
            <a:off x="3774114" y="1982503"/>
            <a:ext cx="319318"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ω</a:t>
            </a:r>
          </a:p>
        </p:txBody>
      </p:sp>
      <p:sp>
        <p:nvSpPr>
          <p:cNvPr id="77" name="70 CuadroTexto"/>
          <p:cNvSpPr txBox="1"/>
          <p:nvPr/>
        </p:nvSpPr>
        <p:spPr>
          <a:xfrm>
            <a:off x="3545514" y="5430553"/>
            <a:ext cx="319318"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ω</a:t>
            </a:r>
          </a:p>
        </p:txBody>
      </p:sp>
      <p:sp>
        <p:nvSpPr>
          <p:cNvPr id="78" name="71 CuadroTexto"/>
          <p:cNvSpPr txBox="1"/>
          <p:nvPr/>
        </p:nvSpPr>
        <p:spPr>
          <a:xfrm>
            <a:off x="3980120" y="3255666"/>
            <a:ext cx="354584"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50000"/>
                  </a:schemeClr>
                </a:solidFill>
                <a:latin typeface="Times New Roman" pitchFamily="18" charset="0"/>
                <a:cs typeface="Times New Roman" pitchFamily="18" charset="0"/>
              </a:rPr>
              <a:t>L</a:t>
            </a:r>
            <a:r>
              <a:rPr lang="es-ES" sz="1600" baseline="-25000">
                <a:solidFill>
                  <a:schemeClr val="accent1">
                    <a:lumMod val="50000"/>
                  </a:schemeClr>
                </a:solidFill>
                <a:latin typeface="Times New Roman" pitchFamily="18" charset="0"/>
                <a:cs typeface="Times New Roman" pitchFamily="18" charset="0"/>
              </a:rPr>
              <a:t>f</a:t>
            </a:r>
          </a:p>
        </p:txBody>
      </p:sp>
      <p:sp>
        <p:nvSpPr>
          <p:cNvPr id="79" name="Rectangle 111"/>
          <p:cNvSpPr>
            <a:spLocks noChangeArrowheads="1"/>
          </p:cNvSpPr>
          <p:nvPr/>
        </p:nvSpPr>
        <p:spPr bwMode="auto">
          <a:xfrm>
            <a:off x="1926265" y="239429"/>
            <a:ext cx="6038851" cy="6172200"/>
          </a:xfrm>
          <a:custGeom>
            <a:avLst/>
            <a:gdLst>
              <a:gd name="connsiteX0" fmla="*/ 0 w 6667498"/>
              <a:gd name="connsiteY0" fmla="*/ 959020 h 5754121"/>
              <a:gd name="connsiteX1" fmla="*/ 280891 w 6667498"/>
              <a:gd name="connsiteY1" fmla="*/ 280891 h 5754121"/>
              <a:gd name="connsiteX2" fmla="*/ 959021 w 6667498"/>
              <a:gd name="connsiteY2" fmla="*/ 2 h 5754121"/>
              <a:gd name="connsiteX3" fmla="*/ 5708478 w 6667498"/>
              <a:gd name="connsiteY3" fmla="*/ 0 h 5754121"/>
              <a:gd name="connsiteX4" fmla="*/ 6386607 w 6667498"/>
              <a:gd name="connsiteY4" fmla="*/ 280891 h 5754121"/>
              <a:gd name="connsiteX5" fmla="*/ 6667496 w 6667498"/>
              <a:gd name="connsiteY5" fmla="*/ 959021 h 5754121"/>
              <a:gd name="connsiteX6" fmla="*/ 6667498 w 6667498"/>
              <a:gd name="connsiteY6" fmla="*/ 4795101 h 5754121"/>
              <a:gd name="connsiteX7" fmla="*/ 6386607 w 6667498"/>
              <a:gd name="connsiteY7" fmla="*/ 5473231 h 5754121"/>
              <a:gd name="connsiteX8" fmla="*/ 5708477 w 6667498"/>
              <a:gd name="connsiteY8" fmla="*/ 5754121 h 5754121"/>
              <a:gd name="connsiteX9" fmla="*/ 959020 w 6667498"/>
              <a:gd name="connsiteY9" fmla="*/ 5754121 h 5754121"/>
              <a:gd name="connsiteX10" fmla="*/ 280890 w 6667498"/>
              <a:gd name="connsiteY10" fmla="*/ 5473230 h 5754121"/>
              <a:gd name="connsiteX11" fmla="*/ 0 w 6667498"/>
              <a:gd name="connsiteY11" fmla="*/ 4795100 h 5754121"/>
              <a:gd name="connsiteX12" fmla="*/ 0 w 6667498"/>
              <a:gd name="connsiteY12" fmla="*/ 959020 h 5754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498" h="5754121">
                <a:moveTo>
                  <a:pt x="0" y="959020"/>
                </a:moveTo>
                <a:cubicBezTo>
                  <a:pt x="0" y="704672"/>
                  <a:pt x="101040" y="460742"/>
                  <a:pt x="280891" y="280891"/>
                </a:cubicBezTo>
                <a:cubicBezTo>
                  <a:pt x="460742" y="101040"/>
                  <a:pt x="704673" y="1"/>
                  <a:pt x="959021" y="2"/>
                </a:cubicBezTo>
                <a:lnTo>
                  <a:pt x="5708478" y="0"/>
                </a:lnTo>
                <a:cubicBezTo>
                  <a:pt x="5962826" y="0"/>
                  <a:pt x="6206756" y="101040"/>
                  <a:pt x="6386607" y="280891"/>
                </a:cubicBezTo>
                <a:cubicBezTo>
                  <a:pt x="6566458" y="460742"/>
                  <a:pt x="6667497" y="704673"/>
                  <a:pt x="6667496" y="959021"/>
                </a:cubicBezTo>
                <a:cubicBezTo>
                  <a:pt x="6667497" y="2237714"/>
                  <a:pt x="6667497" y="3516408"/>
                  <a:pt x="6667498" y="4795101"/>
                </a:cubicBezTo>
                <a:cubicBezTo>
                  <a:pt x="6667498" y="5049449"/>
                  <a:pt x="6566459" y="5293380"/>
                  <a:pt x="6386607" y="5473231"/>
                </a:cubicBezTo>
                <a:cubicBezTo>
                  <a:pt x="6206756" y="5653082"/>
                  <a:pt x="5962825" y="5754121"/>
                  <a:pt x="5708477" y="5754121"/>
                </a:cubicBezTo>
                <a:lnTo>
                  <a:pt x="959020" y="5754121"/>
                </a:lnTo>
                <a:cubicBezTo>
                  <a:pt x="704672" y="5754121"/>
                  <a:pt x="460741" y="5653081"/>
                  <a:pt x="280890" y="5473230"/>
                </a:cubicBezTo>
                <a:cubicBezTo>
                  <a:pt x="101039" y="5293379"/>
                  <a:pt x="0" y="5049448"/>
                  <a:pt x="0" y="4795100"/>
                </a:cubicBezTo>
                <a:lnTo>
                  <a:pt x="0" y="959020"/>
                </a:lnTo>
                <a:close/>
              </a:path>
            </a:pathLst>
          </a:custGeom>
          <a:noFill/>
          <a:ln w="3175">
            <a:solidFill>
              <a:schemeClr val="accent1">
                <a:lumMod val="75000"/>
              </a:schemeClr>
            </a:solidFill>
            <a:prstDash val="solid"/>
            <a:miter lim="800000"/>
            <a:headEnd/>
            <a:tailEnd/>
          </a:ln>
        </p:spPr>
        <p:txBody>
          <a:bodyPr lIns="0" tIns="0" rIns="0" bIns="0" numCol="1"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600" b="1">
                <a:latin typeface="Arial" pitchFamily="34" charset="0"/>
                <a:cs typeface="Arial" pitchFamily="34" charset="0"/>
              </a:rPr>
              <a:t>Cosmología</a:t>
            </a:r>
          </a:p>
        </p:txBody>
      </p:sp>
      <p:sp>
        <p:nvSpPr>
          <p:cNvPr id="80" name="Rectangle 137"/>
          <p:cNvSpPr>
            <a:spLocks noChangeArrowheads="1"/>
          </p:cNvSpPr>
          <p:nvPr/>
        </p:nvSpPr>
        <p:spPr bwMode="auto">
          <a:xfrm>
            <a:off x="3572517" y="5802786"/>
            <a:ext cx="1244251"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sz="1000"/>
            </a:pPr>
            <a:r>
              <a:rPr lang="es-ES" sz="1000" spc="100">
                <a:solidFill>
                  <a:schemeClr val="accent1">
                    <a:lumMod val="50000"/>
                  </a:schemeClr>
                </a:solidFill>
                <a:latin typeface="Times New Roman" pitchFamily="18" charset="0"/>
                <a:cs typeface="Times New Roman" pitchFamily="18" charset="0"/>
              </a:rPr>
              <a:t>Regla Semántica</a:t>
            </a:r>
          </a:p>
        </p:txBody>
      </p:sp>
      <p:sp>
        <p:nvSpPr>
          <p:cNvPr id="84" name="79 CuadroTexto"/>
          <p:cNvSpPr txBox="1"/>
          <p:nvPr/>
        </p:nvSpPr>
        <p:spPr>
          <a:xfrm>
            <a:off x="4589986" y="1777657"/>
            <a:ext cx="1148071"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800">
                <a:latin typeface="Arial" pitchFamily="34" charset="0"/>
                <a:cs typeface="Arial" pitchFamily="34" charset="0"/>
              </a:rPr>
              <a:t>Método experimental</a:t>
            </a:r>
          </a:p>
        </p:txBody>
      </p:sp>
      <p:sp>
        <p:nvSpPr>
          <p:cNvPr id="57" name="Marcador de número de diapositiva 56">
            <a:extLst>
              <a:ext uri="{FF2B5EF4-FFF2-40B4-BE49-F238E27FC236}">
                <a16:creationId xmlns:a16="http://schemas.microsoft.com/office/drawing/2014/main" id="{7C9A5658-AD28-0A90-9E45-A152F25B436D}"/>
              </a:ext>
            </a:extLst>
          </p:cNvPr>
          <p:cNvSpPr>
            <a:spLocks noGrp="1"/>
          </p:cNvSpPr>
          <p:nvPr>
            <p:ph type="sldNum" sz="quarter" idx="12"/>
          </p:nvPr>
        </p:nvSpPr>
        <p:spPr/>
        <p:txBody>
          <a:bodyPr/>
          <a:lstStyle/>
          <a:p>
            <a:fld id="{22B65AFC-14E6-4EDC-832A-2081F8269CE9}" type="slidenum">
              <a:rPr lang="es-AR" smtClean="0"/>
              <a:t>22</a:t>
            </a:fld>
            <a:endParaRPr lang="es-A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A3DA60F3-3AE6-83C6-4D07-6D5A66CB1919}"/>
              </a:ext>
            </a:extLst>
          </p:cNvPr>
          <p:cNvSpPr>
            <a:spLocks noGrp="1"/>
          </p:cNvSpPr>
          <p:nvPr>
            <p:ph type="sldNum" sz="quarter" idx="12"/>
          </p:nvPr>
        </p:nvSpPr>
        <p:spPr/>
        <p:txBody>
          <a:bodyPr/>
          <a:lstStyle/>
          <a:p>
            <a:fld id="{DF0F741A-1C68-43B1-82BF-590C1E2811B5}" type="slidenum">
              <a:rPr lang="es-AR" smtClean="0"/>
              <a:t>23</a:t>
            </a:fld>
            <a:endParaRPr lang="es-AR"/>
          </a:p>
        </p:txBody>
      </p:sp>
      <p:sp>
        <p:nvSpPr>
          <p:cNvPr id="4" name="2 Rectángulo">
            <a:extLst>
              <a:ext uri="{FF2B5EF4-FFF2-40B4-BE49-F238E27FC236}">
                <a16:creationId xmlns:a16="http://schemas.microsoft.com/office/drawing/2014/main" id="{D47632A0-78E5-FCBF-A6F7-5C70965811FC}"/>
              </a:ext>
            </a:extLst>
          </p:cNvPr>
          <p:cNvSpPr/>
          <p:nvPr/>
        </p:nvSpPr>
        <p:spPr>
          <a:xfrm>
            <a:off x="2011049" y="50421"/>
            <a:ext cx="8169901" cy="461665"/>
          </a:xfrm>
          <a:prstGeom prst="rect">
            <a:avLst/>
          </a:prstGeom>
        </p:spPr>
        <p:txBody>
          <a:bodyPr wrap="square">
            <a:spAutoFit/>
          </a:bodyPr>
          <a:lstStyle/>
          <a:p>
            <a:r>
              <a:rPr lang="es-ES" sz="2400" b="1" dirty="0"/>
              <a:t>Hermenéutica</a:t>
            </a:r>
            <a:r>
              <a:rPr lang="es-ES" sz="2400" dirty="0"/>
              <a:t>: la estructura del texto es una fórmula </a:t>
            </a:r>
            <a:r>
              <a:rPr lang="es-ES" sz="2400" b="1" i="1" dirty="0"/>
              <a:t>Semántica</a:t>
            </a:r>
            <a:endParaRPr lang="es-ES" sz="2400" dirty="0"/>
          </a:p>
        </p:txBody>
      </p:sp>
      <p:sp>
        <p:nvSpPr>
          <p:cNvPr id="5" name="4 CuadroTexto">
            <a:extLst>
              <a:ext uri="{FF2B5EF4-FFF2-40B4-BE49-F238E27FC236}">
                <a16:creationId xmlns:a16="http://schemas.microsoft.com/office/drawing/2014/main" id="{4F632FEB-1DA0-DDB3-739A-DBA14FADE56F}"/>
              </a:ext>
            </a:extLst>
          </p:cNvPr>
          <p:cNvSpPr txBox="1"/>
          <p:nvPr/>
        </p:nvSpPr>
        <p:spPr>
          <a:xfrm>
            <a:off x="9996307" y="2890291"/>
            <a:ext cx="2101551" cy="830997"/>
          </a:xfrm>
          <a:prstGeom prst="rect">
            <a:avLst/>
          </a:prstGeom>
          <a:noFill/>
        </p:spPr>
        <p:txBody>
          <a:bodyPr wrap="square" rtlCol="0">
            <a:spAutoFit/>
          </a:bodyPr>
          <a:lstStyle/>
          <a:p>
            <a:r>
              <a:rPr lang="es-ES" sz="1600" dirty="0"/>
              <a:t>Encuentro entre:</a:t>
            </a:r>
          </a:p>
          <a:p>
            <a:pPr>
              <a:buFont typeface="Arial" pitchFamily="34" charset="0"/>
              <a:buChar char="•"/>
            </a:pPr>
            <a:r>
              <a:rPr lang="es-ES" sz="1600" dirty="0"/>
              <a:t>la Fenomenología y</a:t>
            </a:r>
          </a:p>
          <a:p>
            <a:pPr>
              <a:buFont typeface="Arial" pitchFamily="34" charset="0"/>
              <a:buChar char="•"/>
            </a:pPr>
            <a:r>
              <a:rPr lang="es-ES" sz="1600" dirty="0"/>
              <a:t>la Hermenéutica</a:t>
            </a:r>
          </a:p>
        </p:txBody>
      </p:sp>
      <p:cxnSp>
        <p:nvCxnSpPr>
          <p:cNvPr id="6" name="5 Conector angular">
            <a:extLst>
              <a:ext uri="{FF2B5EF4-FFF2-40B4-BE49-F238E27FC236}">
                <a16:creationId xmlns:a16="http://schemas.microsoft.com/office/drawing/2014/main" id="{A1749B33-FCD0-A93C-32D4-E725B51EC2AB}"/>
              </a:ext>
            </a:extLst>
          </p:cNvPr>
          <p:cNvCxnSpPr>
            <a:cxnSpLocks/>
            <a:stCxn id="4" idx="3"/>
            <a:endCxn id="5" idx="0"/>
          </p:cNvCxnSpPr>
          <p:nvPr/>
        </p:nvCxnSpPr>
        <p:spPr>
          <a:xfrm>
            <a:off x="10180950" y="281254"/>
            <a:ext cx="866133" cy="2609037"/>
          </a:xfrm>
          <a:prstGeom prst="bentConnector2">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nvGrpSpPr>
          <p:cNvPr id="80" name="Grupo 79">
            <a:extLst>
              <a:ext uri="{FF2B5EF4-FFF2-40B4-BE49-F238E27FC236}">
                <a16:creationId xmlns:a16="http://schemas.microsoft.com/office/drawing/2014/main" id="{4E3BE636-C0CE-FA7E-2A11-FDCE390A7174}"/>
              </a:ext>
            </a:extLst>
          </p:cNvPr>
          <p:cNvGrpSpPr/>
          <p:nvPr/>
        </p:nvGrpSpPr>
        <p:grpSpPr>
          <a:xfrm>
            <a:off x="2972910" y="635188"/>
            <a:ext cx="6241437" cy="6172200"/>
            <a:chOff x="1926265" y="239429"/>
            <a:chExt cx="6241437" cy="6172200"/>
          </a:xfrm>
        </p:grpSpPr>
        <p:sp>
          <p:nvSpPr>
            <p:cNvPr id="9" name="Rectangle 102">
              <a:extLst>
                <a:ext uri="{FF2B5EF4-FFF2-40B4-BE49-F238E27FC236}">
                  <a16:creationId xmlns:a16="http://schemas.microsoft.com/office/drawing/2014/main" id="{04B87732-943C-78BF-D607-A01A7B8921B2}"/>
                </a:ext>
              </a:extLst>
            </p:cNvPr>
            <p:cNvSpPr>
              <a:spLocks noChangeArrowheads="1"/>
            </p:cNvSpPr>
            <p:nvPr/>
          </p:nvSpPr>
          <p:spPr bwMode="auto">
            <a:xfrm>
              <a:off x="2692009" y="1348289"/>
              <a:ext cx="2825181" cy="4723614"/>
            </a:xfrm>
            <a:prstGeom prst="flowChartAlternateProcess">
              <a:avLst/>
            </a:prstGeom>
            <a:solidFill>
              <a:schemeClr val="accent1">
                <a:lumMod val="20000"/>
                <a:lumOff val="80000"/>
                <a:alpha val="20000"/>
              </a:schemeClr>
            </a:solidFill>
            <a:ln w="1">
              <a:solidFill>
                <a:schemeClr val="accent1">
                  <a:lumMod val="20000"/>
                  <a:lumOff val="80000"/>
                </a:schemeClr>
              </a:solidFill>
              <a:prstDash val="solid"/>
              <a:miter lim="800000"/>
              <a:headEnd/>
              <a:tailEnd/>
            </a:ln>
          </p:spPr>
          <p:txBody>
            <a:bodyPr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Método  de Investigación</a:t>
              </a:r>
            </a:p>
          </p:txBody>
        </p:sp>
        <p:sp>
          <p:nvSpPr>
            <p:cNvPr id="10" name="Rectangle 125">
              <a:extLst>
                <a:ext uri="{FF2B5EF4-FFF2-40B4-BE49-F238E27FC236}">
                  <a16:creationId xmlns:a16="http://schemas.microsoft.com/office/drawing/2014/main" id="{B2E16AF1-3597-C7E7-80F4-6653CE36BDD4}"/>
                </a:ext>
              </a:extLst>
            </p:cNvPr>
            <p:cNvSpPr>
              <a:spLocks noChangeArrowheads="1"/>
            </p:cNvSpPr>
            <p:nvPr/>
          </p:nvSpPr>
          <p:spPr bwMode="auto">
            <a:xfrm>
              <a:off x="3743589" y="1749139"/>
              <a:ext cx="900000" cy="720000"/>
            </a:xfrm>
            <a:prstGeom prst="flowChartAlternateProcess">
              <a:avLst/>
            </a:prstGeom>
            <a:solidFill>
              <a:srgbClr val="1F497D">
                <a:lumMod val="20000"/>
                <a:lumOff val="80000"/>
                <a:alpha val="50000"/>
              </a:srgbClr>
            </a:solidFill>
            <a:ln w="1">
              <a:solidFill>
                <a:srgbClr val="1F497D">
                  <a:lumMod val="20000"/>
                  <a:lumOff val="80000"/>
                </a:srgbClr>
              </a:solidFill>
              <a:prstDash val="solid"/>
              <a:miter lim="800000"/>
              <a:headEnd/>
              <a:tailEnd/>
            </a:ln>
          </p:spPr>
          <p:txBody>
            <a:bodyPr wrap="square"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solidFill>
                    <a:sysClr val="windowText" lastClr="000000"/>
                  </a:solidFill>
                  <a:latin typeface="Arial" pitchFamily="34" charset="0"/>
                  <a:cs typeface="Arial" pitchFamily="34" charset="0"/>
                </a:rPr>
                <a:t>Teorías</a:t>
              </a:r>
            </a:p>
          </p:txBody>
        </p:sp>
        <p:sp>
          <p:nvSpPr>
            <p:cNvPr id="11" name="Rectangle 98">
              <a:extLst>
                <a:ext uri="{FF2B5EF4-FFF2-40B4-BE49-F238E27FC236}">
                  <a16:creationId xmlns:a16="http://schemas.microsoft.com/office/drawing/2014/main" id="{6AD0FD54-E78D-D35B-33F0-E27D6E6D78B8}"/>
                </a:ext>
              </a:extLst>
            </p:cNvPr>
            <p:cNvSpPr>
              <a:spLocks noChangeArrowheads="1"/>
            </p:cNvSpPr>
            <p:nvPr/>
          </p:nvSpPr>
          <p:spPr bwMode="auto">
            <a:xfrm>
              <a:off x="3869589" y="2098868"/>
              <a:ext cx="648000" cy="288000"/>
            </a:xfrm>
            <a:prstGeom prst="rect">
              <a:avLst/>
            </a:prstGeom>
            <a:solidFill>
              <a:srgbClr val="FFFFB9"/>
            </a:solidFill>
            <a:ln w="1">
              <a:solidFill>
                <a:srgbClr val="800000"/>
              </a:solidFill>
              <a:prstDash val="solid"/>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Leyes</a:t>
              </a:r>
            </a:p>
          </p:txBody>
        </p:sp>
        <p:sp>
          <p:nvSpPr>
            <p:cNvPr id="12" name="4 Rectángulo redondeado">
              <a:extLst>
                <a:ext uri="{FF2B5EF4-FFF2-40B4-BE49-F238E27FC236}">
                  <a16:creationId xmlns:a16="http://schemas.microsoft.com/office/drawing/2014/main" id="{668925B9-DD91-F24F-2696-511F7F976FDB}"/>
                </a:ext>
              </a:extLst>
            </p:cNvPr>
            <p:cNvSpPr/>
            <p:nvPr/>
          </p:nvSpPr>
          <p:spPr>
            <a:xfrm>
              <a:off x="5830757" y="3301186"/>
              <a:ext cx="1762883" cy="2176992"/>
            </a:xfrm>
            <a:prstGeom prst="roundRect">
              <a:avLst/>
            </a:prstGeom>
            <a:solidFill>
              <a:schemeClr val="accent6">
                <a:lumMod val="20000"/>
                <a:lumOff val="80000"/>
                <a:alpha val="34000"/>
              </a:schemeClr>
            </a:solidFill>
            <a:ln w="1">
              <a:solidFill>
                <a:schemeClr val="accent6">
                  <a:lumMod val="40000"/>
                  <a:lumOff val="60000"/>
                </a:schemeClr>
              </a:solidFill>
              <a:prstDash val="solid"/>
              <a:miter lim="800000"/>
              <a:headEnd/>
              <a:tailEnd/>
            </a:ln>
          </p:spPr>
          <p:txBody>
            <a:bodyPr lIns="108000"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Método de Exposición</a:t>
              </a:r>
            </a:p>
          </p:txBody>
        </p:sp>
        <p:sp>
          <p:nvSpPr>
            <p:cNvPr id="13" name="5 Forma libre">
              <a:extLst>
                <a:ext uri="{FF2B5EF4-FFF2-40B4-BE49-F238E27FC236}">
                  <a16:creationId xmlns:a16="http://schemas.microsoft.com/office/drawing/2014/main" id="{E1BF0E68-D64D-C989-4D9A-A3892B3EB391}"/>
                </a:ext>
              </a:extLst>
            </p:cNvPr>
            <p:cNvSpPr/>
            <p:nvPr/>
          </p:nvSpPr>
          <p:spPr>
            <a:xfrm>
              <a:off x="2719216" y="1137952"/>
              <a:ext cx="2681556" cy="4891616"/>
            </a:xfrm>
            <a:custGeom>
              <a:avLst/>
              <a:gdLst>
                <a:gd name="connsiteX0" fmla="*/ 0 w 2880000"/>
                <a:gd name="connsiteY0" fmla="*/ 480010 h 5580000"/>
                <a:gd name="connsiteX1" fmla="*/ 140592 w 2880000"/>
                <a:gd name="connsiteY1" fmla="*/ 140592 h 5580000"/>
                <a:gd name="connsiteX2" fmla="*/ 480011 w 2880000"/>
                <a:gd name="connsiteY2" fmla="*/ 1 h 5580000"/>
                <a:gd name="connsiteX3" fmla="*/ 2399990 w 2880000"/>
                <a:gd name="connsiteY3" fmla="*/ 0 h 5580000"/>
                <a:gd name="connsiteX4" fmla="*/ 2739408 w 2880000"/>
                <a:gd name="connsiteY4" fmla="*/ 140592 h 5580000"/>
                <a:gd name="connsiteX5" fmla="*/ 2879999 w 2880000"/>
                <a:gd name="connsiteY5" fmla="*/ 480011 h 5580000"/>
                <a:gd name="connsiteX6" fmla="*/ 2880000 w 2880000"/>
                <a:gd name="connsiteY6" fmla="*/ 5099990 h 5580000"/>
                <a:gd name="connsiteX7" fmla="*/ 2739408 w 2880000"/>
                <a:gd name="connsiteY7" fmla="*/ 5439408 h 5580000"/>
                <a:gd name="connsiteX8" fmla="*/ 2399989 w 2880000"/>
                <a:gd name="connsiteY8" fmla="*/ 5580000 h 5580000"/>
                <a:gd name="connsiteX9" fmla="*/ 480010 w 2880000"/>
                <a:gd name="connsiteY9" fmla="*/ 5580000 h 5580000"/>
                <a:gd name="connsiteX10" fmla="*/ 140592 w 2880000"/>
                <a:gd name="connsiteY10" fmla="*/ 5439408 h 5580000"/>
                <a:gd name="connsiteX11" fmla="*/ 1 w 2880000"/>
                <a:gd name="connsiteY11" fmla="*/ 5099989 h 5580000"/>
                <a:gd name="connsiteX12" fmla="*/ 0 w 2880000"/>
                <a:gd name="connsiteY12" fmla="*/ 480010 h 55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80000" h="5580000">
                  <a:moveTo>
                    <a:pt x="0" y="480010"/>
                  </a:moveTo>
                  <a:cubicBezTo>
                    <a:pt x="0" y="352703"/>
                    <a:pt x="50573" y="230611"/>
                    <a:pt x="140592" y="140592"/>
                  </a:cubicBezTo>
                  <a:cubicBezTo>
                    <a:pt x="230612" y="50573"/>
                    <a:pt x="352704" y="1"/>
                    <a:pt x="480011" y="1"/>
                  </a:cubicBezTo>
                  <a:lnTo>
                    <a:pt x="2399990" y="0"/>
                  </a:lnTo>
                  <a:cubicBezTo>
                    <a:pt x="2527297" y="0"/>
                    <a:pt x="2649389" y="50573"/>
                    <a:pt x="2739408" y="140592"/>
                  </a:cubicBezTo>
                  <a:cubicBezTo>
                    <a:pt x="2829427" y="230612"/>
                    <a:pt x="2879999" y="352704"/>
                    <a:pt x="2879999" y="480011"/>
                  </a:cubicBezTo>
                  <a:cubicBezTo>
                    <a:pt x="2879999" y="2020004"/>
                    <a:pt x="2880000" y="3559997"/>
                    <a:pt x="2880000" y="5099990"/>
                  </a:cubicBezTo>
                  <a:cubicBezTo>
                    <a:pt x="2880000" y="5227297"/>
                    <a:pt x="2829428" y="5349389"/>
                    <a:pt x="2739408" y="5439408"/>
                  </a:cubicBezTo>
                  <a:cubicBezTo>
                    <a:pt x="2649389" y="5529427"/>
                    <a:pt x="2527296" y="5580000"/>
                    <a:pt x="2399989" y="5580000"/>
                  </a:cubicBezTo>
                  <a:lnTo>
                    <a:pt x="480010" y="5580000"/>
                  </a:lnTo>
                  <a:cubicBezTo>
                    <a:pt x="352703" y="5580000"/>
                    <a:pt x="230611" y="5529427"/>
                    <a:pt x="140592" y="5439408"/>
                  </a:cubicBezTo>
                  <a:cubicBezTo>
                    <a:pt x="50573" y="5349389"/>
                    <a:pt x="0" y="5227296"/>
                    <a:pt x="1" y="5099989"/>
                  </a:cubicBezTo>
                  <a:cubicBezTo>
                    <a:pt x="1" y="3559996"/>
                    <a:pt x="0" y="2020003"/>
                    <a:pt x="0" y="480010"/>
                  </a:cubicBezTo>
                  <a:close/>
                </a:path>
              </a:pathLst>
            </a:custGeom>
            <a:noFill/>
            <a:ln w="3175">
              <a:solidFill>
                <a:schemeClr val="bg1">
                  <a:lumMod val="95000"/>
                </a:schemeClr>
              </a:solidFill>
              <a:prstDash val="sysDash"/>
              <a:miter lim="800000"/>
              <a:headEnd/>
              <a:tailEnd/>
            </a:ln>
          </p:spPr>
          <p:txBody>
            <a:bodyPr tIns="0" b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Racionalidad</a:t>
              </a:r>
            </a:p>
          </p:txBody>
        </p:sp>
        <p:sp>
          <p:nvSpPr>
            <p:cNvPr id="14" name="Rectangle 111">
              <a:extLst>
                <a:ext uri="{FF2B5EF4-FFF2-40B4-BE49-F238E27FC236}">
                  <a16:creationId xmlns:a16="http://schemas.microsoft.com/office/drawing/2014/main" id="{7D832E0A-CBCE-F411-4639-E85694B95F7A}"/>
                </a:ext>
              </a:extLst>
            </p:cNvPr>
            <p:cNvSpPr>
              <a:spLocks noChangeArrowheads="1"/>
            </p:cNvSpPr>
            <p:nvPr/>
          </p:nvSpPr>
          <p:spPr bwMode="auto">
            <a:xfrm>
              <a:off x="2221546" y="842435"/>
              <a:ext cx="5429236" cy="5302494"/>
            </a:xfrm>
            <a:custGeom>
              <a:avLst/>
              <a:gdLst>
                <a:gd name="connsiteX0" fmla="*/ 0 w 6667498"/>
                <a:gd name="connsiteY0" fmla="*/ 959020 h 5754121"/>
                <a:gd name="connsiteX1" fmla="*/ 280891 w 6667498"/>
                <a:gd name="connsiteY1" fmla="*/ 280891 h 5754121"/>
                <a:gd name="connsiteX2" fmla="*/ 959021 w 6667498"/>
                <a:gd name="connsiteY2" fmla="*/ 2 h 5754121"/>
                <a:gd name="connsiteX3" fmla="*/ 5708478 w 6667498"/>
                <a:gd name="connsiteY3" fmla="*/ 0 h 5754121"/>
                <a:gd name="connsiteX4" fmla="*/ 6386607 w 6667498"/>
                <a:gd name="connsiteY4" fmla="*/ 280891 h 5754121"/>
                <a:gd name="connsiteX5" fmla="*/ 6667496 w 6667498"/>
                <a:gd name="connsiteY5" fmla="*/ 959021 h 5754121"/>
                <a:gd name="connsiteX6" fmla="*/ 6667498 w 6667498"/>
                <a:gd name="connsiteY6" fmla="*/ 4795101 h 5754121"/>
                <a:gd name="connsiteX7" fmla="*/ 6386607 w 6667498"/>
                <a:gd name="connsiteY7" fmla="*/ 5473231 h 5754121"/>
                <a:gd name="connsiteX8" fmla="*/ 5708477 w 6667498"/>
                <a:gd name="connsiteY8" fmla="*/ 5754121 h 5754121"/>
                <a:gd name="connsiteX9" fmla="*/ 959020 w 6667498"/>
                <a:gd name="connsiteY9" fmla="*/ 5754121 h 5754121"/>
                <a:gd name="connsiteX10" fmla="*/ 280890 w 6667498"/>
                <a:gd name="connsiteY10" fmla="*/ 5473230 h 5754121"/>
                <a:gd name="connsiteX11" fmla="*/ 0 w 6667498"/>
                <a:gd name="connsiteY11" fmla="*/ 4795100 h 5754121"/>
                <a:gd name="connsiteX12" fmla="*/ 0 w 6667498"/>
                <a:gd name="connsiteY12" fmla="*/ 959020 h 5754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498" h="5754121">
                  <a:moveTo>
                    <a:pt x="0" y="959020"/>
                  </a:moveTo>
                  <a:cubicBezTo>
                    <a:pt x="0" y="704672"/>
                    <a:pt x="101040" y="460742"/>
                    <a:pt x="280891" y="280891"/>
                  </a:cubicBezTo>
                  <a:cubicBezTo>
                    <a:pt x="460742" y="101040"/>
                    <a:pt x="704673" y="1"/>
                    <a:pt x="959021" y="2"/>
                  </a:cubicBezTo>
                  <a:lnTo>
                    <a:pt x="5708478" y="0"/>
                  </a:lnTo>
                  <a:cubicBezTo>
                    <a:pt x="5962826" y="0"/>
                    <a:pt x="6206756" y="101040"/>
                    <a:pt x="6386607" y="280891"/>
                  </a:cubicBezTo>
                  <a:cubicBezTo>
                    <a:pt x="6566458" y="460742"/>
                    <a:pt x="6667497" y="704673"/>
                    <a:pt x="6667496" y="959021"/>
                  </a:cubicBezTo>
                  <a:cubicBezTo>
                    <a:pt x="6667497" y="2237714"/>
                    <a:pt x="6667497" y="3516408"/>
                    <a:pt x="6667498" y="4795101"/>
                  </a:cubicBezTo>
                  <a:cubicBezTo>
                    <a:pt x="6667498" y="5049449"/>
                    <a:pt x="6566459" y="5293380"/>
                    <a:pt x="6386607" y="5473231"/>
                  </a:cubicBezTo>
                  <a:cubicBezTo>
                    <a:pt x="6206756" y="5653082"/>
                    <a:pt x="5962825" y="5754121"/>
                    <a:pt x="5708477" y="5754121"/>
                  </a:cubicBezTo>
                  <a:lnTo>
                    <a:pt x="959020" y="5754121"/>
                  </a:lnTo>
                  <a:cubicBezTo>
                    <a:pt x="704672" y="5754121"/>
                    <a:pt x="460741" y="5653081"/>
                    <a:pt x="280890" y="5473230"/>
                  </a:cubicBezTo>
                  <a:cubicBezTo>
                    <a:pt x="101039" y="5293379"/>
                    <a:pt x="0" y="5049448"/>
                    <a:pt x="0" y="4795100"/>
                  </a:cubicBezTo>
                  <a:lnTo>
                    <a:pt x="0" y="959020"/>
                  </a:lnTo>
                  <a:close/>
                </a:path>
              </a:pathLst>
            </a:custGeom>
            <a:noFill/>
            <a:ln w="1">
              <a:solidFill>
                <a:schemeClr val="accent1">
                  <a:lumMod val="40000"/>
                  <a:lumOff val="60000"/>
                </a:schemeClr>
              </a:solidFill>
              <a:prstDash val="sysDash"/>
              <a:miter lim="800000"/>
              <a:headEnd/>
              <a:tailEnd/>
            </a:ln>
          </p:spPr>
          <p:txBody>
            <a:bodyPr lIns="0" tIns="0" rIns="0" bIns="0" numCol="1"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600" b="1">
                  <a:latin typeface="Arial" pitchFamily="34" charset="0"/>
                  <a:cs typeface="Arial" pitchFamily="34" charset="0"/>
                </a:rPr>
                <a:t>Ciencia fáctica</a:t>
              </a:r>
            </a:p>
          </p:txBody>
        </p:sp>
        <p:sp>
          <p:nvSpPr>
            <p:cNvPr id="15" name="7 Rectángulo redondeado">
              <a:extLst>
                <a:ext uri="{FF2B5EF4-FFF2-40B4-BE49-F238E27FC236}">
                  <a16:creationId xmlns:a16="http://schemas.microsoft.com/office/drawing/2014/main" id="{4C2F5271-84BC-766A-5D55-51A9F3B5630A}"/>
                </a:ext>
              </a:extLst>
            </p:cNvPr>
            <p:cNvSpPr/>
            <p:nvPr/>
          </p:nvSpPr>
          <p:spPr>
            <a:xfrm>
              <a:off x="3512553" y="4844764"/>
              <a:ext cx="1362075" cy="1133474"/>
            </a:xfrm>
            <a:prstGeom prst="roundRect">
              <a:avLst/>
            </a:prstGeom>
            <a:solidFill>
              <a:schemeClr val="tx2">
                <a:lumMod val="20000"/>
                <a:lumOff val="80000"/>
                <a:alpha val="50000"/>
              </a:schemeClr>
            </a:solidFill>
            <a:ln w="1">
              <a:solidFill>
                <a:schemeClr val="tx2">
                  <a:lumMod val="20000"/>
                  <a:lumOff val="80000"/>
                </a:schemeClr>
              </a:solidFill>
              <a:prstDash val="solid"/>
              <a:miter lim="800000"/>
              <a:headEnd/>
              <a:tailEnd/>
            </a:ln>
          </p:spPr>
          <p:txBody>
            <a:bodyPr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Descubrimiento</a:t>
              </a:r>
            </a:p>
          </p:txBody>
        </p:sp>
        <p:sp>
          <p:nvSpPr>
            <p:cNvPr id="16" name="8 Rectángulo redondeado">
              <a:extLst>
                <a:ext uri="{FF2B5EF4-FFF2-40B4-BE49-F238E27FC236}">
                  <a16:creationId xmlns:a16="http://schemas.microsoft.com/office/drawing/2014/main" id="{675D297F-7282-2C0B-F6CA-B33C298C3A78}"/>
                </a:ext>
              </a:extLst>
            </p:cNvPr>
            <p:cNvSpPr/>
            <p:nvPr/>
          </p:nvSpPr>
          <p:spPr>
            <a:xfrm>
              <a:off x="5579390" y="1348289"/>
              <a:ext cx="1872000" cy="1424030"/>
            </a:xfrm>
            <a:prstGeom prst="roundRect">
              <a:avLst/>
            </a:prstGeom>
            <a:solidFill>
              <a:schemeClr val="accent3">
                <a:lumMod val="20000"/>
                <a:lumOff val="80000"/>
                <a:alpha val="34000"/>
              </a:schemeClr>
            </a:solidFill>
            <a:ln w="3175">
              <a:solidFill>
                <a:schemeClr val="accent3">
                  <a:lumMod val="40000"/>
                  <a:lumOff val="60000"/>
                </a:schemeClr>
              </a:solidFill>
              <a:prstDash val="solid"/>
              <a:miter lim="800000"/>
              <a:headEnd/>
              <a:tailEnd/>
            </a:ln>
          </p:spPr>
          <p:txBody>
            <a:bodyPr lIns="108000"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b="1">
                  <a:latin typeface="Arial" pitchFamily="34" charset="0"/>
                  <a:cs typeface="Arial" pitchFamily="34" charset="0"/>
                </a:rPr>
                <a:t>Método de Manipulación</a:t>
              </a:r>
            </a:p>
            <a:p>
              <a:pPr algn="ctr">
                <a:defRPr/>
              </a:pPr>
              <a:endParaRPr lang="es-ES" sz="1000" b="1">
                <a:latin typeface="Arial" pitchFamily="34" charset="0"/>
                <a:cs typeface="Arial" pitchFamily="34" charset="0"/>
              </a:endParaRPr>
            </a:p>
          </p:txBody>
        </p:sp>
        <p:sp>
          <p:nvSpPr>
            <p:cNvPr id="17" name="Rectangle 106">
              <a:extLst>
                <a:ext uri="{FF2B5EF4-FFF2-40B4-BE49-F238E27FC236}">
                  <a16:creationId xmlns:a16="http://schemas.microsoft.com/office/drawing/2014/main" id="{319757B6-D554-F7F4-A0CE-2F7C9358431B}"/>
                </a:ext>
              </a:extLst>
            </p:cNvPr>
            <p:cNvSpPr>
              <a:spLocks noChangeArrowheads="1"/>
            </p:cNvSpPr>
            <p:nvPr/>
          </p:nvSpPr>
          <p:spPr bwMode="auto">
            <a:xfrm>
              <a:off x="3305263" y="2597926"/>
              <a:ext cx="1788582" cy="612000"/>
            </a:xfrm>
            <a:prstGeom prst="rect">
              <a:avLst/>
            </a:prstGeom>
            <a:solidFill>
              <a:srgbClr val="FFFFB9"/>
            </a:solidFill>
            <a:ln w="1">
              <a:solidFill>
                <a:srgbClr val="800000"/>
              </a:solidFill>
              <a:prstDash val="solid"/>
              <a:miter lim="800000"/>
              <a:headEnd/>
              <a:tailEnd/>
            </a:ln>
          </p:spPr>
          <p:txBody>
            <a:bodyPr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Operaciones Lógicas</a:t>
              </a:r>
            </a:p>
            <a:p>
              <a:pPr algn="ctr"/>
              <a:endParaRPr lang="es-ES" sz="1000" b="1">
                <a:latin typeface="Arial" pitchFamily="34" charset="0"/>
                <a:cs typeface="Arial" pitchFamily="34" charset="0"/>
              </a:endParaRPr>
            </a:p>
            <a:p>
              <a:pPr algn="l"/>
              <a:r>
                <a:rPr lang="es-ES" sz="1000">
                  <a:latin typeface="Arial" pitchFamily="34" charset="0"/>
                  <a:cs typeface="Arial" pitchFamily="34" charset="0"/>
                </a:rPr>
                <a:t>- Reglas de Inferencia</a:t>
              </a:r>
            </a:p>
            <a:p>
              <a:pPr algn="l"/>
              <a:r>
                <a:rPr lang="es-ES" sz="1000">
                  <a:latin typeface="Arial" pitchFamily="34" charset="0"/>
                  <a:cs typeface="Arial" pitchFamily="34" charset="0"/>
                </a:rPr>
                <a:t>- Tautologías</a:t>
              </a:r>
            </a:p>
          </p:txBody>
        </p:sp>
        <p:sp>
          <p:nvSpPr>
            <p:cNvPr id="18" name="Rectangle 148">
              <a:extLst>
                <a:ext uri="{FF2B5EF4-FFF2-40B4-BE49-F238E27FC236}">
                  <a16:creationId xmlns:a16="http://schemas.microsoft.com/office/drawing/2014/main" id="{4504BC7B-EDC1-098B-FB1A-E7629A74B6CC}"/>
                </a:ext>
              </a:extLst>
            </p:cNvPr>
            <p:cNvSpPr>
              <a:spLocks noChangeArrowheads="1"/>
            </p:cNvSpPr>
            <p:nvPr/>
          </p:nvSpPr>
          <p:spPr bwMode="auto">
            <a:xfrm>
              <a:off x="3653589" y="5079712"/>
              <a:ext cx="1080000" cy="779465"/>
            </a:xfrm>
            <a:prstGeom prst="rect">
              <a:avLst/>
            </a:prstGeom>
            <a:solidFill>
              <a:srgbClr val="FFFFB9"/>
            </a:solidFill>
            <a:ln w="1">
              <a:solidFill>
                <a:srgbClr val="800000"/>
              </a:solidFill>
              <a:prstDash val="solid"/>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s-ES" sz="1000" b="1" dirty="0">
                  <a:latin typeface="Arial" pitchFamily="34" charset="0"/>
                  <a:cs typeface="Arial" pitchFamily="34" charset="0"/>
                </a:rPr>
                <a:t>Proposiciones</a:t>
              </a:r>
              <a:br>
                <a:rPr lang="es-ES" sz="1000" b="1">
                  <a:latin typeface="Arial" pitchFamily="34" charset="0"/>
                  <a:cs typeface="Arial" pitchFamily="34" charset="0"/>
                </a:rPr>
              </a:br>
              <a:r>
                <a:rPr lang="es-ES" sz="1000" b="1">
                  <a:latin typeface="Arial" pitchFamily="34" charset="0"/>
                  <a:cs typeface="Arial" pitchFamily="34" charset="0"/>
                </a:rPr>
                <a:t>Derivadas</a:t>
              </a:r>
            </a:p>
            <a:p>
              <a:pPr>
                <a:defRPr/>
              </a:pPr>
              <a:r>
                <a:rPr lang="es-ES" sz="1000">
                  <a:latin typeface="Arial" pitchFamily="34" charset="0"/>
                  <a:cs typeface="Arial" pitchFamily="34" charset="0"/>
                </a:rPr>
                <a:t>- Teoremas</a:t>
              </a:r>
            </a:p>
            <a:p>
              <a:r>
                <a:rPr lang="es-ES" sz="1000">
                  <a:latin typeface="Arial" pitchFamily="34" charset="0"/>
                  <a:cs typeface="Arial" pitchFamily="34" charset="0"/>
                </a:rPr>
                <a:t>- Hipótesis</a:t>
              </a:r>
            </a:p>
            <a:p>
              <a:r>
                <a:rPr lang="es-ES" sz="1000">
                  <a:latin typeface="Arial" pitchFamily="34" charset="0"/>
                  <a:cs typeface="Arial" pitchFamily="34" charset="0"/>
                </a:rPr>
                <a:t>- Tesis</a:t>
              </a:r>
            </a:p>
          </p:txBody>
        </p:sp>
        <p:sp>
          <p:nvSpPr>
            <p:cNvPr id="19" name="Rectangle 153">
              <a:extLst>
                <a:ext uri="{FF2B5EF4-FFF2-40B4-BE49-F238E27FC236}">
                  <a16:creationId xmlns:a16="http://schemas.microsoft.com/office/drawing/2014/main" id="{8FA796DA-BA99-DC05-94D2-0975F7EA7D3A}"/>
                </a:ext>
              </a:extLst>
            </p:cNvPr>
            <p:cNvSpPr>
              <a:spLocks noChangeArrowheads="1"/>
            </p:cNvSpPr>
            <p:nvPr/>
          </p:nvSpPr>
          <p:spPr bwMode="auto">
            <a:xfrm>
              <a:off x="4196503" y="3506502"/>
              <a:ext cx="1080000" cy="940200"/>
            </a:xfrm>
            <a:prstGeom prst="rect">
              <a:avLst/>
            </a:prstGeom>
            <a:solidFill>
              <a:srgbClr val="FFFFB9"/>
            </a:solidFill>
            <a:ln w="1">
              <a:solidFill>
                <a:srgbClr val="800000"/>
              </a:solidFill>
              <a:prstDash val="solid"/>
              <a:miter lim="800000"/>
              <a:headEnd/>
              <a:tailEnd/>
            </a:ln>
          </p:spPr>
          <p:txBody>
            <a:bodyPr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Proposiciones</a:t>
              </a:r>
              <a:br>
                <a:rPr lang="es-ES" sz="1000" b="1">
                  <a:latin typeface="Arial" pitchFamily="34" charset="0"/>
                  <a:cs typeface="Arial" pitchFamily="34" charset="0"/>
                </a:rPr>
              </a:br>
              <a:r>
                <a:rPr lang="es-ES" sz="1000" b="1">
                  <a:latin typeface="Arial" pitchFamily="34" charset="0"/>
                  <a:cs typeface="Arial" pitchFamily="34" charset="0"/>
                </a:rPr>
                <a:t>Básicas</a:t>
              </a:r>
            </a:p>
            <a:p>
              <a:pPr algn="l"/>
              <a:endParaRPr lang="es-ES" sz="800">
                <a:latin typeface="Arial" pitchFamily="34" charset="0"/>
                <a:cs typeface="Arial" pitchFamily="34" charset="0"/>
              </a:endParaRPr>
            </a:p>
            <a:p>
              <a:pPr algn="l"/>
              <a:r>
                <a:rPr lang="es-ES" sz="1000">
                  <a:latin typeface="Arial" pitchFamily="34" charset="0"/>
                  <a:cs typeface="Arial" pitchFamily="34" charset="0"/>
                </a:rPr>
                <a:t>- Axiomas</a:t>
              </a:r>
            </a:p>
            <a:p>
              <a:pPr algn="l"/>
              <a:r>
                <a:rPr lang="es-ES" sz="1000">
                  <a:latin typeface="Arial" pitchFamily="34" charset="0"/>
                  <a:cs typeface="Arial" pitchFamily="34" charset="0"/>
                </a:rPr>
                <a:t>- Postulados</a:t>
              </a:r>
            </a:p>
          </p:txBody>
        </p:sp>
        <p:sp>
          <p:nvSpPr>
            <p:cNvPr id="20" name="Rectangle 180">
              <a:extLst>
                <a:ext uri="{FF2B5EF4-FFF2-40B4-BE49-F238E27FC236}">
                  <a16:creationId xmlns:a16="http://schemas.microsoft.com/office/drawing/2014/main" id="{98E0E08D-55F9-69DB-7DDF-EFCBF188CC56}"/>
                </a:ext>
              </a:extLst>
            </p:cNvPr>
            <p:cNvSpPr>
              <a:spLocks noChangeArrowheads="1"/>
            </p:cNvSpPr>
            <p:nvPr/>
          </p:nvSpPr>
          <p:spPr bwMode="auto">
            <a:xfrm>
              <a:off x="3038069" y="3506502"/>
              <a:ext cx="1080000" cy="940200"/>
            </a:xfrm>
            <a:prstGeom prst="rect">
              <a:avLst/>
            </a:prstGeom>
            <a:solidFill>
              <a:srgbClr val="FFFFB9"/>
            </a:solidFill>
            <a:ln w="1">
              <a:solidFill>
                <a:srgbClr val="800000"/>
              </a:solidFill>
              <a:prstDash val="solid"/>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Métodos de Razonamiento</a:t>
              </a:r>
            </a:p>
            <a:p>
              <a:pPr algn="l"/>
              <a:endParaRPr lang="es-ES" sz="800">
                <a:latin typeface="Arial" pitchFamily="34" charset="0"/>
                <a:cs typeface="Arial" pitchFamily="34" charset="0"/>
              </a:endParaRPr>
            </a:p>
            <a:p>
              <a:pPr algn="l"/>
              <a:r>
                <a:rPr lang="es-ES" sz="1000">
                  <a:latin typeface="Arial" pitchFamily="34" charset="0"/>
                  <a:cs typeface="Arial" pitchFamily="34" charset="0"/>
                </a:rPr>
                <a:t>- Deductivo</a:t>
              </a:r>
            </a:p>
            <a:p>
              <a:pPr>
                <a:defRPr/>
              </a:pPr>
              <a:r>
                <a:rPr lang="es-ES"/>
                <a:t>- </a:t>
              </a:r>
              <a:r>
                <a:rPr lang="es-ES" sz="1000">
                  <a:latin typeface="Arial" pitchFamily="34" charset="0"/>
                  <a:cs typeface="Arial" pitchFamily="34" charset="0"/>
                </a:rPr>
                <a:t>Inductivo</a:t>
              </a:r>
            </a:p>
            <a:p>
              <a:pPr algn="l"/>
              <a:r>
                <a:rPr lang="es-ES" sz="1000" i="1">
                  <a:latin typeface="Arial" pitchFamily="34" charset="0"/>
                  <a:cs typeface="Arial" pitchFamily="34" charset="0"/>
                </a:rPr>
                <a:t>- Abductivo</a:t>
              </a:r>
            </a:p>
          </p:txBody>
        </p:sp>
        <p:cxnSp>
          <p:nvCxnSpPr>
            <p:cNvPr id="21" name="13 Conector recto">
              <a:extLst>
                <a:ext uri="{FF2B5EF4-FFF2-40B4-BE49-F238E27FC236}">
                  <a16:creationId xmlns:a16="http://schemas.microsoft.com/office/drawing/2014/main" id="{3098659F-502B-5CE3-A5B5-179A228A46EF}"/>
                </a:ext>
              </a:extLst>
            </p:cNvPr>
            <p:cNvCxnSpPr>
              <a:stCxn id="11" idx="2"/>
              <a:endCxn id="17" idx="0"/>
            </p:cNvCxnSpPr>
            <p:nvPr/>
          </p:nvCxnSpPr>
          <p:spPr>
            <a:xfrm rot="16200000" flipH="1">
              <a:off x="4091042" y="2489415"/>
              <a:ext cx="211058" cy="5965"/>
            </a:xfrm>
            <a:prstGeom prst="line">
              <a:avLst/>
            </a:prstGeom>
            <a:ln>
              <a:headEnd type="diamond"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14 Conector angular">
              <a:extLst>
                <a:ext uri="{FF2B5EF4-FFF2-40B4-BE49-F238E27FC236}">
                  <a16:creationId xmlns:a16="http://schemas.microsoft.com/office/drawing/2014/main" id="{BFCCDAE7-277A-1257-13A4-F6D707BB0747}"/>
                </a:ext>
              </a:extLst>
            </p:cNvPr>
            <p:cNvCxnSpPr>
              <a:stCxn id="17" idx="2"/>
              <a:endCxn id="20" idx="0"/>
            </p:cNvCxnSpPr>
            <p:nvPr/>
          </p:nvCxnSpPr>
          <p:spPr>
            <a:xfrm rot="5400000">
              <a:off x="3740524" y="3047473"/>
              <a:ext cx="296576" cy="621485"/>
            </a:xfrm>
            <a:prstGeom prst="bentConnector3">
              <a:avLst>
                <a:gd name="adj1" fmla="val 50000"/>
              </a:avLst>
            </a:prstGeom>
            <a:ln>
              <a:headEnd type="diamond"/>
            </a:ln>
          </p:spPr>
          <p:style>
            <a:lnRef idx="1">
              <a:schemeClr val="accent1"/>
            </a:lnRef>
            <a:fillRef idx="0">
              <a:schemeClr val="accent1"/>
            </a:fillRef>
            <a:effectRef idx="0">
              <a:schemeClr val="accent1"/>
            </a:effectRef>
            <a:fontRef idx="minor">
              <a:schemeClr val="tx1"/>
            </a:fontRef>
          </p:style>
        </p:cxnSp>
        <p:cxnSp>
          <p:nvCxnSpPr>
            <p:cNvPr id="23" name="15 Conector angular">
              <a:extLst>
                <a:ext uri="{FF2B5EF4-FFF2-40B4-BE49-F238E27FC236}">
                  <a16:creationId xmlns:a16="http://schemas.microsoft.com/office/drawing/2014/main" id="{DADB358E-A808-7B7F-109D-4EA5A9352D44}"/>
                </a:ext>
              </a:extLst>
            </p:cNvPr>
            <p:cNvCxnSpPr>
              <a:cxnSpLocks/>
              <a:stCxn id="17" idx="2"/>
              <a:endCxn id="19" idx="0"/>
            </p:cNvCxnSpPr>
            <p:nvPr/>
          </p:nvCxnSpPr>
          <p:spPr>
            <a:xfrm rot="16200000" flipH="1">
              <a:off x="4319740" y="3089740"/>
              <a:ext cx="296576" cy="536949"/>
            </a:xfrm>
            <a:prstGeom prst="bentConnector3">
              <a:avLst>
                <a:gd name="adj1" fmla="val 50000"/>
              </a:avLst>
            </a:prstGeom>
            <a:ln>
              <a:headEnd type="diamond"/>
              <a:tailEnd type="none"/>
            </a:ln>
          </p:spPr>
          <p:style>
            <a:lnRef idx="1">
              <a:schemeClr val="accent1"/>
            </a:lnRef>
            <a:fillRef idx="0">
              <a:schemeClr val="accent1"/>
            </a:fillRef>
            <a:effectRef idx="0">
              <a:schemeClr val="accent1"/>
            </a:effectRef>
            <a:fontRef idx="minor">
              <a:schemeClr val="tx1"/>
            </a:fontRef>
          </p:style>
        </p:cxnSp>
        <p:sp>
          <p:nvSpPr>
            <p:cNvPr id="24" name="Rectangle 132">
              <a:extLst>
                <a:ext uri="{FF2B5EF4-FFF2-40B4-BE49-F238E27FC236}">
                  <a16:creationId xmlns:a16="http://schemas.microsoft.com/office/drawing/2014/main" id="{AA3DC048-4D87-0B5D-91C5-EFA748C2E986}"/>
                </a:ext>
              </a:extLst>
            </p:cNvPr>
            <p:cNvSpPr>
              <a:spLocks noChangeArrowheads="1"/>
            </p:cNvSpPr>
            <p:nvPr/>
          </p:nvSpPr>
          <p:spPr bwMode="auto">
            <a:xfrm rot="16200000">
              <a:off x="1425679" y="3133963"/>
              <a:ext cx="2354786" cy="161932"/>
            </a:xfrm>
            <a:prstGeom prst="rect">
              <a:avLst/>
            </a:prstGeom>
            <a:noFill/>
            <a:ln w="9525">
              <a:noFill/>
              <a:miter lim="800000"/>
              <a:headEnd/>
              <a:tailEnd/>
            </a:ln>
          </p:spPr>
          <p:txBody>
            <a:bodyPr vert="vert270" wrap="none" lIns="0" tIns="0" rIns="0" bIns="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s-ES" sz="900">
                  <a:solidFill>
                    <a:srgbClr val="000000"/>
                  </a:solidFill>
                  <a:latin typeface="Arial" pitchFamily="34" charset="0"/>
                  <a:cs typeface="Arial" pitchFamily="34" charset="0"/>
                </a:rPr>
                <a:t>Deducción de Consecuencias contrastables</a:t>
              </a:r>
            </a:p>
          </p:txBody>
        </p:sp>
        <p:cxnSp>
          <p:nvCxnSpPr>
            <p:cNvPr id="25" name="17 Conector angular">
              <a:extLst>
                <a:ext uri="{FF2B5EF4-FFF2-40B4-BE49-F238E27FC236}">
                  <a16:creationId xmlns:a16="http://schemas.microsoft.com/office/drawing/2014/main" id="{EC48005F-AA1C-0975-7992-A9D527BBFF4B}"/>
                </a:ext>
              </a:extLst>
            </p:cNvPr>
            <p:cNvCxnSpPr>
              <a:stCxn id="19" idx="2"/>
              <a:endCxn id="15" idx="0"/>
            </p:cNvCxnSpPr>
            <p:nvPr/>
          </p:nvCxnSpPr>
          <p:spPr>
            <a:xfrm rot="5400000">
              <a:off x="4266016" y="4374278"/>
              <a:ext cx="398062" cy="542913"/>
            </a:xfrm>
            <a:prstGeom prst="bentConnector3">
              <a:avLst>
                <a:gd name="adj1" fmla="val 50000"/>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18 Conector angular">
              <a:extLst>
                <a:ext uri="{FF2B5EF4-FFF2-40B4-BE49-F238E27FC236}">
                  <a16:creationId xmlns:a16="http://schemas.microsoft.com/office/drawing/2014/main" id="{C0F7AFB0-0DEB-4F4C-75CD-1B3C19CBBBFE}"/>
                </a:ext>
              </a:extLst>
            </p:cNvPr>
            <p:cNvCxnSpPr>
              <a:stCxn id="20" idx="2"/>
              <a:endCxn id="15" idx="0"/>
            </p:cNvCxnSpPr>
            <p:nvPr/>
          </p:nvCxnSpPr>
          <p:spPr>
            <a:xfrm rot="16200000" flipH="1">
              <a:off x="3686798" y="4337973"/>
              <a:ext cx="398062" cy="615521"/>
            </a:xfrm>
            <a:prstGeom prst="bentConnector3">
              <a:avLst>
                <a:gd name="adj1" fmla="val 50000"/>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51 Conector angular">
              <a:extLst>
                <a:ext uri="{FF2B5EF4-FFF2-40B4-BE49-F238E27FC236}">
                  <a16:creationId xmlns:a16="http://schemas.microsoft.com/office/drawing/2014/main" id="{86F9D126-B216-5552-6745-161D5F5B304C}"/>
                </a:ext>
              </a:extLst>
            </p:cNvPr>
            <p:cNvCxnSpPr>
              <a:stCxn id="51" idx="0"/>
              <a:endCxn id="11" idx="1"/>
            </p:cNvCxnSpPr>
            <p:nvPr/>
          </p:nvCxnSpPr>
          <p:spPr>
            <a:xfrm rot="5400000" flipH="1" flipV="1">
              <a:off x="2178650" y="2829761"/>
              <a:ext cx="2277830" cy="1104047"/>
            </a:xfrm>
            <a:prstGeom prst="bentConnector2">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8" name="20 Forma libre">
              <a:extLst>
                <a:ext uri="{FF2B5EF4-FFF2-40B4-BE49-F238E27FC236}">
                  <a16:creationId xmlns:a16="http://schemas.microsoft.com/office/drawing/2014/main" id="{39981E0C-0CD7-7813-0BEB-5AEC9E926C40}"/>
                </a:ext>
              </a:extLst>
            </p:cNvPr>
            <p:cNvSpPr/>
            <p:nvPr/>
          </p:nvSpPr>
          <p:spPr>
            <a:xfrm>
              <a:off x="5582295" y="1137953"/>
              <a:ext cx="1858945" cy="1633905"/>
            </a:xfrm>
            <a:custGeom>
              <a:avLst/>
              <a:gdLst>
                <a:gd name="connsiteX0" fmla="*/ 0 w 2976562"/>
                <a:gd name="connsiteY0" fmla="*/ 469204 h 2815168"/>
                <a:gd name="connsiteX1" fmla="*/ 137427 w 2976562"/>
                <a:gd name="connsiteY1" fmla="*/ 137427 h 2815168"/>
                <a:gd name="connsiteX2" fmla="*/ 469205 w 2976562"/>
                <a:gd name="connsiteY2" fmla="*/ 1 h 2815168"/>
                <a:gd name="connsiteX3" fmla="*/ 2507358 w 2976562"/>
                <a:gd name="connsiteY3" fmla="*/ 0 h 2815168"/>
                <a:gd name="connsiteX4" fmla="*/ 2839135 w 2976562"/>
                <a:gd name="connsiteY4" fmla="*/ 137427 h 2815168"/>
                <a:gd name="connsiteX5" fmla="*/ 2976561 w 2976562"/>
                <a:gd name="connsiteY5" fmla="*/ 469205 h 2815168"/>
                <a:gd name="connsiteX6" fmla="*/ 2976562 w 2976562"/>
                <a:gd name="connsiteY6" fmla="*/ 2345964 h 2815168"/>
                <a:gd name="connsiteX7" fmla="*/ 2839135 w 2976562"/>
                <a:gd name="connsiteY7" fmla="*/ 2677741 h 2815168"/>
                <a:gd name="connsiteX8" fmla="*/ 2507357 w 2976562"/>
                <a:gd name="connsiteY8" fmla="*/ 2815168 h 2815168"/>
                <a:gd name="connsiteX9" fmla="*/ 469204 w 2976562"/>
                <a:gd name="connsiteY9" fmla="*/ 2815168 h 2815168"/>
                <a:gd name="connsiteX10" fmla="*/ 137427 w 2976562"/>
                <a:gd name="connsiteY10" fmla="*/ 2677741 h 2815168"/>
                <a:gd name="connsiteX11" fmla="*/ 1 w 2976562"/>
                <a:gd name="connsiteY11" fmla="*/ 2345963 h 2815168"/>
                <a:gd name="connsiteX12" fmla="*/ 0 w 2976562"/>
                <a:gd name="connsiteY12" fmla="*/ 469204 h 2815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76562" h="2815168">
                  <a:moveTo>
                    <a:pt x="0" y="469204"/>
                  </a:moveTo>
                  <a:cubicBezTo>
                    <a:pt x="0" y="344763"/>
                    <a:pt x="49434" y="225419"/>
                    <a:pt x="137427" y="137427"/>
                  </a:cubicBezTo>
                  <a:cubicBezTo>
                    <a:pt x="225420" y="49434"/>
                    <a:pt x="344764" y="1"/>
                    <a:pt x="469205" y="1"/>
                  </a:cubicBezTo>
                  <a:lnTo>
                    <a:pt x="2507358" y="0"/>
                  </a:lnTo>
                  <a:cubicBezTo>
                    <a:pt x="2631799" y="0"/>
                    <a:pt x="2751143" y="49434"/>
                    <a:pt x="2839135" y="137427"/>
                  </a:cubicBezTo>
                  <a:cubicBezTo>
                    <a:pt x="2927128" y="225420"/>
                    <a:pt x="2976561" y="344764"/>
                    <a:pt x="2976561" y="469205"/>
                  </a:cubicBezTo>
                  <a:cubicBezTo>
                    <a:pt x="2976561" y="1094791"/>
                    <a:pt x="2976562" y="1720378"/>
                    <a:pt x="2976562" y="2345964"/>
                  </a:cubicBezTo>
                  <a:cubicBezTo>
                    <a:pt x="2976562" y="2470405"/>
                    <a:pt x="2927128" y="2589749"/>
                    <a:pt x="2839135" y="2677741"/>
                  </a:cubicBezTo>
                  <a:cubicBezTo>
                    <a:pt x="2751142" y="2765734"/>
                    <a:pt x="2631798" y="2815168"/>
                    <a:pt x="2507357" y="2815168"/>
                  </a:cubicBezTo>
                  <a:lnTo>
                    <a:pt x="469204" y="2815168"/>
                  </a:lnTo>
                  <a:cubicBezTo>
                    <a:pt x="344763" y="2815168"/>
                    <a:pt x="225419" y="2765734"/>
                    <a:pt x="137427" y="2677741"/>
                  </a:cubicBezTo>
                  <a:cubicBezTo>
                    <a:pt x="49434" y="2589748"/>
                    <a:pt x="0" y="2470404"/>
                    <a:pt x="1" y="2345963"/>
                  </a:cubicBezTo>
                  <a:cubicBezTo>
                    <a:pt x="1" y="1720377"/>
                    <a:pt x="0" y="1094790"/>
                    <a:pt x="0" y="469204"/>
                  </a:cubicBezTo>
                  <a:close/>
                </a:path>
              </a:pathLst>
            </a:custGeom>
            <a:noFill/>
            <a:ln w="3175">
              <a:solidFill>
                <a:schemeClr val="bg1">
                  <a:lumMod val="95000"/>
                </a:schemeClr>
              </a:solidFill>
              <a:prstDash val="sysDash"/>
              <a:miter lim="800000"/>
              <a:headEnd/>
              <a:tailEnd/>
            </a:ln>
          </p:spPr>
          <p:txBody>
            <a:bodyPr tIns="0" b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Objetividad</a:t>
              </a:r>
            </a:p>
          </p:txBody>
        </p:sp>
        <p:sp>
          <p:nvSpPr>
            <p:cNvPr id="29" name="Rectangle 119">
              <a:extLst>
                <a:ext uri="{FF2B5EF4-FFF2-40B4-BE49-F238E27FC236}">
                  <a16:creationId xmlns:a16="http://schemas.microsoft.com/office/drawing/2014/main" id="{3756CC4D-3BBC-B3D5-DD3E-3D9E18BBE065}"/>
                </a:ext>
              </a:extLst>
            </p:cNvPr>
            <p:cNvSpPr>
              <a:spLocks noChangeArrowheads="1"/>
            </p:cNvSpPr>
            <p:nvPr/>
          </p:nvSpPr>
          <p:spPr bwMode="auto">
            <a:xfrm>
              <a:off x="5973143" y="3648004"/>
              <a:ext cx="1478108" cy="1706350"/>
            </a:xfrm>
            <a:prstGeom prst="flowChartProcess">
              <a:avLst/>
            </a:prstGeom>
            <a:solidFill>
              <a:schemeClr val="accent6">
                <a:lumMod val="20000"/>
                <a:lumOff val="80000"/>
              </a:schemeClr>
            </a:solidFill>
            <a:ln w="1">
              <a:solidFill>
                <a:schemeClr val="accent6">
                  <a:lumMod val="60000"/>
                  <a:lumOff val="40000"/>
                </a:schemeClr>
              </a:solidFill>
              <a:prstDash val="solid"/>
              <a:miter lim="800000"/>
              <a:headEnd/>
              <a:tailEnd/>
            </a:ln>
          </p:spPr>
          <p:txBody>
            <a:bodyPr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Autor</a:t>
              </a:r>
            </a:p>
          </p:txBody>
        </p:sp>
        <p:sp>
          <p:nvSpPr>
            <p:cNvPr id="30" name="Rectangle 170">
              <a:extLst>
                <a:ext uri="{FF2B5EF4-FFF2-40B4-BE49-F238E27FC236}">
                  <a16:creationId xmlns:a16="http://schemas.microsoft.com/office/drawing/2014/main" id="{C676EB3C-D746-7865-3D5C-5CF6CE1E0A6A}"/>
                </a:ext>
              </a:extLst>
            </p:cNvPr>
            <p:cNvSpPr>
              <a:spLocks noChangeArrowheads="1"/>
            </p:cNvSpPr>
            <p:nvPr/>
          </p:nvSpPr>
          <p:spPr bwMode="auto">
            <a:xfrm>
              <a:off x="6041957" y="3874236"/>
              <a:ext cx="1340483" cy="1403917"/>
            </a:xfrm>
            <a:custGeom>
              <a:avLst/>
              <a:gdLst>
                <a:gd name="connsiteX0" fmla="*/ 0 w 1620000"/>
                <a:gd name="connsiteY0" fmla="*/ 0 h 1452562"/>
                <a:gd name="connsiteX1" fmla="*/ 1377901 w 1620000"/>
                <a:gd name="connsiteY1" fmla="*/ 0 h 1452562"/>
                <a:gd name="connsiteX2" fmla="*/ 1620000 w 1620000"/>
                <a:gd name="connsiteY2" fmla="*/ 242099 h 1452562"/>
                <a:gd name="connsiteX3" fmla="*/ 1620000 w 1620000"/>
                <a:gd name="connsiteY3" fmla="*/ 1452562 h 1452562"/>
                <a:gd name="connsiteX4" fmla="*/ 0 w 1620000"/>
                <a:gd name="connsiteY4" fmla="*/ 1452562 h 1452562"/>
                <a:gd name="connsiteX5" fmla="*/ 0 w 1620000"/>
                <a:gd name="connsiteY5" fmla="*/ 0 h 1452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0000" h="1452562">
                  <a:moveTo>
                    <a:pt x="0" y="0"/>
                  </a:moveTo>
                  <a:lnTo>
                    <a:pt x="1377901" y="0"/>
                  </a:lnTo>
                  <a:lnTo>
                    <a:pt x="1620000" y="242099"/>
                  </a:lnTo>
                  <a:lnTo>
                    <a:pt x="1620000" y="1452562"/>
                  </a:lnTo>
                  <a:lnTo>
                    <a:pt x="0" y="1452562"/>
                  </a:lnTo>
                  <a:lnTo>
                    <a:pt x="0" y="0"/>
                  </a:lnTo>
                  <a:close/>
                </a:path>
              </a:pathLst>
            </a:custGeom>
            <a:solidFill>
              <a:schemeClr val="accent2">
                <a:lumMod val="20000"/>
                <a:lumOff val="80000"/>
              </a:schemeClr>
            </a:solidFill>
            <a:ln w="1">
              <a:solidFill>
                <a:schemeClr val="accent2">
                  <a:lumMod val="60000"/>
                  <a:lumOff val="40000"/>
                </a:schemeClr>
              </a:solidFill>
              <a:prstDash val="solid"/>
              <a:miter lim="800000"/>
              <a:headEnd/>
              <a:tailEnd/>
            </a:ln>
          </p:spPr>
          <p:txBody>
            <a:bodyPr lIns="0" tIns="0" rIns="0" bIns="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Texto Científico</a:t>
              </a:r>
              <a:br>
                <a:rPr lang="es-ES" sz="1000" b="1">
                  <a:latin typeface="Arial" pitchFamily="34" charset="0"/>
                  <a:cs typeface="Arial" pitchFamily="34" charset="0"/>
                </a:rPr>
              </a:br>
              <a:endParaRPr lang="es-ES" sz="1000" b="1">
                <a:latin typeface="Arial" pitchFamily="34" charset="0"/>
                <a:cs typeface="Arial" pitchFamily="34" charset="0"/>
              </a:endParaRPr>
            </a:p>
            <a:p>
              <a:pPr algn="l"/>
              <a:r>
                <a:rPr lang="es-ES" sz="900">
                  <a:latin typeface="Arial" pitchFamily="34" charset="0"/>
                  <a:cs typeface="Arial" pitchFamily="34" charset="0"/>
                </a:rPr>
                <a:t>- Título</a:t>
              </a:r>
            </a:p>
            <a:p>
              <a:pPr algn="l"/>
              <a:r>
                <a:rPr lang="es-ES" sz="900">
                  <a:latin typeface="Arial" pitchFamily="34" charset="0"/>
                  <a:cs typeface="Arial" pitchFamily="34" charset="0"/>
                </a:rPr>
                <a:t>- Resumen</a:t>
              </a:r>
            </a:p>
            <a:p>
              <a:pPr algn="l"/>
              <a:r>
                <a:rPr lang="es-ES" sz="900">
                  <a:latin typeface="Arial" pitchFamily="34" charset="0"/>
                  <a:cs typeface="Arial" pitchFamily="34" charset="0"/>
                </a:rPr>
                <a:t>- Palabras Clave</a:t>
              </a:r>
            </a:p>
            <a:p>
              <a:pPr algn="l"/>
              <a:r>
                <a:rPr lang="es-ES" sz="900">
                  <a:latin typeface="Arial" pitchFamily="34" charset="0"/>
                  <a:cs typeface="Arial" pitchFamily="34" charset="0"/>
                </a:rPr>
                <a:t>- Introducción</a:t>
              </a:r>
            </a:p>
            <a:p>
              <a:pPr algn="l"/>
              <a:r>
                <a:rPr lang="es-ES" sz="900">
                  <a:latin typeface="Arial" pitchFamily="34" charset="0"/>
                  <a:cs typeface="Arial" pitchFamily="34" charset="0"/>
                </a:rPr>
                <a:t>- Materiales y Métodos</a:t>
              </a:r>
            </a:p>
            <a:p>
              <a:pPr algn="l"/>
              <a:r>
                <a:rPr lang="es-ES" sz="900">
                  <a:latin typeface="Arial" pitchFamily="34" charset="0"/>
                  <a:cs typeface="Arial" pitchFamily="34" charset="0"/>
                </a:rPr>
                <a:t>- Resultados</a:t>
              </a:r>
            </a:p>
            <a:p>
              <a:pPr algn="l"/>
              <a:r>
                <a:rPr lang="es-ES" sz="900">
                  <a:latin typeface="Arial" pitchFamily="34" charset="0"/>
                  <a:cs typeface="Arial" pitchFamily="34" charset="0"/>
                </a:rPr>
                <a:t>- Conclusiones</a:t>
              </a:r>
            </a:p>
            <a:p>
              <a:pPr algn="l"/>
              <a:r>
                <a:rPr lang="es-ES" sz="900">
                  <a:latin typeface="Arial" pitchFamily="34" charset="0"/>
                  <a:cs typeface="Arial" pitchFamily="34" charset="0"/>
                </a:rPr>
                <a:t>-  Bibliografía</a:t>
              </a:r>
            </a:p>
          </p:txBody>
        </p:sp>
        <p:sp>
          <p:nvSpPr>
            <p:cNvPr id="31" name="Rectangle 117">
              <a:extLst>
                <a:ext uri="{FF2B5EF4-FFF2-40B4-BE49-F238E27FC236}">
                  <a16:creationId xmlns:a16="http://schemas.microsoft.com/office/drawing/2014/main" id="{B95C1577-9FCF-ED3B-87D8-FE4B66961E5A}"/>
                </a:ext>
              </a:extLst>
            </p:cNvPr>
            <p:cNvSpPr>
              <a:spLocks noChangeArrowheads="1"/>
            </p:cNvSpPr>
            <p:nvPr/>
          </p:nvSpPr>
          <p:spPr bwMode="auto">
            <a:xfrm>
              <a:off x="7022139" y="2289460"/>
              <a:ext cx="1047750" cy="360000"/>
            </a:xfrm>
            <a:prstGeom prst="irregularSeal1">
              <a:avLst/>
            </a:prstGeom>
            <a:noFill/>
            <a:ln w="3175">
              <a:solidFill>
                <a:srgbClr val="FF0000"/>
              </a:solidFill>
              <a:prstDash val="lgDashDotDot"/>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800">
                  <a:latin typeface="Arial" pitchFamily="34" charset="0"/>
                  <a:cs typeface="Arial" pitchFamily="34" charset="0"/>
                </a:rPr>
                <a:t>Hechos</a:t>
              </a:r>
            </a:p>
          </p:txBody>
        </p:sp>
        <p:sp>
          <p:nvSpPr>
            <p:cNvPr id="32" name="Rectangle 100">
              <a:extLst>
                <a:ext uri="{FF2B5EF4-FFF2-40B4-BE49-F238E27FC236}">
                  <a16:creationId xmlns:a16="http://schemas.microsoft.com/office/drawing/2014/main" id="{3AE51812-E642-AF97-1D57-C2FBCE91D4B0}"/>
                </a:ext>
              </a:extLst>
            </p:cNvPr>
            <p:cNvSpPr>
              <a:spLocks noChangeArrowheads="1"/>
            </p:cNvSpPr>
            <p:nvPr/>
          </p:nvSpPr>
          <p:spPr bwMode="auto">
            <a:xfrm>
              <a:off x="5679627" y="1742105"/>
              <a:ext cx="1211627" cy="497947"/>
            </a:xfrm>
            <a:prstGeom prst="rect">
              <a:avLst/>
            </a:prstGeom>
            <a:solidFill>
              <a:srgbClr val="FFFFB9"/>
            </a:solidFill>
            <a:ln w="1">
              <a:solidFill>
                <a:srgbClr val="800000"/>
              </a:solidFill>
              <a:prstDash val="solid"/>
              <a:miter lim="800000"/>
              <a:headEnd/>
              <a:tailEnd/>
            </a:ln>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Contrastación</a:t>
              </a:r>
            </a:p>
            <a:p>
              <a:pPr algn="l"/>
              <a:r>
                <a:rPr lang="es-ES" sz="1000">
                  <a:latin typeface="Arial" pitchFamily="34" charset="0"/>
                  <a:cs typeface="Arial" pitchFamily="34" charset="0"/>
                </a:rPr>
                <a:t>- Verificación</a:t>
              </a:r>
            </a:p>
            <a:p>
              <a:pPr algn="l"/>
              <a:r>
                <a:rPr lang="es-ES" sz="1000">
                  <a:latin typeface="Arial" pitchFamily="34" charset="0"/>
                  <a:cs typeface="Arial" pitchFamily="34" charset="0"/>
                </a:rPr>
                <a:t>- Falsación</a:t>
              </a:r>
            </a:p>
          </p:txBody>
        </p:sp>
        <p:cxnSp>
          <p:nvCxnSpPr>
            <p:cNvPr id="33" name="25 Conector angular">
              <a:extLst>
                <a:ext uri="{FF2B5EF4-FFF2-40B4-BE49-F238E27FC236}">
                  <a16:creationId xmlns:a16="http://schemas.microsoft.com/office/drawing/2014/main" id="{B1763AA9-805C-FBD7-F93E-C1F28F7299ED}"/>
                </a:ext>
              </a:extLst>
            </p:cNvPr>
            <p:cNvCxnSpPr>
              <a:stCxn id="10" idx="3"/>
              <a:endCxn id="32" idx="1"/>
            </p:cNvCxnSpPr>
            <p:nvPr/>
          </p:nvCxnSpPr>
          <p:spPr>
            <a:xfrm flipV="1">
              <a:off x="4643590" y="1991079"/>
              <a:ext cx="1036037" cy="11806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26 Forma">
              <a:extLst>
                <a:ext uri="{FF2B5EF4-FFF2-40B4-BE49-F238E27FC236}">
                  <a16:creationId xmlns:a16="http://schemas.microsoft.com/office/drawing/2014/main" id="{6FCF08E3-8A42-0B02-4CAA-0C4A6587E157}"/>
                </a:ext>
              </a:extLst>
            </p:cNvPr>
            <p:cNvCxnSpPr>
              <a:stCxn id="32" idx="3"/>
              <a:endCxn id="31" idx="0"/>
            </p:cNvCxnSpPr>
            <p:nvPr/>
          </p:nvCxnSpPr>
          <p:spPr>
            <a:xfrm>
              <a:off x="6891253" y="1991078"/>
              <a:ext cx="835304" cy="29838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55 Forma">
              <a:extLst>
                <a:ext uri="{FF2B5EF4-FFF2-40B4-BE49-F238E27FC236}">
                  <a16:creationId xmlns:a16="http://schemas.microsoft.com/office/drawing/2014/main" id="{16E3D67D-D43F-EFC6-5079-7455A290364B}"/>
                </a:ext>
              </a:extLst>
            </p:cNvPr>
            <p:cNvCxnSpPr>
              <a:stCxn id="31" idx="1"/>
              <a:endCxn id="9" idx="3"/>
            </p:cNvCxnSpPr>
            <p:nvPr/>
          </p:nvCxnSpPr>
          <p:spPr>
            <a:xfrm rot="10800000" flipV="1">
              <a:off x="5517189" y="2433043"/>
              <a:ext cx="1504950" cy="127705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28 Conector angular">
              <a:extLst>
                <a:ext uri="{FF2B5EF4-FFF2-40B4-BE49-F238E27FC236}">
                  <a16:creationId xmlns:a16="http://schemas.microsoft.com/office/drawing/2014/main" id="{4B0A332D-FA0F-7C19-9A8F-91B83B8DFA86}"/>
                </a:ext>
              </a:extLst>
            </p:cNvPr>
            <p:cNvCxnSpPr>
              <a:stCxn id="16" idx="2"/>
              <a:endCxn id="12" idx="0"/>
            </p:cNvCxnSpPr>
            <p:nvPr/>
          </p:nvCxnSpPr>
          <p:spPr>
            <a:xfrm rot="16200000" flipH="1">
              <a:off x="6349362" y="2938348"/>
              <a:ext cx="528867" cy="19680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29 Conector angular">
              <a:extLst>
                <a:ext uri="{FF2B5EF4-FFF2-40B4-BE49-F238E27FC236}">
                  <a16:creationId xmlns:a16="http://schemas.microsoft.com/office/drawing/2014/main" id="{0F55B585-D92C-5DBF-A062-70E61A18DB94}"/>
                </a:ext>
              </a:extLst>
            </p:cNvPr>
            <p:cNvCxnSpPr>
              <a:stCxn id="12" idx="1"/>
              <a:endCxn id="9" idx="3"/>
            </p:cNvCxnSpPr>
            <p:nvPr/>
          </p:nvCxnSpPr>
          <p:spPr>
            <a:xfrm rot="10800000">
              <a:off x="5517191" y="3709039"/>
              <a:ext cx="313567" cy="681703"/>
            </a:xfrm>
            <a:prstGeom prst="bentConnector3">
              <a:avLst>
                <a:gd name="adj1" fmla="val 50000"/>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38" name="30 Conector angular">
              <a:extLst>
                <a:ext uri="{FF2B5EF4-FFF2-40B4-BE49-F238E27FC236}">
                  <a16:creationId xmlns:a16="http://schemas.microsoft.com/office/drawing/2014/main" id="{A105A9B5-7AE4-1E67-2824-8E6816976D66}"/>
                </a:ext>
              </a:extLst>
            </p:cNvPr>
            <p:cNvCxnSpPr>
              <a:stCxn id="12" idx="3"/>
              <a:endCxn id="77" idx="4"/>
            </p:cNvCxnSpPr>
            <p:nvPr/>
          </p:nvCxnSpPr>
          <p:spPr>
            <a:xfrm flipV="1">
              <a:off x="7593639" y="540730"/>
              <a:ext cx="117068" cy="3848953"/>
            </a:xfrm>
            <a:prstGeom prst="bentConnector3">
              <a:avLst>
                <a:gd name="adj1" fmla="val 512588"/>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Rectangle 137">
              <a:extLst>
                <a:ext uri="{FF2B5EF4-FFF2-40B4-BE49-F238E27FC236}">
                  <a16:creationId xmlns:a16="http://schemas.microsoft.com/office/drawing/2014/main" id="{96DD645E-28EE-363E-B3D6-BDB7C400D6EF}"/>
                </a:ext>
              </a:extLst>
            </p:cNvPr>
            <p:cNvSpPr>
              <a:spLocks noChangeArrowheads="1"/>
            </p:cNvSpPr>
            <p:nvPr/>
          </p:nvSpPr>
          <p:spPr bwMode="auto">
            <a:xfrm>
              <a:off x="2086273" y="5400620"/>
              <a:ext cx="1365245" cy="173868"/>
            </a:xfrm>
            <a:prstGeom prst="rect">
              <a:avLst/>
            </a:prstGeom>
            <a:noFill/>
            <a:ln w="9525">
              <a:noFill/>
              <a:miter lim="800000"/>
              <a:headEnd/>
              <a:tailEnd/>
            </a:ln>
          </p:spPr>
          <p:txBody>
            <a:bodyPr wrap="none" lIns="0" tIns="0" rIns="0" bIns="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s-ES" sz="900">
                  <a:solidFill>
                    <a:srgbClr val="000000"/>
                  </a:solidFill>
                  <a:latin typeface="Arial" pitchFamily="34" charset="0"/>
                  <a:cs typeface="Arial" pitchFamily="34" charset="0"/>
                </a:rPr>
                <a:t>Teorema de aplicabilidad</a:t>
              </a:r>
            </a:p>
          </p:txBody>
        </p:sp>
        <p:sp>
          <p:nvSpPr>
            <p:cNvPr id="40" name="32 CuadroTexto">
              <a:extLst>
                <a:ext uri="{FF2B5EF4-FFF2-40B4-BE49-F238E27FC236}">
                  <a16:creationId xmlns:a16="http://schemas.microsoft.com/office/drawing/2014/main" id="{1E59AD37-7379-BAD5-B0A1-0131C20D57F5}"/>
                </a:ext>
              </a:extLst>
            </p:cNvPr>
            <p:cNvSpPr txBox="1"/>
            <p:nvPr/>
          </p:nvSpPr>
          <p:spPr>
            <a:xfrm>
              <a:off x="6939446" y="1777657"/>
              <a:ext cx="981359"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800">
                  <a:latin typeface="Arial" pitchFamily="34" charset="0"/>
                  <a:cs typeface="Arial" pitchFamily="34" charset="0"/>
                </a:rPr>
                <a:t>Experimentación </a:t>
              </a:r>
            </a:p>
          </p:txBody>
        </p:sp>
        <p:sp>
          <p:nvSpPr>
            <p:cNvPr id="41" name="33 CuadroTexto">
              <a:extLst>
                <a:ext uri="{FF2B5EF4-FFF2-40B4-BE49-F238E27FC236}">
                  <a16:creationId xmlns:a16="http://schemas.microsoft.com/office/drawing/2014/main" id="{74F63D77-824F-9B7F-3673-4CE2E6978996}"/>
                </a:ext>
              </a:extLst>
            </p:cNvPr>
            <p:cNvSpPr txBox="1"/>
            <p:nvPr/>
          </p:nvSpPr>
          <p:spPr>
            <a:xfrm>
              <a:off x="6246383" y="2267458"/>
              <a:ext cx="763351"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s-ES" sz="800">
                  <a:latin typeface="Arial" pitchFamily="34" charset="0"/>
                  <a:cs typeface="Arial" pitchFamily="34" charset="0"/>
                </a:rPr>
                <a:t>Observación</a:t>
              </a:r>
            </a:p>
          </p:txBody>
        </p:sp>
        <p:sp>
          <p:nvSpPr>
            <p:cNvPr id="42" name="34 CuadroTexto">
              <a:extLst>
                <a:ext uri="{FF2B5EF4-FFF2-40B4-BE49-F238E27FC236}">
                  <a16:creationId xmlns:a16="http://schemas.microsoft.com/office/drawing/2014/main" id="{FD933886-9E74-638B-359B-38AFF844E9F0}"/>
                </a:ext>
              </a:extLst>
            </p:cNvPr>
            <p:cNvSpPr txBox="1"/>
            <p:nvPr/>
          </p:nvSpPr>
          <p:spPr>
            <a:xfrm>
              <a:off x="4505042" y="1002548"/>
              <a:ext cx="1188000"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G - Concepto General </a:t>
              </a:r>
            </a:p>
          </p:txBody>
        </p:sp>
        <p:sp>
          <p:nvSpPr>
            <p:cNvPr id="43" name="35 CuadroTexto">
              <a:extLst>
                <a:ext uri="{FF2B5EF4-FFF2-40B4-BE49-F238E27FC236}">
                  <a16:creationId xmlns:a16="http://schemas.microsoft.com/office/drawing/2014/main" id="{A0FC1969-C0C0-805B-E9E1-BC054CFCA6B7}"/>
                </a:ext>
              </a:extLst>
            </p:cNvPr>
            <p:cNvSpPr txBox="1"/>
            <p:nvPr/>
          </p:nvSpPr>
          <p:spPr>
            <a:xfrm>
              <a:off x="2787771" y="1964938"/>
              <a:ext cx="785792"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O - Objetivos</a:t>
              </a:r>
            </a:p>
          </p:txBody>
        </p:sp>
        <p:sp>
          <p:nvSpPr>
            <p:cNvPr id="44" name="36 CuadroTexto">
              <a:extLst>
                <a:ext uri="{FF2B5EF4-FFF2-40B4-BE49-F238E27FC236}">
                  <a16:creationId xmlns:a16="http://schemas.microsoft.com/office/drawing/2014/main" id="{9DBCBE65-F6C5-CB3A-4D68-6BAE980D122F}"/>
                </a:ext>
              </a:extLst>
            </p:cNvPr>
            <p:cNvSpPr txBox="1"/>
            <p:nvPr/>
          </p:nvSpPr>
          <p:spPr>
            <a:xfrm>
              <a:off x="6046085" y="3127818"/>
              <a:ext cx="1376104" cy="2167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800">
                  <a:solidFill>
                    <a:srgbClr val="FF0000"/>
                  </a:solidFill>
                  <a:latin typeface="Arial" pitchFamily="34" charset="0"/>
                  <a:cs typeface="Arial" pitchFamily="34" charset="0"/>
                </a:rPr>
                <a:t>D - Dominio del Discurso </a:t>
              </a:r>
            </a:p>
          </p:txBody>
        </p:sp>
        <p:sp>
          <p:nvSpPr>
            <p:cNvPr id="45" name="37 CuadroTexto">
              <a:extLst>
                <a:ext uri="{FF2B5EF4-FFF2-40B4-BE49-F238E27FC236}">
                  <a16:creationId xmlns:a16="http://schemas.microsoft.com/office/drawing/2014/main" id="{6FE100A6-E829-6DC5-9082-ED5463C97BAF}"/>
                </a:ext>
              </a:extLst>
            </p:cNvPr>
            <p:cNvSpPr txBox="1"/>
            <p:nvPr/>
          </p:nvSpPr>
          <p:spPr>
            <a:xfrm>
              <a:off x="5792219" y="2501968"/>
              <a:ext cx="116787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dirty="0">
                  <a:solidFill>
                    <a:srgbClr val="FF0000"/>
                  </a:solidFill>
                  <a:latin typeface="Arial" pitchFamily="34" charset="0"/>
                  <a:cs typeface="Arial" pitchFamily="34" charset="0"/>
                </a:rPr>
                <a:t>P - Problemática</a:t>
              </a:r>
            </a:p>
          </p:txBody>
        </p:sp>
        <p:sp>
          <p:nvSpPr>
            <p:cNvPr id="46" name="38 CuadroTexto">
              <a:extLst>
                <a:ext uri="{FF2B5EF4-FFF2-40B4-BE49-F238E27FC236}">
                  <a16:creationId xmlns:a16="http://schemas.microsoft.com/office/drawing/2014/main" id="{B9F3AEF2-E150-C3F1-7E55-ACB4AB6B35A1}"/>
                </a:ext>
              </a:extLst>
            </p:cNvPr>
            <p:cNvSpPr txBox="1"/>
            <p:nvPr/>
          </p:nvSpPr>
          <p:spPr>
            <a:xfrm>
              <a:off x="5074950" y="1529192"/>
              <a:ext cx="779381"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M - Metódica</a:t>
              </a:r>
            </a:p>
          </p:txBody>
        </p:sp>
        <p:sp>
          <p:nvSpPr>
            <p:cNvPr id="47" name="39 CuadroTexto">
              <a:extLst>
                <a:ext uri="{FF2B5EF4-FFF2-40B4-BE49-F238E27FC236}">
                  <a16:creationId xmlns:a16="http://schemas.microsoft.com/office/drawing/2014/main" id="{A43BC8BC-1453-DBDB-C9B5-70B15D10B7E1}"/>
                </a:ext>
              </a:extLst>
            </p:cNvPr>
            <p:cNvSpPr txBox="1"/>
            <p:nvPr/>
          </p:nvSpPr>
          <p:spPr>
            <a:xfrm>
              <a:off x="3705925" y="2755693"/>
              <a:ext cx="979755"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800">
                  <a:solidFill>
                    <a:srgbClr val="FF0000"/>
                  </a:solidFill>
                  <a:latin typeface="Arial" pitchFamily="34" charset="0"/>
                  <a:cs typeface="Arial" pitchFamily="34" charset="0"/>
                </a:rPr>
                <a:t>F - Fondo Formal</a:t>
              </a:r>
            </a:p>
          </p:txBody>
        </p:sp>
        <p:sp>
          <p:nvSpPr>
            <p:cNvPr id="48" name="40 CuadroTexto">
              <a:extLst>
                <a:ext uri="{FF2B5EF4-FFF2-40B4-BE49-F238E27FC236}">
                  <a16:creationId xmlns:a16="http://schemas.microsoft.com/office/drawing/2014/main" id="{7E538D23-CF39-7FBB-2FAB-3D1F96261FEE}"/>
                </a:ext>
              </a:extLst>
            </p:cNvPr>
            <p:cNvSpPr txBox="1"/>
            <p:nvPr/>
          </p:nvSpPr>
          <p:spPr>
            <a:xfrm rot="1101217">
              <a:off x="5091378" y="4352761"/>
              <a:ext cx="1143262"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E - Fondo Específico</a:t>
              </a:r>
            </a:p>
          </p:txBody>
        </p:sp>
        <p:sp>
          <p:nvSpPr>
            <p:cNvPr id="49" name="Text Box 188">
              <a:extLst>
                <a:ext uri="{FF2B5EF4-FFF2-40B4-BE49-F238E27FC236}">
                  <a16:creationId xmlns:a16="http://schemas.microsoft.com/office/drawing/2014/main" id="{F966E426-63C7-22A2-1A50-ADB93D5FC4A9}"/>
                </a:ext>
              </a:extLst>
            </p:cNvPr>
            <p:cNvSpPr txBox="1">
              <a:spLocks noChangeArrowheads="1"/>
            </p:cNvSpPr>
            <p:nvPr/>
          </p:nvSpPr>
          <p:spPr bwMode="auto">
            <a:xfrm>
              <a:off x="6047129" y="5227920"/>
              <a:ext cx="1354955"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rtl="1">
                <a:defRPr sz="1000"/>
              </a:pPr>
              <a:r>
                <a:rPr lang="es-ES" sz="800">
                  <a:solidFill>
                    <a:srgbClr val="FF0000"/>
                  </a:solidFill>
                  <a:latin typeface="Arial" pitchFamily="34" charset="0"/>
                  <a:cs typeface="Arial" pitchFamily="34" charset="0"/>
                </a:rPr>
                <a:t>A - Fondo "E" Acumulado</a:t>
              </a:r>
            </a:p>
          </p:txBody>
        </p:sp>
        <p:sp>
          <p:nvSpPr>
            <p:cNvPr id="50" name="42 CuadroTexto">
              <a:extLst>
                <a:ext uri="{FF2B5EF4-FFF2-40B4-BE49-F238E27FC236}">
                  <a16:creationId xmlns:a16="http://schemas.microsoft.com/office/drawing/2014/main" id="{30717284-AD5E-F46D-36C4-0E38D5F5BCF9}"/>
                </a:ext>
              </a:extLst>
            </p:cNvPr>
            <p:cNvSpPr txBox="1"/>
            <p:nvPr/>
          </p:nvSpPr>
          <p:spPr>
            <a:xfrm>
              <a:off x="7267702" y="3621712"/>
              <a:ext cx="900000" cy="24933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C - Comunidad </a:t>
              </a:r>
            </a:p>
          </p:txBody>
        </p:sp>
        <p:sp>
          <p:nvSpPr>
            <p:cNvPr id="51" name="1 Rectángulo redondeado">
              <a:extLst>
                <a:ext uri="{FF2B5EF4-FFF2-40B4-BE49-F238E27FC236}">
                  <a16:creationId xmlns:a16="http://schemas.microsoft.com/office/drawing/2014/main" id="{3AE49465-2C42-2DD5-BD1B-26A9BE10B724}"/>
                </a:ext>
              </a:extLst>
            </p:cNvPr>
            <p:cNvSpPr/>
            <p:nvPr/>
          </p:nvSpPr>
          <p:spPr>
            <a:xfrm>
              <a:off x="2278709" y="4520698"/>
              <a:ext cx="973666" cy="714380"/>
            </a:xfrm>
            <a:prstGeom prst="roundRect">
              <a:avLst/>
            </a:prstGeom>
            <a:solidFill>
              <a:srgbClr val="1F497D">
                <a:lumMod val="20000"/>
                <a:lumOff val="80000"/>
                <a:alpha val="50000"/>
              </a:srgbClr>
            </a:solidFill>
            <a:ln w="1">
              <a:solidFill>
                <a:srgbClr val="1F497D">
                  <a:lumMod val="20000"/>
                  <a:lumOff val="80000"/>
                </a:srgbClr>
              </a:solidFill>
              <a:prstDash val="solid"/>
              <a:miter lim="800000"/>
              <a:headEnd/>
              <a:tailEnd/>
            </a:ln>
          </p:spPr>
          <p:txBody>
            <a:bodyPr wrap="square" tIns="0" bIns="0" anchor="t" anchorCtr="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Paradigma</a:t>
              </a:r>
            </a:p>
          </p:txBody>
        </p:sp>
        <p:sp>
          <p:nvSpPr>
            <p:cNvPr id="52" name="Rectangle 100">
              <a:extLst>
                <a:ext uri="{FF2B5EF4-FFF2-40B4-BE49-F238E27FC236}">
                  <a16:creationId xmlns:a16="http://schemas.microsoft.com/office/drawing/2014/main" id="{B6B4CF3C-4BA2-3DBB-F560-EE7463EACADE}"/>
                </a:ext>
              </a:extLst>
            </p:cNvPr>
            <p:cNvSpPr>
              <a:spLocks noChangeArrowheads="1"/>
            </p:cNvSpPr>
            <p:nvPr/>
          </p:nvSpPr>
          <p:spPr bwMode="auto">
            <a:xfrm>
              <a:off x="2396017" y="4763802"/>
              <a:ext cx="720000" cy="390526"/>
            </a:xfrm>
            <a:prstGeom prst="rect">
              <a:avLst/>
            </a:prstGeom>
            <a:solidFill>
              <a:srgbClr val="FFFFB9"/>
            </a:solidFill>
            <a:ln w="1">
              <a:solidFill>
                <a:srgbClr val="800000"/>
              </a:solidFill>
              <a:prstDash val="solid"/>
              <a:miter lim="800000"/>
              <a:headEnd/>
              <a:tailEnd/>
            </a:ln>
          </p:spPr>
          <p:txBody>
            <a:bodyPr wrap="square"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00" b="1">
                  <a:latin typeface="Arial" pitchFamily="34" charset="0"/>
                  <a:cs typeface="Arial" pitchFamily="34" charset="0"/>
                </a:rPr>
                <a:t>Modelos</a:t>
              </a:r>
            </a:p>
          </p:txBody>
        </p:sp>
        <p:cxnSp>
          <p:nvCxnSpPr>
            <p:cNvPr id="53" name="65 Conector angular">
              <a:extLst>
                <a:ext uri="{FF2B5EF4-FFF2-40B4-BE49-F238E27FC236}">
                  <a16:creationId xmlns:a16="http://schemas.microsoft.com/office/drawing/2014/main" id="{8B4B2CA0-94D7-8AA3-0F51-B668E009F78E}"/>
                </a:ext>
              </a:extLst>
            </p:cNvPr>
            <p:cNvCxnSpPr>
              <a:stCxn id="15" idx="1"/>
              <a:endCxn id="51" idx="2"/>
            </p:cNvCxnSpPr>
            <p:nvPr/>
          </p:nvCxnSpPr>
          <p:spPr>
            <a:xfrm rot="10800000">
              <a:off x="2765542" y="5235080"/>
              <a:ext cx="747010" cy="176423"/>
            </a:xfrm>
            <a:prstGeom prst="bentConnector2">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46 CuadroTexto">
              <a:extLst>
                <a:ext uri="{FF2B5EF4-FFF2-40B4-BE49-F238E27FC236}">
                  <a16:creationId xmlns:a16="http://schemas.microsoft.com/office/drawing/2014/main" id="{C04D22CE-BFBB-BCD0-84A6-C5DD2E6CE05D}"/>
                </a:ext>
              </a:extLst>
            </p:cNvPr>
            <p:cNvSpPr txBox="1"/>
            <p:nvPr/>
          </p:nvSpPr>
          <p:spPr>
            <a:xfrm>
              <a:off x="7422996" y="4514328"/>
              <a:ext cx="742511"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s-ES" sz="900">
                  <a:latin typeface="Arial" pitchFamily="34" charset="0"/>
                  <a:cs typeface="Arial" pitchFamily="34" charset="0"/>
                </a:rPr>
                <a:t>Contribuye</a:t>
              </a:r>
            </a:p>
          </p:txBody>
        </p:sp>
        <p:sp>
          <p:nvSpPr>
            <p:cNvPr id="55" name="47 CuadroTexto">
              <a:extLst>
                <a:ext uri="{FF2B5EF4-FFF2-40B4-BE49-F238E27FC236}">
                  <a16:creationId xmlns:a16="http://schemas.microsoft.com/office/drawing/2014/main" id="{CBF9B725-EF72-0BB6-0981-F49F9CDA9E72}"/>
                </a:ext>
              </a:extLst>
            </p:cNvPr>
            <p:cNvSpPr txBox="1"/>
            <p:nvPr/>
          </p:nvSpPr>
          <p:spPr>
            <a:xfrm>
              <a:off x="4969186" y="4586907"/>
              <a:ext cx="1270831" cy="2769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1200" b="1" dirty="0">
                  <a:solidFill>
                    <a:schemeClr val="tx2">
                      <a:lumMod val="75000"/>
                    </a:schemeClr>
                  </a:solidFill>
                  <a:latin typeface="Arial" pitchFamily="34" charset="0"/>
                  <a:cs typeface="Arial" pitchFamily="34" charset="0"/>
                </a:rPr>
                <a:t>Coherencia</a:t>
              </a:r>
            </a:p>
          </p:txBody>
        </p:sp>
        <p:sp>
          <p:nvSpPr>
            <p:cNvPr id="56" name="48 CuadroTexto">
              <a:extLst>
                <a:ext uri="{FF2B5EF4-FFF2-40B4-BE49-F238E27FC236}">
                  <a16:creationId xmlns:a16="http://schemas.microsoft.com/office/drawing/2014/main" id="{B55800E9-FED6-7559-0C24-4E96917D6AE4}"/>
                </a:ext>
              </a:extLst>
            </p:cNvPr>
            <p:cNvSpPr txBox="1"/>
            <p:nvPr/>
          </p:nvSpPr>
          <p:spPr>
            <a:xfrm>
              <a:off x="6384032" y="2780929"/>
              <a:ext cx="1247916" cy="2769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1200" b="1" dirty="0">
                  <a:solidFill>
                    <a:schemeClr val="tx2">
                      <a:lumMod val="75000"/>
                    </a:schemeClr>
                  </a:solidFill>
                  <a:latin typeface="Arial" pitchFamily="34" charset="0"/>
                  <a:cs typeface="Arial" pitchFamily="34" charset="0"/>
                </a:rPr>
                <a:t>Congruencia</a:t>
              </a:r>
            </a:p>
          </p:txBody>
        </p:sp>
        <p:sp>
          <p:nvSpPr>
            <p:cNvPr id="57" name="49 CuadroTexto">
              <a:extLst>
                <a:ext uri="{FF2B5EF4-FFF2-40B4-BE49-F238E27FC236}">
                  <a16:creationId xmlns:a16="http://schemas.microsoft.com/office/drawing/2014/main" id="{D303AC4E-F6FE-1666-E127-7B2D60F1DAA5}"/>
                </a:ext>
              </a:extLst>
            </p:cNvPr>
            <p:cNvSpPr txBox="1"/>
            <p:nvPr/>
          </p:nvSpPr>
          <p:spPr>
            <a:xfrm>
              <a:off x="5553174" y="568662"/>
              <a:ext cx="792000" cy="24933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800">
                  <a:solidFill>
                    <a:srgbClr val="FF0000"/>
                  </a:solidFill>
                  <a:latin typeface="Arial" pitchFamily="34" charset="0"/>
                  <a:cs typeface="Arial" pitchFamily="34" charset="0"/>
                </a:rPr>
                <a:t>S - Sociedad </a:t>
              </a:r>
            </a:p>
          </p:txBody>
        </p:sp>
        <p:sp>
          <p:nvSpPr>
            <p:cNvPr id="58" name="Rectangle 111">
              <a:extLst>
                <a:ext uri="{FF2B5EF4-FFF2-40B4-BE49-F238E27FC236}">
                  <a16:creationId xmlns:a16="http://schemas.microsoft.com/office/drawing/2014/main" id="{6143C7C2-AC2C-83EB-234B-6617B8240521}"/>
                </a:ext>
              </a:extLst>
            </p:cNvPr>
            <p:cNvSpPr>
              <a:spLocks noChangeArrowheads="1"/>
            </p:cNvSpPr>
            <p:nvPr/>
          </p:nvSpPr>
          <p:spPr bwMode="auto">
            <a:xfrm>
              <a:off x="2059615" y="527376"/>
              <a:ext cx="5753101" cy="5731853"/>
            </a:xfrm>
            <a:custGeom>
              <a:avLst/>
              <a:gdLst>
                <a:gd name="connsiteX0" fmla="*/ 0 w 6667498"/>
                <a:gd name="connsiteY0" fmla="*/ 959020 h 5754121"/>
                <a:gd name="connsiteX1" fmla="*/ 280891 w 6667498"/>
                <a:gd name="connsiteY1" fmla="*/ 280891 h 5754121"/>
                <a:gd name="connsiteX2" fmla="*/ 959021 w 6667498"/>
                <a:gd name="connsiteY2" fmla="*/ 2 h 5754121"/>
                <a:gd name="connsiteX3" fmla="*/ 5708478 w 6667498"/>
                <a:gd name="connsiteY3" fmla="*/ 0 h 5754121"/>
                <a:gd name="connsiteX4" fmla="*/ 6386607 w 6667498"/>
                <a:gd name="connsiteY4" fmla="*/ 280891 h 5754121"/>
                <a:gd name="connsiteX5" fmla="*/ 6667496 w 6667498"/>
                <a:gd name="connsiteY5" fmla="*/ 959021 h 5754121"/>
                <a:gd name="connsiteX6" fmla="*/ 6667498 w 6667498"/>
                <a:gd name="connsiteY6" fmla="*/ 4795101 h 5754121"/>
                <a:gd name="connsiteX7" fmla="*/ 6386607 w 6667498"/>
                <a:gd name="connsiteY7" fmla="*/ 5473231 h 5754121"/>
                <a:gd name="connsiteX8" fmla="*/ 5708477 w 6667498"/>
                <a:gd name="connsiteY8" fmla="*/ 5754121 h 5754121"/>
                <a:gd name="connsiteX9" fmla="*/ 959020 w 6667498"/>
                <a:gd name="connsiteY9" fmla="*/ 5754121 h 5754121"/>
                <a:gd name="connsiteX10" fmla="*/ 280890 w 6667498"/>
                <a:gd name="connsiteY10" fmla="*/ 5473230 h 5754121"/>
                <a:gd name="connsiteX11" fmla="*/ 0 w 6667498"/>
                <a:gd name="connsiteY11" fmla="*/ 4795100 h 5754121"/>
                <a:gd name="connsiteX12" fmla="*/ 0 w 6667498"/>
                <a:gd name="connsiteY12" fmla="*/ 959020 h 5754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498" h="5754121">
                  <a:moveTo>
                    <a:pt x="0" y="959020"/>
                  </a:moveTo>
                  <a:cubicBezTo>
                    <a:pt x="0" y="704672"/>
                    <a:pt x="101040" y="460742"/>
                    <a:pt x="280891" y="280891"/>
                  </a:cubicBezTo>
                  <a:cubicBezTo>
                    <a:pt x="460742" y="101040"/>
                    <a:pt x="704673" y="1"/>
                    <a:pt x="959021" y="2"/>
                  </a:cubicBezTo>
                  <a:lnTo>
                    <a:pt x="5708478" y="0"/>
                  </a:lnTo>
                  <a:cubicBezTo>
                    <a:pt x="5962826" y="0"/>
                    <a:pt x="6206756" y="101040"/>
                    <a:pt x="6386607" y="280891"/>
                  </a:cubicBezTo>
                  <a:cubicBezTo>
                    <a:pt x="6566458" y="460742"/>
                    <a:pt x="6667497" y="704673"/>
                    <a:pt x="6667496" y="959021"/>
                  </a:cubicBezTo>
                  <a:cubicBezTo>
                    <a:pt x="6667497" y="2237714"/>
                    <a:pt x="6667497" y="3516408"/>
                    <a:pt x="6667498" y="4795101"/>
                  </a:cubicBezTo>
                  <a:cubicBezTo>
                    <a:pt x="6667498" y="5049449"/>
                    <a:pt x="6566459" y="5293380"/>
                    <a:pt x="6386607" y="5473231"/>
                  </a:cubicBezTo>
                  <a:cubicBezTo>
                    <a:pt x="6206756" y="5653082"/>
                    <a:pt x="5962825" y="5754121"/>
                    <a:pt x="5708477" y="5754121"/>
                  </a:cubicBezTo>
                  <a:lnTo>
                    <a:pt x="959020" y="5754121"/>
                  </a:lnTo>
                  <a:cubicBezTo>
                    <a:pt x="704672" y="5754121"/>
                    <a:pt x="460741" y="5653081"/>
                    <a:pt x="280890" y="5473230"/>
                  </a:cubicBezTo>
                  <a:cubicBezTo>
                    <a:pt x="101039" y="5293379"/>
                    <a:pt x="0" y="5049448"/>
                    <a:pt x="0" y="4795100"/>
                  </a:cubicBezTo>
                  <a:lnTo>
                    <a:pt x="0" y="959020"/>
                  </a:lnTo>
                  <a:close/>
                </a:path>
              </a:pathLst>
            </a:custGeom>
            <a:noFill/>
            <a:ln w="1">
              <a:solidFill>
                <a:schemeClr val="accent1">
                  <a:lumMod val="60000"/>
                  <a:lumOff val="40000"/>
                </a:schemeClr>
              </a:solidFill>
              <a:prstDash val="sysDash"/>
              <a:miter lim="800000"/>
              <a:headEnd/>
              <a:tailEnd/>
            </a:ln>
          </p:spPr>
          <p:txBody>
            <a:bodyPr lIns="0" tIns="0" rIns="0" bIns="0" numCol="1"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600" b="1">
                  <a:latin typeface="Arial" pitchFamily="34" charset="0"/>
                  <a:cs typeface="Arial" pitchFamily="34" charset="0"/>
                </a:rPr>
                <a:t>Sociedad</a:t>
              </a:r>
            </a:p>
          </p:txBody>
        </p:sp>
        <p:sp>
          <p:nvSpPr>
            <p:cNvPr id="59" name="54 CuadroTexto">
              <a:extLst>
                <a:ext uri="{FF2B5EF4-FFF2-40B4-BE49-F238E27FC236}">
                  <a16:creationId xmlns:a16="http://schemas.microsoft.com/office/drawing/2014/main" id="{7AB4F817-ED81-3ADD-F1D6-EE1A4E8391B5}"/>
                </a:ext>
              </a:extLst>
            </p:cNvPr>
            <p:cNvSpPr txBox="1"/>
            <p:nvPr/>
          </p:nvSpPr>
          <p:spPr>
            <a:xfrm>
              <a:off x="6336339" y="3595402"/>
              <a:ext cx="228600" cy="33855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α</a:t>
              </a:r>
            </a:p>
          </p:txBody>
        </p:sp>
        <p:sp>
          <p:nvSpPr>
            <p:cNvPr id="60" name="55 CuadroTexto">
              <a:extLst>
                <a:ext uri="{FF2B5EF4-FFF2-40B4-BE49-F238E27FC236}">
                  <a16:creationId xmlns:a16="http://schemas.microsoft.com/office/drawing/2014/main" id="{16EEDFA2-EA32-5B2E-0DBF-B081A48C34E0}"/>
                </a:ext>
              </a:extLst>
            </p:cNvPr>
            <p:cNvSpPr txBox="1"/>
            <p:nvPr/>
          </p:nvSpPr>
          <p:spPr>
            <a:xfrm>
              <a:off x="5997674" y="3770029"/>
              <a:ext cx="295274"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σ</a:t>
              </a:r>
            </a:p>
          </p:txBody>
        </p:sp>
        <p:sp>
          <p:nvSpPr>
            <p:cNvPr id="61" name="56 CuadroTexto">
              <a:extLst>
                <a:ext uri="{FF2B5EF4-FFF2-40B4-BE49-F238E27FC236}">
                  <a16:creationId xmlns:a16="http://schemas.microsoft.com/office/drawing/2014/main" id="{19088AFA-75C2-D928-51B8-BCC5EA35C363}"/>
                </a:ext>
              </a:extLst>
            </p:cNvPr>
            <p:cNvSpPr txBox="1"/>
            <p:nvPr/>
          </p:nvSpPr>
          <p:spPr>
            <a:xfrm>
              <a:off x="5478720" y="3325516"/>
              <a:ext cx="378630"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50000"/>
                    </a:schemeClr>
                  </a:solidFill>
                  <a:latin typeface="Times New Roman" pitchFamily="18" charset="0"/>
                  <a:cs typeface="Times New Roman" pitchFamily="18" charset="0"/>
                </a:rPr>
                <a:t>L</a:t>
              </a:r>
              <a:r>
                <a:rPr lang="es-ES" sz="1600" baseline="-25000">
                  <a:solidFill>
                    <a:schemeClr val="accent1">
                      <a:lumMod val="50000"/>
                    </a:schemeClr>
                  </a:solidFill>
                  <a:latin typeface="Times New Roman" pitchFamily="18" charset="0"/>
                  <a:cs typeface="Times New Roman" pitchFamily="18" charset="0"/>
                </a:rPr>
                <a:t>n</a:t>
              </a:r>
            </a:p>
          </p:txBody>
        </p:sp>
        <p:sp>
          <p:nvSpPr>
            <p:cNvPr id="62" name="57 CuadroTexto">
              <a:extLst>
                <a:ext uri="{FF2B5EF4-FFF2-40B4-BE49-F238E27FC236}">
                  <a16:creationId xmlns:a16="http://schemas.microsoft.com/office/drawing/2014/main" id="{BB598544-911D-D068-B14B-80237B059486}"/>
                </a:ext>
              </a:extLst>
            </p:cNvPr>
            <p:cNvSpPr txBox="1"/>
            <p:nvPr/>
          </p:nvSpPr>
          <p:spPr>
            <a:xfrm>
              <a:off x="5469564" y="3813681"/>
              <a:ext cx="374205"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50000"/>
                    </a:schemeClr>
                  </a:solidFill>
                  <a:latin typeface="Times New Roman" pitchFamily="18" charset="0"/>
                  <a:cs typeface="Times New Roman" pitchFamily="18" charset="0"/>
                </a:rPr>
                <a:t>L</a:t>
              </a:r>
              <a:r>
                <a:rPr lang="es-ES" sz="1600" baseline="-25000">
                  <a:solidFill>
                    <a:schemeClr val="accent1">
                      <a:lumMod val="50000"/>
                    </a:schemeClr>
                  </a:solidFill>
                  <a:latin typeface="Times New Roman" pitchFamily="18" charset="0"/>
                  <a:cs typeface="Times New Roman" pitchFamily="18" charset="0"/>
                </a:rPr>
                <a:t>T</a:t>
              </a:r>
            </a:p>
          </p:txBody>
        </p:sp>
        <p:sp>
          <p:nvSpPr>
            <p:cNvPr id="63" name="58 CuadroTexto">
              <a:extLst>
                <a:ext uri="{FF2B5EF4-FFF2-40B4-BE49-F238E27FC236}">
                  <a16:creationId xmlns:a16="http://schemas.microsoft.com/office/drawing/2014/main" id="{DDC4075B-3503-A94E-4108-1C3FA718C988}"/>
                </a:ext>
              </a:extLst>
            </p:cNvPr>
            <p:cNvSpPr txBox="1"/>
            <p:nvPr/>
          </p:nvSpPr>
          <p:spPr>
            <a:xfrm>
              <a:off x="3685210" y="1849154"/>
              <a:ext cx="994183"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i="1">
                  <a:solidFill>
                    <a:schemeClr val="accent1">
                      <a:lumMod val="50000"/>
                    </a:schemeClr>
                  </a:solidFill>
                  <a:latin typeface="Times New Roman" pitchFamily="18" charset="0"/>
                  <a:cs typeface="Times New Roman" pitchFamily="18" charset="0"/>
                </a:rPr>
                <a:t>L</a:t>
              </a:r>
              <a:r>
                <a:rPr lang="es-ES" sz="1200">
                  <a:solidFill>
                    <a:schemeClr val="accent1">
                      <a:lumMod val="50000"/>
                    </a:schemeClr>
                  </a:solidFill>
                  <a:latin typeface="Times New Roman" pitchFamily="18" charset="0"/>
                  <a:cs typeface="Times New Roman" pitchFamily="18" charset="0"/>
                </a:rPr>
                <a:t>: { α, σ, ω }</a:t>
              </a:r>
            </a:p>
          </p:txBody>
        </p:sp>
        <p:sp>
          <p:nvSpPr>
            <p:cNvPr id="64" name="59 CuadroTexto">
              <a:extLst>
                <a:ext uri="{FF2B5EF4-FFF2-40B4-BE49-F238E27FC236}">
                  <a16:creationId xmlns:a16="http://schemas.microsoft.com/office/drawing/2014/main" id="{73F3C004-504A-968A-782A-54D5E1E3E204}"/>
                </a:ext>
              </a:extLst>
            </p:cNvPr>
            <p:cNvSpPr txBox="1"/>
            <p:nvPr/>
          </p:nvSpPr>
          <p:spPr>
            <a:xfrm>
              <a:off x="6536365" y="3943223"/>
              <a:ext cx="285750" cy="2769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s-ES" sz="1200">
                  <a:solidFill>
                    <a:schemeClr val="accent1">
                      <a:lumMod val="75000"/>
                    </a:schemeClr>
                  </a:solidFill>
                  <a:latin typeface="Times New Roman" pitchFamily="18" charset="0"/>
                  <a:cs typeface="Times New Roman" pitchFamily="18" charset="0"/>
                </a:rPr>
                <a:t>ω</a:t>
              </a:r>
            </a:p>
          </p:txBody>
        </p:sp>
        <p:sp>
          <p:nvSpPr>
            <p:cNvPr id="65" name="60 CuadroTexto">
              <a:extLst>
                <a:ext uri="{FF2B5EF4-FFF2-40B4-BE49-F238E27FC236}">
                  <a16:creationId xmlns:a16="http://schemas.microsoft.com/office/drawing/2014/main" id="{FAF9C0AD-E3AB-3E4F-7576-F16366456D52}"/>
                </a:ext>
              </a:extLst>
            </p:cNvPr>
            <p:cNvSpPr txBox="1"/>
            <p:nvPr/>
          </p:nvSpPr>
          <p:spPr>
            <a:xfrm>
              <a:off x="7136679" y="3805750"/>
              <a:ext cx="792525"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75000"/>
                    </a:schemeClr>
                  </a:solidFill>
                  <a:latin typeface="Times New Roman" pitchFamily="18" charset="0"/>
                  <a:cs typeface="Times New Roman" pitchFamily="18" charset="0"/>
                </a:rPr>
                <a:t>σ: (L</a:t>
              </a:r>
              <a:r>
                <a:rPr lang="es-ES" sz="1200" baseline="-25000">
                  <a:solidFill>
                    <a:schemeClr val="accent1">
                      <a:lumMod val="75000"/>
                    </a:schemeClr>
                  </a:solidFill>
                  <a:latin typeface="Times New Roman" pitchFamily="18" charset="0"/>
                  <a:cs typeface="Times New Roman" pitchFamily="18" charset="0"/>
                </a:rPr>
                <a:t>n, </a:t>
              </a:r>
              <a:r>
                <a:rPr lang="es-ES" sz="1200">
                  <a:solidFill>
                    <a:schemeClr val="accent1">
                      <a:lumMod val="75000"/>
                    </a:schemeClr>
                  </a:solidFill>
                  <a:latin typeface="Times New Roman" pitchFamily="18" charset="0"/>
                  <a:cs typeface="Times New Roman" pitchFamily="18" charset="0"/>
                </a:rPr>
                <a:t>L</a:t>
              </a:r>
              <a:r>
                <a:rPr lang="es-ES" sz="1200" baseline="-25000">
                  <a:solidFill>
                    <a:schemeClr val="accent1">
                      <a:lumMod val="75000"/>
                    </a:schemeClr>
                  </a:solidFill>
                  <a:latin typeface="Times New Roman" pitchFamily="18" charset="0"/>
                  <a:cs typeface="Times New Roman" pitchFamily="18" charset="0"/>
                </a:rPr>
                <a:t>T</a:t>
              </a:r>
              <a:r>
                <a:rPr lang="es-ES" sz="1200">
                  <a:solidFill>
                    <a:schemeClr val="accent1">
                      <a:lumMod val="75000"/>
                    </a:schemeClr>
                  </a:solidFill>
                  <a:latin typeface="Times New Roman" pitchFamily="18" charset="0"/>
                  <a:cs typeface="Times New Roman" pitchFamily="18" charset="0"/>
                </a:rPr>
                <a:t>)</a:t>
              </a:r>
            </a:p>
          </p:txBody>
        </p:sp>
        <p:sp>
          <p:nvSpPr>
            <p:cNvPr id="66" name="61 CuadroTexto">
              <a:extLst>
                <a:ext uri="{FF2B5EF4-FFF2-40B4-BE49-F238E27FC236}">
                  <a16:creationId xmlns:a16="http://schemas.microsoft.com/office/drawing/2014/main" id="{A5F5027B-3496-F926-F31D-7C4ABCDF6AB0}"/>
                </a:ext>
              </a:extLst>
            </p:cNvPr>
            <p:cNvSpPr txBox="1"/>
            <p:nvPr/>
          </p:nvSpPr>
          <p:spPr>
            <a:xfrm>
              <a:off x="6793540" y="4056576"/>
              <a:ext cx="707245"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75000"/>
                    </a:schemeClr>
                  </a:solidFill>
                  <a:latin typeface="Times New Roman" pitchFamily="18" charset="0"/>
                  <a:cs typeface="Times New Roman" pitchFamily="18" charset="0"/>
                </a:rPr>
                <a:t>ω: (ρ, σ)</a:t>
              </a:r>
            </a:p>
          </p:txBody>
        </p:sp>
        <p:sp>
          <p:nvSpPr>
            <p:cNvPr id="67" name="62 CuadroTexto">
              <a:extLst>
                <a:ext uri="{FF2B5EF4-FFF2-40B4-BE49-F238E27FC236}">
                  <a16:creationId xmlns:a16="http://schemas.microsoft.com/office/drawing/2014/main" id="{EE178BE4-A8A7-7B17-DAD3-763F5A60623F}"/>
                </a:ext>
              </a:extLst>
            </p:cNvPr>
            <p:cNvSpPr txBox="1"/>
            <p:nvPr/>
          </p:nvSpPr>
          <p:spPr>
            <a:xfrm>
              <a:off x="7103101" y="2477803"/>
              <a:ext cx="287258"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ρ</a:t>
              </a:r>
            </a:p>
          </p:txBody>
        </p:sp>
        <p:sp>
          <p:nvSpPr>
            <p:cNvPr id="68" name="63 CuadroTexto">
              <a:extLst>
                <a:ext uri="{FF2B5EF4-FFF2-40B4-BE49-F238E27FC236}">
                  <a16:creationId xmlns:a16="http://schemas.microsoft.com/office/drawing/2014/main" id="{B67D8770-7458-88BB-6A19-D89FB3977088}"/>
                </a:ext>
              </a:extLst>
            </p:cNvPr>
            <p:cNvSpPr txBox="1"/>
            <p:nvPr/>
          </p:nvSpPr>
          <p:spPr>
            <a:xfrm>
              <a:off x="2348536" y="4906679"/>
              <a:ext cx="863057"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50000"/>
                    </a:schemeClr>
                  </a:solidFill>
                  <a:latin typeface="Times New Roman" pitchFamily="18" charset="0"/>
                  <a:cs typeface="Times New Roman" pitchFamily="18" charset="0"/>
                </a:rPr>
                <a:t>L’: { α, σ }</a:t>
              </a:r>
            </a:p>
          </p:txBody>
        </p:sp>
        <p:sp>
          <p:nvSpPr>
            <p:cNvPr id="69" name="64 CuadroTexto">
              <a:extLst>
                <a:ext uri="{FF2B5EF4-FFF2-40B4-BE49-F238E27FC236}">
                  <a16:creationId xmlns:a16="http://schemas.microsoft.com/office/drawing/2014/main" id="{C1E8E038-EE28-25BD-5068-2EC32752A18D}"/>
                </a:ext>
              </a:extLst>
            </p:cNvPr>
            <p:cNvSpPr txBox="1"/>
            <p:nvPr/>
          </p:nvSpPr>
          <p:spPr>
            <a:xfrm>
              <a:off x="6069640" y="5382929"/>
              <a:ext cx="1281441" cy="461665"/>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50000"/>
                    </a:schemeClr>
                  </a:solidFill>
                  <a:latin typeface="Times New Roman" pitchFamily="18" charset="0"/>
                  <a:cs typeface="Times New Roman" pitchFamily="18" charset="0"/>
                </a:rPr>
                <a:t>L’</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 α</a:t>
              </a:r>
              <a:r>
                <a:rPr lang="es-ES" sz="1200" baseline="-25000">
                  <a:solidFill>
                    <a:schemeClr val="accent1">
                      <a:lumMod val="50000"/>
                    </a:schemeClr>
                  </a:solidFill>
                  <a:latin typeface="Times New Roman" pitchFamily="18" charset="0"/>
                  <a:cs typeface="Times New Roman" pitchFamily="18" charset="0"/>
                </a:rPr>
                <a:t>-τ</a:t>
              </a:r>
              <a:r>
                <a:rPr lang="es-ES" sz="1200">
                  <a:solidFill>
                    <a:schemeClr val="accent1">
                      <a:lumMod val="50000"/>
                    </a:schemeClr>
                  </a:solidFill>
                  <a:latin typeface="Times New Roman" pitchFamily="18" charset="0"/>
                  <a:cs typeface="Times New Roman" pitchFamily="18" charset="0"/>
                </a:rPr>
                <a:t>, λ</a:t>
              </a:r>
              <a:r>
                <a:rPr lang="es-ES" sz="1200" baseline="-25000">
                  <a:solidFill>
                    <a:schemeClr val="accent1">
                      <a:lumMod val="50000"/>
                    </a:schemeClr>
                  </a:solidFill>
                  <a:latin typeface="Times New Roman" pitchFamily="18" charset="0"/>
                  <a:cs typeface="Times New Roman" pitchFamily="18" charset="0"/>
                </a:rPr>
                <a:t>-t</a:t>
              </a:r>
              <a:r>
                <a:rPr lang="es-ES" sz="1200">
                  <a:solidFill>
                    <a:schemeClr val="accent1">
                      <a:lumMod val="50000"/>
                    </a:schemeClr>
                  </a:solidFill>
                  <a:latin typeface="Times New Roman" pitchFamily="18" charset="0"/>
                  <a:cs typeface="Times New Roman" pitchFamily="18" charset="0"/>
                </a:rPr>
                <a:t>, σ</a:t>
              </a:r>
              <a:r>
                <a:rPr lang="es-ES" sz="1200" baseline="-25000">
                  <a:solidFill>
                    <a:schemeClr val="accent1">
                      <a:lumMod val="50000"/>
                    </a:schemeClr>
                  </a:solidFill>
                  <a:latin typeface="Times New Roman" pitchFamily="18" charset="0"/>
                  <a:cs typeface="Times New Roman" pitchFamily="18" charset="0"/>
                </a:rPr>
                <a:t>0 </a:t>
              </a:r>
              <a:r>
                <a:rPr lang="es-ES" sz="1200">
                  <a:solidFill>
                    <a:schemeClr val="accent1">
                      <a:lumMod val="50000"/>
                    </a:schemeClr>
                  </a:solidFill>
                  <a:latin typeface="Times New Roman" pitchFamily="18" charset="0"/>
                  <a:cs typeface="Times New Roman" pitchFamily="18" charset="0"/>
                </a:rPr>
                <a:t>} </a:t>
              </a:r>
              <a:br>
                <a:rPr lang="es-ES" sz="1200">
                  <a:solidFill>
                    <a:schemeClr val="accent1">
                      <a:lumMod val="50000"/>
                    </a:schemeClr>
                  </a:solidFill>
                  <a:latin typeface="Times New Roman" pitchFamily="18" charset="0"/>
                  <a:cs typeface="Times New Roman" pitchFamily="18" charset="0"/>
                </a:rPr>
              </a:br>
              <a:r>
                <a:rPr lang="es-ES" sz="1200">
                  <a:solidFill>
                    <a:schemeClr val="accent1">
                      <a:lumMod val="50000"/>
                    </a:schemeClr>
                  </a:solidFill>
                  <a:latin typeface="Times New Roman" pitchFamily="18" charset="0"/>
                  <a:cs typeface="Times New Roman" pitchFamily="18" charset="0"/>
                </a:rPr>
                <a:t>donde 0&lt; τ &lt; t</a:t>
              </a:r>
            </a:p>
          </p:txBody>
        </p:sp>
        <p:sp>
          <p:nvSpPr>
            <p:cNvPr id="70" name="65 CuadroTexto">
              <a:extLst>
                <a:ext uri="{FF2B5EF4-FFF2-40B4-BE49-F238E27FC236}">
                  <a16:creationId xmlns:a16="http://schemas.microsoft.com/office/drawing/2014/main" id="{85648444-2A73-DA39-4606-F4A5FC66376E}"/>
                </a:ext>
              </a:extLst>
            </p:cNvPr>
            <p:cNvSpPr txBox="1"/>
            <p:nvPr/>
          </p:nvSpPr>
          <p:spPr>
            <a:xfrm>
              <a:off x="3597431" y="4546316"/>
              <a:ext cx="1170513"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50000"/>
                    </a:schemeClr>
                  </a:solidFill>
                  <a:latin typeface="Times New Roman" pitchFamily="18" charset="0"/>
                  <a:cs typeface="Times New Roman" pitchFamily="18" charset="0"/>
                </a:rPr>
                <a:t>L</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 α</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ω</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σ</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a:t>
              </a:r>
            </a:p>
          </p:txBody>
        </p:sp>
        <p:sp>
          <p:nvSpPr>
            <p:cNvPr id="71" name="66 CuadroTexto">
              <a:extLst>
                <a:ext uri="{FF2B5EF4-FFF2-40B4-BE49-F238E27FC236}">
                  <a16:creationId xmlns:a16="http://schemas.microsoft.com/office/drawing/2014/main" id="{128B8EEB-9BEE-C92E-5F0D-7D54411F1234}"/>
                </a:ext>
              </a:extLst>
            </p:cNvPr>
            <p:cNvSpPr txBox="1"/>
            <p:nvPr/>
          </p:nvSpPr>
          <p:spPr>
            <a:xfrm>
              <a:off x="4864854" y="5011454"/>
              <a:ext cx="1218923"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200">
                  <a:solidFill>
                    <a:schemeClr val="accent1">
                      <a:lumMod val="50000"/>
                    </a:schemeClr>
                  </a:solidFill>
                  <a:latin typeface="Times New Roman" pitchFamily="18" charset="0"/>
                  <a:cs typeface="Times New Roman" pitchFamily="18" charset="0"/>
                </a:rPr>
                <a:t>L’</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 α</a:t>
              </a:r>
              <a:r>
                <a:rPr lang="es-ES" sz="1200" baseline="-25000">
                  <a:solidFill>
                    <a:schemeClr val="accent1">
                      <a:lumMod val="50000"/>
                    </a:schemeClr>
                  </a:solidFill>
                  <a:latin typeface="Times New Roman" pitchFamily="18" charset="0"/>
                  <a:cs typeface="Times New Roman" pitchFamily="18" charset="0"/>
                </a:rPr>
                <a:t>0</a:t>
              </a:r>
              <a:r>
                <a:rPr lang="es-ES" sz="1200">
                  <a:solidFill>
                    <a:schemeClr val="accent1">
                      <a:lumMod val="50000"/>
                    </a:schemeClr>
                  </a:solidFill>
                  <a:latin typeface="Times New Roman" pitchFamily="18" charset="0"/>
                  <a:cs typeface="Times New Roman" pitchFamily="18" charset="0"/>
                </a:rPr>
                <a:t>, λ</a:t>
              </a:r>
              <a:r>
                <a:rPr lang="es-ES" sz="1200" baseline="-25000">
                  <a:solidFill>
                    <a:schemeClr val="accent1">
                      <a:lumMod val="50000"/>
                    </a:schemeClr>
                  </a:solidFill>
                  <a:latin typeface="Times New Roman" pitchFamily="18" charset="0"/>
                  <a:cs typeface="Times New Roman" pitchFamily="18" charset="0"/>
                </a:rPr>
                <a:t>-t</a:t>
              </a:r>
              <a:r>
                <a:rPr lang="es-ES" sz="1200">
                  <a:solidFill>
                    <a:schemeClr val="accent1">
                      <a:lumMod val="50000"/>
                    </a:schemeClr>
                  </a:solidFill>
                  <a:latin typeface="Times New Roman" pitchFamily="18" charset="0"/>
                  <a:cs typeface="Times New Roman" pitchFamily="18" charset="0"/>
                </a:rPr>
                <a:t>, σ</a:t>
              </a:r>
              <a:r>
                <a:rPr lang="es-ES" sz="1200" baseline="-25000">
                  <a:solidFill>
                    <a:schemeClr val="accent1">
                      <a:lumMod val="50000"/>
                    </a:schemeClr>
                  </a:solidFill>
                  <a:latin typeface="Times New Roman" pitchFamily="18" charset="0"/>
                  <a:cs typeface="Times New Roman" pitchFamily="18" charset="0"/>
                </a:rPr>
                <a:t>0 </a:t>
              </a:r>
              <a:r>
                <a:rPr lang="es-ES" sz="1200">
                  <a:solidFill>
                    <a:schemeClr val="accent1">
                      <a:lumMod val="50000"/>
                    </a:schemeClr>
                  </a:solidFill>
                  <a:latin typeface="Times New Roman" pitchFamily="18" charset="0"/>
                  <a:cs typeface="Times New Roman" pitchFamily="18" charset="0"/>
                </a:rPr>
                <a:t>}</a:t>
              </a:r>
            </a:p>
          </p:txBody>
        </p:sp>
        <p:cxnSp>
          <p:nvCxnSpPr>
            <p:cNvPr id="72" name="67 Forma">
              <a:extLst>
                <a:ext uri="{FF2B5EF4-FFF2-40B4-BE49-F238E27FC236}">
                  <a16:creationId xmlns:a16="http://schemas.microsoft.com/office/drawing/2014/main" id="{AC2B9D23-9EB3-131F-5D5B-06853FC4E11F}"/>
                </a:ext>
              </a:extLst>
            </p:cNvPr>
            <p:cNvCxnSpPr>
              <a:stCxn id="70" idx="3"/>
              <a:endCxn id="71" idx="0"/>
            </p:cNvCxnSpPr>
            <p:nvPr/>
          </p:nvCxnSpPr>
          <p:spPr>
            <a:xfrm>
              <a:off x="4767943" y="4684815"/>
              <a:ext cx="706372" cy="32663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68 Forma">
              <a:extLst>
                <a:ext uri="{FF2B5EF4-FFF2-40B4-BE49-F238E27FC236}">
                  <a16:creationId xmlns:a16="http://schemas.microsoft.com/office/drawing/2014/main" id="{8513E30E-1A61-8F2E-7DD9-35526E82DD4F}"/>
                </a:ext>
              </a:extLst>
            </p:cNvPr>
            <p:cNvCxnSpPr>
              <a:stCxn id="71" idx="2"/>
              <a:endCxn id="69" idx="1"/>
            </p:cNvCxnSpPr>
            <p:nvPr/>
          </p:nvCxnSpPr>
          <p:spPr>
            <a:xfrm rot="16200000" flipH="1">
              <a:off x="5609324" y="5153444"/>
              <a:ext cx="325309" cy="595324"/>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74" name="69 CuadroTexto">
              <a:extLst>
                <a:ext uri="{FF2B5EF4-FFF2-40B4-BE49-F238E27FC236}">
                  <a16:creationId xmlns:a16="http://schemas.microsoft.com/office/drawing/2014/main" id="{4FEF9B94-5299-4184-9E28-9C1433054908}"/>
                </a:ext>
              </a:extLst>
            </p:cNvPr>
            <p:cNvSpPr txBox="1"/>
            <p:nvPr/>
          </p:nvSpPr>
          <p:spPr>
            <a:xfrm>
              <a:off x="3774114" y="1982503"/>
              <a:ext cx="319318"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ω</a:t>
              </a:r>
            </a:p>
          </p:txBody>
        </p:sp>
        <p:sp>
          <p:nvSpPr>
            <p:cNvPr id="75" name="70 CuadroTexto">
              <a:extLst>
                <a:ext uri="{FF2B5EF4-FFF2-40B4-BE49-F238E27FC236}">
                  <a16:creationId xmlns:a16="http://schemas.microsoft.com/office/drawing/2014/main" id="{1F7CC01D-190F-FC20-07E5-682C2DB1CBB1}"/>
                </a:ext>
              </a:extLst>
            </p:cNvPr>
            <p:cNvSpPr txBox="1"/>
            <p:nvPr/>
          </p:nvSpPr>
          <p:spPr>
            <a:xfrm>
              <a:off x="3545514" y="5430553"/>
              <a:ext cx="319318"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75000"/>
                    </a:schemeClr>
                  </a:solidFill>
                  <a:latin typeface="Times New Roman" pitchFamily="18" charset="0"/>
                  <a:cs typeface="Times New Roman" pitchFamily="18" charset="0"/>
                </a:rPr>
                <a:t>ω</a:t>
              </a:r>
            </a:p>
          </p:txBody>
        </p:sp>
        <p:sp>
          <p:nvSpPr>
            <p:cNvPr id="76" name="71 CuadroTexto">
              <a:extLst>
                <a:ext uri="{FF2B5EF4-FFF2-40B4-BE49-F238E27FC236}">
                  <a16:creationId xmlns:a16="http://schemas.microsoft.com/office/drawing/2014/main" id="{1FFFCFFD-6D9A-C54F-DA16-ECFEAD11AF0A}"/>
                </a:ext>
              </a:extLst>
            </p:cNvPr>
            <p:cNvSpPr txBox="1"/>
            <p:nvPr/>
          </p:nvSpPr>
          <p:spPr>
            <a:xfrm>
              <a:off x="3980120" y="3255666"/>
              <a:ext cx="354584"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1600">
                  <a:solidFill>
                    <a:schemeClr val="accent1">
                      <a:lumMod val="50000"/>
                    </a:schemeClr>
                  </a:solidFill>
                  <a:latin typeface="Times New Roman" pitchFamily="18" charset="0"/>
                  <a:cs typeface="Times New Roman" pitchFamily="18" charset="0"/>
                </a:rPr>
                <a:t>L</a:t>
              </a:r>
              <a:r>
                <a:rPr lang="es-ES" sz="1600" baseline="-25000">
                  <a:solidFill>
                    <a:schemeClr val="accent1">
                      <a:lumMod val="50000"/>
                    </a:schemeClr>
                  </a:solidFill>
                  <a:latin typeface="Times New Roman" pitchFamily="18" charset="0"/>
                  <a:cs typeface="Times New Roman" pitchFamily="18" charset="0"/>
                </a:rPr>
                <a:t>f</a:t>
              </a:r>
            </a:p>
          </p:txBody>
        </p:sp>
        <p:sp>
          <p:nvSpPr>
            <p:cNvPr id="77" name="Rectangle 111">
              <a:extLst>
                <a:ext uri="{FF2B5EF4-FFF2-40B4-BE49-F238E27FC236}">
                  <a16:creationId xmlns:a16="http://schemas.microsoft.com/office/drawing/2014/main" id="{7425822C-9040-B9CC-EC20-7B477B817B1B}"/>
                </a:ext>
              </a:extLst>
            </p:cNvPr>
            <p:cNvSpPr>
              <a:spLocks noChangeArrowheads="1"/>
            </p:cNvSpPr>
            <p:nvPr/>
          </p:nvSpPr>
          <p:spPr bwMode="auto">
            <a:xfrm>
              <a:off x="1926265" y="239429"/>
              <a:ext cx="6038851" cy="6172200"/>
            </a:xfrm>
            <a:custGeom>
              <a:avLst/>
              <a:gdLst>
                <a:gd name="connsiteX0" fmla="*/ 0 w 6667498"/>
                <a:gd name="connsiteY0" fmla="*/ 959020 h 5754121"/>
                <a:gd name="connsiteX1" fmla="*/ 280891 w 6667498"/>
                <a:gd name="connsiteY1" fmla="*/ 280891 h 5754121"/>
                <a:gd name="connsiteX2" fmla="*/ 959021 w 6667498"/>
                <a:gd name="connsiteY2" fmla="*/ 2 h 5754121"/>
                <a:gd name="connsiteX3" fmla="*/ 5708478 w 6667498"/>
                <a:gd name="connsiteY3" fmla="*/ 0 h 5754121"/>
                <a:gd name="connsiteX4" fmla="*/ 6386607 w 6667498"/>
                <a:gd name="connsiteY4" fmla="*/ 280891 h 5754121"/>
                <a:gd name="connsiteX5" fmla="*/ 6667496 w 6667498"/>
                <a:gd name="connsiteY5" fmla="*/ 959021 h 5754121"/>
                <a:gd name="connsiteX6" fmla="*/ 6667498 w 6667498"/>
                <a:gd name="connsiteY6" fmla="*/ 4795101 h 5754121"/>
                <a:gd name="connsiteX7" fmla="*/ 6386607 w 6667498"/>
                <a:gd name="connsiteY7" fmla="*/ 5473231 h 5754121"/>
                <a:gd name="connsiteX8" fmla="*/ 5708477 w 6667498"/>
                <a:gd name="connsiteY8" fmla="*/ 5754121 h 5754121"/>
                <a:gd name="connsiteX9" fmla="*/ 959020 w 6667498"/>
                <a:gd name="connsiteY9" fmla="*/ 5754121 h 5754121"/>
                <a:gd name="connsiteX10" fmla="*/ 280890 w 6667498"/>
                <a:gd name="connsiteY10" fmla="*/ 5473230 h 5754121"/>
                <a:gd name="connsiteX11" fmla="*/ 0 w 6667498"/>
                <a:gd name="connsiteY11" fmla="*/ 4795100 h 5754121"/>
                <a:gd name="connsiteX12" fmla="*/ 0 w 6667498"/>
                <a:gd name="connsiteY12" fmla="*/ 959020 h 5754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498" h="5754121">
                  <a:moveTo>
                    <a:pt x="0" y="959020"/>
                  </a:moveTo>
                  <a:cubicBezTo>
                    <a:pt x="0" y="704672"/>
                    <a:pt x="101040" y="460742"/>
                    <a:pt x="280891" y="280891"/>
                  </a:cubicBezTo>
                  <a:cubicBezTo>
                    <a:pt x="460742" y="101040"/>
                    <a:pt x="704673" y="1"/>
                    <a:pt x="959021" y="2"/>
                  </a:cubicBezTo>
                  <a:lnTo>
                    <a:pt x="5708478" y="0"/>
                  </a:lnTo>
                  <a:cubicBezTo>
                    <a:pt x="5962826" y="0"/>
                    <a:pt x="6206756" y="101040"/>
                    <a:pt x="6386607" y="280891"/>
                  </a:cubicBezTo>
                  <a:cubicBezTo>
                    <a:pt x="6566458" y="460742"/>
                    <a:pt x="6667497" y="704673"/>
                    <a:pt x="6667496" y="959021"/>
                  </a:cubicBezTo>
                  <a:cubicBezTo>
                    <a:pt x="6667497" y="2237714"/>
                    <a:pt x="6667497" y="3516408"/>
                    <a:pt x="6667498" y="4795101"/>
                  </a:cubicBezTo>
                  <a:cubicBezTo>
                    <a:pt x="6667498" y="5049449"/>
                    <a:pt x="6566459" y="5293380"/>
                    <a:pt x="6386607" y="5473231"/>
                  </a:cubicBezTo>
                  <a:cubicBezTo>
                    <a:pt x="6206756" y="5653082"/>
                    <a:pt x="5962825" y="5754121"/>
                    <a:pt x="5708477" y="5754121"/>
                  </a:cubicBezTo>
                  <a:lnTo>
                    <a:pt x="959020" y="5754121"/>
                  </a:lnTo>
                  <a:cubicBezTo>
                    <a:pt x="704672" y="5754121"/>
                    <a:pt x="460741" y="5653081"/>
                    <a:pt x="280890" y="5473230"/>
                  </a:cubicBezTo>
                  <a:cubicBezTo>
                    <a:pt x="101039" y="5293379"/>
                    <a:pt x="0" y="5049448"/>
                    <a:pt x="0" y="4795100"/>
                  </a:cubicBezTo>
                  <a:lnTo>
                    <a:pt x="0" y="959020"/>
                  </a:lnTo>
                  <a:close/>
                </a:path>
              </a:pathLst>
            </a:custGeom>
            <a:noFill/>
            <a:ln w="3175">
              <a:solidFill>
                <a:schemeClr val="accent1">
                  <a:lumMod val="75000"/>
                </a:schemeClr>
              </a:solidFill>
              <a:prstDash val="solid"/>
              <a:miter lim="800000"/>
              <a:headEnd/>
              <a:tailEnd/>
            </a:ln>
          </p:spPr>
          <p:txBody>
            <a:bodyPr lIns="0" tIns="0" rIns="0" bIns="0" numCol="1"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600" b="1">
                  <a:latin typeface="Arial" pitchFamily="34" charset="0"/>
                  <a:cs typeface="Arial" pitchFamily="34" charset="0"/>
                </a:rPr>
                <a:t>Cosmología</a:t>
              </a:r>
            </a:p>
          </p:txBody>
        </p:sp>
        <p:sp>
          <p:nvSpPr>
            <p:cNvPr id="78" name="Rectangle 137">
              <a:extLst>
                <a:ext uri="{FF2B5EF4-FFF2-40B4-BE49-F238E27FC236}">
                  <a16:creationId xmlns:a16="http://schemas.microsoft.com/office/drawing/2014/main" id="{076A0D5D-933C-85F0-97F8-C44C18CC30CD}"/>
                </a:ext>
              </a:extLst>
            </p:cNvPr>
            <p:cNvSpPr>
              <a:spLocks noChangeArrowheads="1"/>
            </p:cNvSpPr>
            <p:nvPr/>
          </p:nvSpPr>
          <p:spPr bwMode="auto">
            <a:xfrm>
              <a:off x="3572517" y="5802786"/>
              <a:ext cx="1244251" cy="24622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sz="1000"/>
              </a:pPr>
              <a:r>
                <a:rPr lang="es-ES" sz="1000" spc="100">
                  <a:solidFill>
                    <a:schemeClr val="accent1">
                      <a:lumMod val="50000"/>
                    </a:schemeClr>
                  </a:solidFill>
                  <a:latin typeface="Times New Roman" pitchFamily="18" charset="0"/>
                  <a:cs typeface="Times New Roman" pitchFamily="18" charset="0"/>
                </a:rPr>
                <a:t>Regla Semántica</a:t>
              </a:r>
            </a:p>
          </p:txBody>
        </p:sp>
        <p:sp>
          <p:nvSpPr>
            <p:cNvPr id="79" name="79 CuadroTexto">
              <a:extLst>
                <a:ext uri="{FF2B5EF4-FFF2-40B4-BE49-F238E27FC236}">
                  <a16:creationId xmlns:a16="http://schemas.microsoft.com/office/drawing/2014/main" id="{78CAEE82-2C26-D298-34FF-02C041E29F44}"/>
                </a:ext>
              </a:extLst>
            </p:cNvPr>
            <p:cNvSpPr txBox="1"/>
            <p:nvPr/>
          </p:nvSpPr>
          <p:spPr>
            <a:xfrm>
              <a:off x="4589986" y="1777657"/>
              <a:ext cx="1148071"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s-ES" sz="800">
                  <a:latin typeface="Arial" pitchFamily="34" charset="0"/>
                  <a:cs typeface="Arial" pitchFamily="34" charset="0"/>
                </a:rPr>
                <a:t>Método experimental</a:t>
              </a:r>
            </a:p>
          </p:txBody>
        </p:sp>
      </p:grpSp>
      <p:sp>
        <p:nvSpPr>
          <p:cNvPr id="2" name="Cerrar llave 1">
            <a:extLst>
              <a:ext uri="{FF2B5EF4-FFF2-40B4-BE49-F238E27FC236}">
                <a16:creationId xmlns:a16="http://schemas.microsoft.com/office/drawing/2014/main" id="{C2291811-29CC-E89E-B93F-70E03FCD290A}"/>
              </a:ext>
            </a:extLst>
          </p:cNvPr>
          <p:cNvSpPr/>
          <p:nvPr/>
        </p:nvSpPr>
        <p:spPr>
          <a:xfrm>
            <a:off x="9456294" y="1291646"/>
            <a:ext cx="546783" cy="4150499"/>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s-AR"/>
          </a:p>
        </p:txBody>
      </p:sp>
    </p:spTree>
    <p:extLst>
      <p:ext uri="{BB962C8B-B14F-4D97-AF65-F5344CB8AC3E}">
        <p14:creationId xmlns:p14="http://schemas.microsoft.com/office/powerpoint/2010/main" val="981755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6">
            <a:extLst>
              <a:ext uri="{FF2B5EF4-FFF2-40B4-BE49-F238E27FC236}">
                <a16:creationId xmlns:a16="http://schemas.microsoft.com/office/drawing/2014/main" id="{216BBF7E-6361-96B5-FE70-5498E16B0CDE}"/>
              </a:ext>
            </a:extLst>
          </p:cNvPr>
          <p:cNvSpPr txBox="1">
            <a:spLocks/>
          </p:cNvSpPr>
          <p:nvPr/>
        </p:nvSpPr>
        <p:spPr>
          <a:xfrm>
            <a:off x="204716" y="0"/>
            <a:ext cx="11782568" cy="5278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2800" dirty="0"/>
              <a:t>Bibliografía</a:t>
            </a:r>
            <a:endParaRPr lang="es-AR" dirty="0"/>
          </a:p>
        </p:txBody>
      </p:sp>
      <p:sp>
        <p:nvSpPr>
          <p:cNvPr id="5" name="CuadroTexto 4">
            <a:extLst>
              <a:ext uri="{FF2B5EF4-FFF2-40B4-BE49-F238E27FC236}">
                <a16:creationId xmlns:a16="http://schemas.microsoft.com/office/drawing/2014/main" id="{57FF8EE4-43AD-F865-A34D-F7FA73214ED3}"/>
              </a:ext>
            </a:extLst>
          </p:cNvPr>
          <p:cNvSpPr txBox="1"/>
          <p:nvPr/>
        </p:nvSpPr>
        <p:spPr>
          <a:xfrm>
            <a:off x="204716" y="527801"/>
            <a:ext cx="11987284" cy="4924425"/>
          </a:xfrm>
          <a:prstGeom prst="rect">
            <a:avLst/>
          </a:prstGeom>
          <a:noFill/>
        </p:spPr>
        <p:txBody>
          <a:bodyPr wrap="square">
            <a:spAutoFit/>
          </a:bodyPr>
          <a:lstStyle/>
          <a:p>
            <a:r>
              <a:rPr lang="es-AR" sz="1600" dirty="0"/>
              <a:t>Abrams, E. (2000). </a:t>
            </a:r>
            <a:r>
              <a:rPr lang="es-AR" sz="1600" dirty="0" err="1"/>
              <a:t>Essay</a:t>
            </a:r>
            <a:r>
              <a:rPr lang="es-AR" sz="1600" dirty="0"/>
              <a:t> </a:t>
            </a:r>
            <a:r>
              <a:rPr lang="es-AR" sz="1600" dirty="0" err="1"/>
              <a:t>Structure</a:t>
            </a:r>
            <a:r>
              <a:rPr lang="es-AR" sz="1600" dirty="0"/>
              <a:t>. Harvard </a:t>
            </a:r>
            <a:r>
              <a:rPr lang="es-AR" sz="1600" dirty="0" err="1"/>
              <a:t>University</a:t>
            </a:r>
            <a:r>
              <a:rPr lang="es-AR" sz="1600" dirty="0"/>
              <a:t>, </a:t>
            </a:r>
            <a:r>
              <a:rPr lang="es-AR" sz="1600" dirty="0" err="1"/>
              <a:t>Writing</a:t>
            </a:r>
            <a:r>
              <a:rPr lang="es-AR" sz="1600" dirty="0"/>
              <a:t> Center. Massachusetts: </a:t>
            </a:r>
            <a:r>
              <a:rPr lang="es-AR" sz="1600" dirty="0" err="1"/>
              <a:t>Writing</a:t>
            </a:r>
            <a:r>
              <a:rPr lang="es-AR" sz="1600" dirty="0"/>
              <a:t> Center at Harvard </a:t>
            </a:r>
            <a:r>
              <a:rPr lang="es-AR" sz="1600" dirty="0" err="1"/>
              <a:t>University</a:t>
            </a:r>
            <a:r>
              <a:rPr lang="es-AR" sz="1600" dirty="0"/>
              <a:t>.</a:t>
            </a:r>
          </a:p>
          <a:p>
            <a:r>
              <a:rPr lang="es-AR" sz="1600" dirty="0"/>
              <a:t>Angulo Marcial , N. (2013). El ensayo: algunos elementos para la reflexión. Innovación Educativa, 13(61), 109-121.</a:t>
            </a:r>
          </a:p>
          <a:p>
            <a:r>
              <a:rPr lang="es-AR" sz="1600" dirty="0"/>
              <a:t>Benito, M. (2014). Guía práctica: cómo hacer un ensayo científico. Elsevier.</a:t>
            </a:r>
          </a:p>
          <a:p>
            <a:r>
              <a:rPr lang="es-AR" sz="1600" dirty="0" err="1"/>
              <a:t>Brief</a:t>
            </a:r>
            <a:r>
              <a:rPr lang="es-AR" sz="1600" dirty="0"/>
              <a:t>, D. i. (2019). Data in </a:t>
            </a:r>
            <a:r>
              <a:rPr lang="es-AR" sz="1600" dirty="0" err="1"/>
              <a:t>Brief</a:t>
            </a:r>
            <a:r>
              <a:rPr lang="es-AR" sz="1600" dirty="0"/>
              <a:t> FAQ. Elsevier.</a:t>
            </a:r>
          </a:p>
          <a:p>
            <a:r>
              <a:rPr lang="es-AR" sz="1600" dirty="0"/>
              <a:t>(2020). Data </a:t>
            </a:r>
            <a:r>
              <a:rPr lang="es-AR" sz="1600" dirty="0" err="1"/>
              <a:t>article</a:t>
            </a:r>
            <a:r>
              <a:rPr lang="es-AR" sz="1600" dirty="0"/>
              <a:t> and data </a:t>
            </a:r>
            <a:r>
              <a:rPr lang="es-AR" sz="1600" dirty="0" err="1"/>
              <a:t>publishing</a:t>
            </a:r>
            <a:r>
              <a:rPr lang="es-AR" sz="1600" dirty="0"/>
              <a:t>. Suiza: Springer.</a:t>
            </a:r>
          </a:p>
          <a:p>
            <a:r>
              <a:rPr lang="es-AR" sz="1600" dirty="0"/>
              <a:t>Datos científicos. (s.f.). </a:t>
            </a:r>
            <a:r>
              <a:rPr lang="es-AR" sz="1600" dirty="0" err="1"/>
              <a:t>Submission</a:t>
            </a:r>
            <a:r>
              <a:rPr lang="es-AR" sz="1600" dirty="0"/>
              <a:t> </a:t>
            </a:r>
            <a:r>
              <a:rPr lang="es-AR" sz="1600" dirty="0" err="1"/>
              <a:t>Guidelines</a:t>
            </a:r>
            <a:r>
              <a:rPr lang="es-AR" sz="1600" dirty="0"/>
              <a:t>. Springer </a:t>
            </a:r>
            <a:r>
              <a:rPr lang="es-AR" sz="1600" dirty="0" err="1"/>
              <a:t>Nature</a:t>
            </a:r>
            <a:r>
              <a:rPr lang="es-AR" sz="1600" dirty="0"/>
              <a:t>.</a:t>
            </a:r>
          </a:p>
          <a:p>
            <a:r>
              <a:rPr lang="es-AR" sz="1600" dirty="0" err="1"/>
              <a:t>European</a:t>
            </a:r>
            <a:r>
              <a:rPr lang="es-AR" sz="1600" dirty="0"/>
              <a:t> </a:t>
            </a:r>
            <a:r>
              <a:rPr lang="es-AR" sz="1600" dirty="0" err="1"/>
              <a:t>Association</a:t>
            </a:r>
            <a:r>
              <a:rPr lang="es-AR" sz="1600" dirty="0"/>
              <a:t> </a:t>
            </a:r>
            <a:r>
              <a:rPr lang="es-AR" sz="1600" dirty="0" err="1"/>
              <a:t>of</a:t>
            </a:r>
            <a:r>
              <a:rPr lang="es-AR" sz="1600" dirty="0"/>
              <a:t> </a:t>
            </a:r>
            <a:r>
              <a:rPr lang="es-AR" sz="1600" dirty="0" err="1"/>
              <a:t>Science</a:t>
            </a:r>
            <a:r>
              <a:rPr lang="es-AR" sz="1600" dirty="0"/>
              <a:t> </a:t>
            </a:r>
            <a:r>
              <a:rPr lang="es-AR" sz="1600" dirty="0" err="1"/>
              <a:t>Editors</a:t>
            </a:r>
            <a:r>
              <a:rPr lang="es-AR" sz="1600" dirty="0"/>
              <a:t>. (2018). </a:t>
            </a:r>
            <a:r>
              <a:rPr lang="es-AR" sz="1600" dirty="0" err="1"/>
              <a:t>Orientações</a:t>
            </a:r>
            <a:r>
              <a:rPr lang="es-AR" sz="1600" dirty="0"/>
              <a:t> da EASE para autores e </a:t>
            </a:r>
            <a:r>
              <a:rPr lang="es-AR" sz="1600" dirty="0" err="1"/>
              <a:t>tradutores</a:t>
            </a:r>
            <a:r>
              <a:rPr lang="es-AR" sz="1600" dirty="0"/>
              <a:t> de </a:t>
            </a:r>
            <a:r>
              <a:rPr lang="es-AR" sz="1600" dirty="0" err="1"/>
              <a:t>artigos</a:t>
            </a:r>
            <a:r>
              <a:rPr lang="es-AR" sz="1600" dirty="0"/>
              <a:t> científicos a </a:t>
            </a:r>
            <a:r>
              <a:rPr lang="es-AR" sz="1600" dirty="0" err="1"/>
              <a:t>serem</a:t>
            </a:r>
            <a:r>
              <a:rPr lang="es-AR" sz="1600" dirty="0"/>
              <a:t> publicados em </a:t>
            </a:r>
            <a:r>
              <a:rPr lang="es-AR" sz="1600" dirty="0" err="1"/>
              <a:t>inglês</a:t>
            </a:r>
            <a:r>
              <a:rPr lang="es-AR" sz="1600" dirty="0"/>
              <a:t> . Pau: </a:t>
            </a:r>
            <a:r>
              <a:rPr lang="es-AR" sz="1600" dirty="0" err="1"/>
              <a:t>European</a:t>
            </a:r>
            <a:r>
              <a:rPr lang="es-AR" sz="1600" dirty="0"/>
              <a:t> </a:t>
            </a:r>
            <a:r>
              <a:rPr lang="es-AR" sz="1600" dirty="0" err="1"/>
              <a:t>Science</a:t>
            </a:r>
            <a:r>
              <a:rPr lang="es-AR" sz="1600" dirty="0"/>
              <a:t> </a:t>
            </a:r>
            <a:r>
              <a:rPr lang="es-AR" sz="1600" dirty="0" err="1"/>
              <a:t>Editing</a:t>
            </a:r>
            <a:r>
              <a:rPr lang="es-AR" sz="1600" dirty="0"/>
              <a:t> .</a:t>
            </a:r>
          </a:p>
          <a:p>
            <a:r>
              <a:rPr lang="es-AR" sz="1600" dirty="0" err="1"/>
              <a:t>European</a:t>
            </a:r>
            <a:r>
              <a:rPr lang="es-AR" sz="1600" dirty="0"/>
              <a:t> </a:t>
            </a:r>
            <a:r>
              <a:rPr lang="es-AR" sz="1600" dirty="0" err="1"/>
              <a:t>Association</a:t>
            </a:r>
            <a:r>
              <a:rPr lang="es-AR" sz="1600" dirty="0"/>
              <a:t> </a:t>
            </a:r>
            <a:r>
              <a:rPr lang="es-AR" sz="1600" dirty="0" err="1"/>
              <a:t>of</a:t>
            </a:r>
            <a:r>
              <a:rPr lang="es-AR" sz="1600" dirty="0"/>
              <a:t> </a:t>
            </a:r>
            <a:r>
              <a:rPr lang="es-AR" sz="1600" dirty="0" err="1"/>
              <a:t>Science</a:t>
            </a:r>
            <a:r>
              <a:rPr lang="es-AR" sz="1600" dirty="0"/>
              <a:t> </a:t>
            </a:r>
            <a:r>
              <a:rPr lang="es-AR" sz="1600" dirty="0" err="1"/>
              <a:t>Editors</a:t>
            </a:r>
            <a:r>
              <a:rPr lang="es-AR" sz="1600" dirty="0"/>
              <a:t>. (2021). General </a:t>
            </a:r>
            <a:r>
              <a:rPr lang="es-AR" sz="1600" dirty="0" err="1"/>
              <a:t>Writing</a:t>
            </a:r>
            <a:r>
              <a:rPr lang="es-AR" sz="1600" dirty="0"/>
              <a:t> </a:t>
            </a:r>
            <a:r>
              <a:rPr lang="es-AR" sz="1600" dirty="0" err="1"/>
              <a:t>Tips</a:t>
            </a:r>
            <a:r>
              <a:rPr lang="es-AR" sz="1600" dirty="0"/>
              <a:t>.</a:t>
            </a:r>
          </a:p>
          <a:p>
            <a:r>
              <a:rPr lang="es-AR" sz="1600" dirty="0"/>
              <a:t>F1000Research. (2021). </a:t>
            </a:r>
            <a:r>
              <a:rPr lang="es-AR" sz="1600" dirty="0" err="1"/>
              <a:t>Article</a:t>
            </a:r>
            <a:r>
              <a:rPr lang="es-AR" sz="1600" dirty="0"/>
              <a:t> </a:t>
            </a:r>
            <a:r>
              <a:rPr lang="es-AR" sz="1600" dirty="0" err="1"/>
              <a:t>Guidelines</a:t>
            </a:r>
            <a:r>
              <a:rPr lang="es-AR" sz="1600" dirty="0"/>
              <a:t>.</a:t>
            </a:r>
          </a:p>
          <a:p>
            <a:r>
              <a:rPr lang="es-AR" sz="1600" dirty="0"/>
              <a:t>Foote, K. (2021). Data </a:t>
            </a:r>
            <a:r>
              <a:rPr lang="es-AR" sz="1600" dirty="0" err="1"/>
              <a:t>Modeling</a:t>
            </a:r>
            <a:r>
              <a:rPr lang="es-AR" sz="1600" dirty="0"/>
              <a:t> </a:t>
            </a:r>
            <a:r>
              <a:rPr lang="es-AR" sz="1600" dirty="0" err="1"/>
              <a:t>Trends</a:t>
            </a:r>
            <a:r>
              <a:rPr lang="es-AR" sz="1600" dirty="0"/>
              <a:t> in 2022.</a:t>
            </a:r>
          </a:p>
          <a:p>
            <a:r>
              <a:rPr lang="es-AR" sz="1600" dirty="0" err="1"/>
              <a:t>Lichtfouse</a:t>
            </a:r>
            <a:r>
              <a:rPr lang="es-AR" sz="1600" dirty="0"/>
              <a:t>, E. (2013). </a:t>
            </a:r>
            <a:r>
              <a:rPr lang="es-AR" sz="1600" dirty="0" err="1"/>
              <a:t>The</a:t>
            </a:r>
            <a:r>
              <a:rPr lang="es-AR" sz="1600" dirty="0"/>
              <a:t> Micro-</a:t>
            </a:r>
            <a:r>
              <a:rPr lang="es-AR" sz="1600" dirty="0" err="1"/>
              <a:t>Article</a:t>
            </a:r>
            <a:r>
              <a:rPr lang="es-AR" sz="1600" dirty="0"/>
              <a:t> </a:t>
            </a:r>
            <a:r>
              <a:rPr lang="es-AR" sz="1600" dirty="0" err="1"/>
              <a:t>to</a:t>
            </a:r>
            <a:r>
              <a:rPr lang="es-AR" sz="1600" dirty="0"/>
              <a:t> </a:t>
            </a:r>
            <a:r>
              <a:rPr lang="es-AR" sz="1600" dirty="0" err="1"/>
              <a:t>Select</a:t>
            </a:r>
            <a:r>
              <a:rPr lang="es-AR" sz="1600" dirty="0"/>
              <a:t> </a:t>
            </a:r>
            <a:r>
              <a:rPr lang="es-AR" sz="1600" dirty="0" err="1"/>
              <a:t>Research</a:t>
            </a:r>
            <a:r>
              <a:rPr lang="es-AR" sz="1600" dirty="0"/>
              <a:t> </a:t>
            </a:r>
            <a:r>
              <a:rPr lang="es-AR" sz="1600" dirty="0" err="1"/>
              <a:t>Results</a:t>
            </a:r>
            <a:r>
              <a:rPr lang="es-AR" sz="1600" dirty="0"/>
              <a:t>. </a:t>
            </a:r>
            <a:r>
              <a:rPr lang="es-AR" sz="1600" dirty="0" err="1"/>
              <a:t>Marseille</a:t>
            </a:r>
            <a:r>
              <a:rPr lang="es-AR" sz="1600" dirty="0"/>
              <a:t>.</a:t>
            </a:r>
          </a:p>
          <a:p>
            <a:r>
              <a:rPr lang="es-AR" sz="1600" dirty="0" err="1"/>
              <a:t>Nature</a:t>
            </a:r>
            <a:r>
              <a:rPr lang="es-AR" sz="1600" dirty="0"/>
              <a:t>. (s.f.). </a:t>
            </a:r>
            <a:r>
              <a:rPr lang="es-AR" sz="1600" dirty="0" err="1"/>
              <a:t>Brief</a:t>
            </a:r>
            <a:r>
              <a:rPr lang="es-AR" sz="1600" dirty="0"/>
              <a:t> </a:t>
            </a:r>
            <a:r>
              <a:rPr lang="es-AR" sz="1600" dirty="0" err="1"/>
              <a:t>Communications</a:t>
            </a:r>
            <a:r>
              <a:rPr lang="es-AR" sz="1600" dirty="0"/>
              <a:t> and </a:t>
            </a:r>
            <a:r>
              <a:rPr lang="es-AR" sz="1600" dirty="0" err="1"/>
              <a:t>Communications</a:t>
            </a:r>
            <a:r>
              <a:rPr lang="es-AR" sz="1600" dirty="0"/>
              <a:t> </a:t>
            </a:r>
            <a:r>
              <a:rPr lang="es-AR" sz="1600" dirty="0" err="1"/>
              <a:t>Arising</a:t>
            </a:r>
            <a:r>
              <a:rPr lang="es-AR" sz="1600" dirty="0"/>
              <a:t>.</a:t>
            </a:r>
          </a:p>
          <a:p>
            <a:r>
              <a:rPr lang="es-AR" sz="1600" dirty="0"/>
              <a:t>Ochoa H., E., Zamudio H., N., &amp; Acuña L., K. A. (2009). El ensayo académico: un experiencia de aprendizaje en lenguaje escrito. (ANUIES, Ed.)</a:t>
            </a:r>
          </a:p>
          <a:p>
            <a:r>
              <a:rPr lang="es-AR" sz="1600" dirty="0" err="1"/>
              <a:t>Results</a:t>
            </a:r>
            <a:r>
              <a:rPr lang="es-AR" sz="1600" dirty="0"/>
              <a:t> in </a:t>
            </a:r>
            <a:r>
              <a:rPr lang="es-AR" sz="1600" dirty="0" err="1"/>
              <a:t>Physics</a:t>
            </a:r>
            <a:r>
              <a:rPr lang="es-AR" sz="1600" dirty="0"/>
              <a:t>. (2014). New </a:t>
            </a:r>
            <a:r>
              <a:rPr lang="es-AR" sz="1600" dirty="0" err="1"/>
              <a:t>Feature</a:t>
            </a:r>
            <a:r>
              <a:rPr lang="es-AR" sz="1600" dirty="0"/>
              <a:t>: </a:t>
            </a:r>
            <a:r>
              <a:rPr lang="es-AR" sz="1600" dirty="0" err="1"/>
              <a:t>Microarticles</a:t>
            </a:r>
            <a:r>
              <a:rPr lang="es-AR" sz="1600" dirty="0"/>
              <a:t>. </a:t>
            </a:r>
            <a:r>
              <a:rPr lang="es-AR" sz="1600" dirty="0" err="1"/>
              <a:t>Results</a:t>
            </a:r>
            <a:r>
              <a:rPr lang="es-AR" sz="1600" dirty="0"/>
              <a:t> in </a:t>
            </a:r>
            <a:r>
              <a:rPr lang="es-AR" sz="1600" dirty="0" err="1"/>
              <a:t>Physics</a:t>
            </a:r>
            <a:r>
              <a:rPr lang="es-AR" sz="1600" dirty="0"/>
              <a:t>.</a:t>
            </a:r>
          </a:p>
          <a:p>
            <a:r>
              <a:rPr lang="es-AR" sz="1600" dirty="0"/>
              <a:t>Wilkinson, M., </a:t>
            </a:r>
            <a:r>
              <a:rPr lang="es-AR" sz="1600" dirty="0" err="1"/>
              <a:t>Dumontier</a:t>
            </a:r>
            <a:r>
              <a:rPr lang="es-AR" sz="1600" dirty="0"/>
              <a:t>, M., </a:t>
            </a:r>
            <a:r>
              <a:rPr lang="es-AR" sz="1600" dirty="0" err="1"/>
              <a:t>Aalbersberg</a:t>
            </a:r>
            <a:r>
              <a:rPr lang="es-AR" sz="1600" dirty="0"/>
              <a:t>, I. et al. Los principios rectores de FAIR para la gestión y administración de datos científicos. Datos científicos 3, 160018 (2016). https://doi.org/10.1038/sdata.2016.18</a:t>
            </a:r>
          </a:p>
          <a:p>
            <a:r>
              <a:rPr lang="es-AR" sz="1600" dirty="0" err="1"/>
              <a:t>Zucolotto</a:t>
            </a:r>
            <a:r>
              <a:rPr lang="es-AR" sz="1600" dirty="0"/>
              <a:t> , V. (2011). Workshop de </a:t>
            </a:r>
            <a:r>
              <a:rPr lang="es-AR" sz="1600" dirty="0" err="1"/>
              <a:t>Capacitação</a:t>
            </a:r>
            <a:r>
              <a:rPr lang="es-AR" sz="1600" dirty="0"/>
              <a:t> em Escrita Científica . Escrita Científica . Sao Paulo: </a:t>
            </a:r>
            <a:r>
              <a:rPr lang="es-AR" sz="1600" dirty="0" err="1"/>
              <a:t>Laboratório</a:t>
            </a:r>
            <a:r>
              <a:rPr lang="es-AR" sz="1600" dirty="0"/>
              <a:t> de Nanomedicina e </a:t>
            </a:r>
            <a:r>
              <a:rPr lang="es-AR" sz="1600" dirty="0" err="1"/>
              <a:t>Nanotoxicologia</a:t>
            </a:r>
            <a:r>
              <a:rPr lang="es-AR" sz="1600" dirty="0"/>
              <a:t> Instituto de Física de São Carlos, USP .</a:t>
            </a:r>
          </a:p>
        </p:txBody>
      </p:sp>
      <p:sp>
        <p:nvSpPr>
          <p:cNvPr id="7" name="CuadroTexto 6">
            <a:extLst>
              <a:ext uri="{FF2B5EF4-FFF2-40B4-BE49-F238E27FC236}">
                <a16:creationId xmlns:a16="http://schemas.microsoft.com/office/drawing/2014/main" id="{9501F8F8-6914-2870-89B9-FD1C3E5D2BF6}"/>
              </a:ext>
            </a:extLst>
          </p:cNvPr>
          <p:cNvSpPr txBox="1"/>
          <p:nvPr/>
        </p:nvSpPr>
        <p:spPr>
          <a:xfrm>
            <a:off x="241229" y="5452226"/>
            <a:ext cx="11782568" cy="1077218"/>
          </a:xfrm>
          <a:prstGeom prst="rect">
            <a:avLst/>
          </a:prstGeom>
          <a:noFill/>
        </p:spPr>
        <p:txBody>
          <a:bodyPr wrap="square">
            <a:spAutoFit/>
          </a:bodyPr>
          <a:lstStyle/>
          <a:p>
            <a:pPr algn="l"/>
            <a:r>
              <a:rPr lang="es-AR" sz="1600" b="1" dirty="0">
                <a:effectLst/>
                <a:latin typeface="Arial" panose="020B0604020202020204" pitchFamily="34" charset="0"/>
              </a:rPr>
              <a:t>Recursos relacionados</a:t>
            </a:r>
          </a:p>
          <a:p>
            <a:pPr algn="l"/>
            <a:r>
              <a:rPr lang="es-AR" sz="1600" i="0" dirty="0">
                <a:solidFill>
                  <a:srgbClr val="000000"/>
                </a:solidFill>
                <a:effectLst/>
                <a:latin typeface="Arial" panose="020B0604020202020204" pitchFamily="34" charset="0"/>
              </a:rPr>
              <a:t>Fraseología científica para un ensayo académico: </a:t>
            </a:r>
            <a:r>
              <a:rPr lang="es-AR" sz="1600" i="0" dirty="0">
                <a:solidFill>
                  <a:srgbClr val="000000"/>
                </a:solidFill>
                <a:effectLst/>
                <a:latin typeface="Arial" panose="020B0604020202020204" pitchFamily="34" charset="0"/>
                <a:hlinkClick r:id="rId2"/>
              </a:rPr>
              <a:t>Fraseología Científica (cyta.com.ar)</a:t>
            </a:r>
            <a:endParaRPr lang="es-AR" sz="1600" i="0" dirty="0">
              <a:solidFill>
                <a:srgbClr val="000000"/>
              </a:solidFill>
              <a:effectLst/>
              <a:latin typeface="Arial" panose="020B0604020202020204" pitchFamily="34" charset="0"/>
            </a:endParaRPr>
          </a:p>
          <a:p>
            <a:pPr algn="l"/>
            <a:r>
              <a:rPr lang="es-AR" sz="1600" i="0" dirty="0">
                <a:solidFill>
                  <a:srgbClr val="000000"/>
                </a:solidFill>
                <a:effectLst/>
                <a:latin typeface="Arial" panose="020B0604020202020204" pitchFamily="34" charset="0"/>
              </a:rPr>
              <a:t>Ingles fácil y gramática sencilla: para el estudiante, el profesional, y el investigador: </a:t>
            </a:r>
            <a:r>
              <a:rPr lang="es-AR" sz="1600" i="0" dirty="0">
                <a:solidFill>
                  <a:srgbClr val="000000"/>
                </a:solidFill>
                <a:effectLst/>
                <a:latin typeface="Arial" panose="020B0604020202020204" pitchFamily="34" charset="0"/>
                <a:hlinkClick r:id="rId3"/>
              </a:rPr>
              <a:t>Ingles fácil y gramática sencilla (cyta.com.ar)</a:t>
            </a:r>
            <a:endParaRPr lang="es-AR" sz="1600" i="0" dirty="0">
              <a:solidFill>
                <a:srgbClr val="000000"/>
              </a:solidFill>
              <a:effectLst/>
              <a:latin typeface="Arial" panose="020B0604020202020204" pitchFamily="34" charset="0"/>
            </a:endParaRPr>
          </a:p>
          <a:p>
            <a:pPr algn="l"/>
            <a:r>
              <a:rPr lang="es-AR" sz="1600" i="0" dirty="0">
                <a:solidFill>
                  <a:srgbClr val="000000"/>
                </a:solidFill>
                <a:effectLst/>
                <a:latin typeface="Arial" panose="020B0604020202020204" pitchFamily="34" charset="0"/>
              </a:rPr>
              <a:t>Diccionario urgente de estilo científico español: </a:t>
            </a:r>
            <a:r>
              <a:rPr lang="es-AR" sz="1600" i="0" dirty="0">
                <a:solidFill>
                  <a:srgbClr val="000000"/>
                </a:solidFill>
                <a:effectLst/>
                <a:latin typeface="Arial" panose="020B0604020202020204" pitchFamily="34" charset="0"/>
                <a:hlinkClick r:id="rId4"/>
              </a:rPr>
              <a:t>Estilo científico español (cyta.com.ar)</a:t>
            </a:r>
            <a:endParaRPr lang="es-AR" sz="1600" i="0" dirty="0">
              <a:solidFill>
                <a:srgbClr val="000000"/>
              </a:solidFill>
              <a:effectLst/>
              <a:latin typeface="Arial" panose="020B0604020202020204" pitchFamily="34" charset="0"/>
            </a:endParaRPr>
          </a:p>
        </p:txBody>
      </p:sp>
      <p:sp>
        <p:nvSpPr>
          <p:cNvPr id="8" name="Marcador de número de diapositiva 7">
            <a:extLst>
              <a:ext uri="{FF2B5EF4-FFF2-40B4-BE49-F238E27FC236}">
                <a16:creationId xmlns:a16="http://schemas.microsoft.com/office/drawing/2014/main" id="{11250DC4-ECBB-8C08-179E-85E3A4F905C8}"/>
              </a:ext>
            </a:extLst>
          </p:cNvPr>
          <p:cNvSpPr>
            <a:spLocks noGrp="1"/>
          </p:cNvSpPr>
          <p:nvPr>
            <p:ph type="sldNum" sz="quarter" idx="12"/>
          </p:nvPr>
        </p:nvSpPr>
        <p:spPr/>
        <p:txBody>
          <a:bodyPr/>
          <a:lstStyle/>
          <a:p>
            <a:fld id="{22B65AFC-14E6-4EDC-832A-2081F8269CE9}" type="slidenum">
              <a:rPr lang="es-AR" smtClean="0"/>
              <a:t>24</a:t>
            </a:fld>
            <a:endParaRPr lang="es-AR"/>
          </a:p>
        </p:txBody>
      </p:sp>
      <p:cxnSp>
        <p:nvCxnSpPr>
          <p:cNvPr id="3" name="Conector recto 2">
            <a:extLst>
              <a:ext uri="{FF2B5EF4-FFF2-40B4-BE49-F238E27FC236}">
                <a16:creationId xmlns:a16="http://schemas.microsoft.com/office/drawing/2014/main" id="{E8E67140-73CA-E90E-D26D-98948D95A409}"/>
              </a:ext>
            </a:extLst>
          </p:cNvPr>
          <p:cNvCxnSpPr>
            <a:cxnSpLocks/>
          </p:cNvCxnSpPr>
          <p:nvPr/>
        </p:nvCxnSpPr>
        <p:spPr>
          <a:xfrm>
            <a:off x="3055205" y="450748"/>
            <a:ext cx="6154616" cy="0"/>
          </a:xfrm>
          <a:prstGeom prst="line">
            <a:avLst/>
          </a:prstGeom>
          <a:ln w="3810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820344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38E6AB4D-5BDC-297E-F702-8AA8CB65FF4E}"/>
              </a:ext>
            </a:extLst>
          </p:cNvPr>
          <p:cNvSpPr>
            <a:spLocks noGrp="1"/>
          </p:cNvSpPr>
          <p:nvPr>
            <p:ph type="title"/>
          </p:nvPr>
        </p:nvSpPr>
        <p:spPr>
          <a:xfrm>
            <a:off x="643467" y="80718"/>
            <a:ext cx="10905066" cy="754025"/>
          </a:xfrm>
        </p:spPr>
        <p:txBody>
          <a:bodyPr>
            <a:normAutofit/>
          </a:bodyPr>
          <a:lstStyle/>
          <a:p>
            <a:pPr algn="ctr"/>
            <a:r>
              <a:rPr lang="es-AR" sz="3600" b="0" i="0" dirty="0">
                <a:effectLst/>
                <a:latin typeface="Arial" panose="020B0604020202020204" pitchFamily="34" charset="0"/>
              </a:rPr>
              <a:t>Artículos de investigación: tipología</a:t>
            </a:r>
            <a:endParaRPr lang="es-AR" sz="3600" dirty="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0" name="Tabla 9">
            <a:extLst>
              <a:ext uri="{FF2B5EF4-FFF2-40B4-BE49-F238E27FC236}">
                <a16:creationId xmlns:a16="http://schemas.microsoft.com/office/drawing/2014/main" id="{79AE25B3-BE47-96C3-0F68-3C3CE1C202A0}"/>
              </a:ext>
            </a:extLst>
          </p:cNvPr>
          <p:cNvGraphicFramePr>
            <a:graphicFrameLocks noGrp="1"/>
          </p:cNvGraphicFramePr>
          <p:nvPr/>
        </p:nvGraphicFramePr>
        <p:xfrm>
          <a:off x="327349" y="1101623"/>
          <a:ext cx="11525762" cy="5431523"/>
        </p:xfrm>
        <a:graphic>
          <a:graphicData uri="http://schemas.openxmlformats.org/drawingml/2006/table">
            <a:tbl>
              <a:tblPr firstRow="1" bandRow="1">
                <a:tableStyleId>{2D5ABB26-0587-4C30-8999-92F81FD0307C}</a:tableStyleId>
              </a:tblPr>
              <a:tblGrid>
                <a:gridCol w="2563288">
                  <a:extLst>
                    <a:ext uri="{9D8B030D-6E8A-4147-A177-3AD203B41FA5}">
                      <a16:colId xmlns:a16="http://schemas.microsoft.com/office/drawing/2014/main" val="3465839765"/>
                    </a:ext>
                  </a:extLst>
                </a:gridCol>
                <a:gridCol w="8962474">
                  <a:extLst>
                    <a:ext uri="{9D8B030D-6E8A-4147-A177-3AD203B41FA5}">
                      <a16:colId xmlns:a16="http://schemas.microsoft.com/office/drawing/2014/main" val="961154222"/>
                    </a:ext>
                  </a:extLst>
                </a:gridCol>
              </a:tblGrid>
              <a:tr h="713968">
                <a:tc>
                  <a:txBody>
                    <a:bodyPr/>
                    <a:lstStyle/>
                    <a:p>
                      <a:pPr algn="l" fontAlgn="t"/>
                      <a:r>
                        <a:rPr lang="es-AR" sz="2000" b="0" u="none" strike="noStrike" dirty="0" err="1">
                          <a:solidFill>
                            <a:srgbClr val="000000"/>
                          </a:solidFill>
                          <a:effectLst/>
                        </a:rPr>
                        <a:t>Research</a:t>
                      </a:r>
                      <a:r>
                        <a:rPr lang="es-AR" sz="2000" b="0" u="none" strike="noStrike" dirty="0">
                          <a:solidFill>
                            <a:srgbClr val="000000"/>
                          </a:solidFill>
                          <a:effectLst/>
                        </a:rPr>
                        <a:t> </a:t>
                      </a:r>
                      <a:r>
                        <a:rPr lang="es-AR" sz="2000" b="0" u="none" strike="noStrike" dirty="0" err="1">
                          <a:solidFill>
                            <a:srgbClr val="000000"/>
                          </a:solidFill>
                          <a:effectLst/>
                        </a:rPr>
                        <a:t>Article</a:t>
                      </a:r>
                      <a:endParaRPr lang="es-AR" sz="2000" b="0" i="0" u="none" strike="noStrike" dirty="0">
                        <a:solidFill>
                          <a:srgbClr val="000000"/>
                        </a:solidFill>
                        <a:effectLst/>
                        <a:latin typeface="Calibri" panose="020F0502020204030204" pitchFamily="34" charset="0"/>
                      </a:endParaRPr>
                    </a:p>
                  </a:txBody>
                  <a:tcPr marL="2262" marR="2262" marT="2262"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s-AR" sz="2000" b="0" u="none" strike="noStrike" dirty="0">
                          <a:solidFill>
                            <a:srgbClr val="000000"/>
                          </a:solidFill>
                          <a:effectLst/>
                        </a:rPr>
                        <a:t>Manuscrito para publicar el </a:t>
                      </a:r>
                      <a:r>
                        <a:rPr lang="es-AR" sz="2000" b="1" u="none" strike="noStrike" dirty="0">
                          <a:solidFill>
                            <a:srgbClr val="00B050"/>
                          </a:solidFill>
                          <a:effectLst/>
                        </a:rPr>
                        <a:t>informe de una investigación</a:t>
                      </a:r>
                      <a:r>
                        <a:rPr lang="es-AR" sz="2000" b="0" u="none" strike="noStrike" dirty="0">
                          <a:solidFill>
                            <a:srgbClr val="000000"/>
                          </a:solidFill>
                          <a:effectLst/>
                        </a:rPr>
                        <a:t>. Secciones: Introducción, Métodos, Resultados, Discusión y Conclusiones.</a:t>
                      </a:r>
                      <a:endParaRPr lang="es-AR" sz="2000" b="0" i="0" u="none" strike="noStrike" dirty="0">
                        <a:solidFill>
                          <a:srgbClr val="000000"/>
                        </a:solidFill>
                        <a:effectLst/>
                        <a:latin typeface="Calibri" panose="020F0502020204030204" pitchFamily="34" charset="0"/>
                      </a:endParaRPr>
                    </a:p>
                  </a:txBody>
                  <a:tcPr marL="2262" marR="2262" marT="2262"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06275946"/>
                  </a:ext>
                </a:extLst>
              </a:tr>
              <a:tr h="746019">
                <a:tc>
                  <a:txBody>
                    <a:bodyPr/>
                    <a:lstStyle/>
                    <a:p>
                      <a:pPr algn="l" fontAlgn="t"/>
                      <a:r>
                        <a:rPr lang="es-AR" sz="2000" b="0" u="none" strike="noStrike" dirty="0" err="1">
                          <a:solidFill>
                            <a:srgbClr val="000000"/>
                          </a:solidFill>
                          <a:effectLst/>
                        </a:rPr>
                        <a:t>Reviews</a:t>
                      </a:r>
                      <a:endParaRPr lang="es-AR" sz="2000" b="0" i="0" u="none" strike="noStrike" dirty="0">
                        <a:solidFill>
                          <a:srgbClr val="000000"/>
                        </a:solidFill>
                        <a:effectLst/>
                        <a:latin typeface="Calibri" panose="020F0502020204030204" pitchFamily="34" charset="0"/>
                      </a:endParaRPr>
                    </a:p>
                  </a:txBody>
                  <a:tcPr marL="2262" marR="2262" marT="2262"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s-AR" sz="2000" b="0" u="none" strike="noStrike" dirty="0">
                          <a:solidFill>
                            <a:srgbClr val="000000"/>
                          </a:solidFill>
                          <a:effectLst/>
                        </a:rPr>
                        <a:t>Brindan un resumen completo una </a:t>
                      </a:r>
                      <a:r>
                        <a:rPr lang="es-AR" sz="2000" b="1" u="none" strike="noStrike" dirty="0">
                          <a:solidFill>
                            <a:srgbClr val="00B050"/>
                          </a:solidFill>
                          <a:effectLst/>
                        </a:rPr>
                        <a:t>investigación sobre un tema </a:t>
                      </a:r>
                      <a:r>
                        <a:rPr lang="es-AR" sz="2000" b="0" u="none" strike="noStrike" dirty="0">
                          <a:solidFill>
                            <a:srgbClr val="000000"/>
                          </a:solidFill>
                          <a:effectLst/>
                        </a:rPr>
                        <a:t>determinado y una perspectiva sobre el estado del campo disciplinar y hacia dónde se dirige.</a:t>
                      </a:r>
                      <a:endParaRPr lang="es-AR" sz="2000" b="0" i="0" u="none" strike="noStrike" dirty="0">
                        <a:solidFill>
                          <a:srgbClr val="000000"/>
                        </a:solidFill>
                        <a:effectLst/>
                        <a:latin typeface="Calibri" panose="020F0502020204030204" pitchFamily="34" charset="0"/>
                      </a:endParaRPr>
                    </a:p>
                  </a:txBody>
                  <a:tcPr marL="2262" marR="2262" marT="2262"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2307997"/>
                  </a:ext>
                </a:extLst>
              </a:tr>
              <a:tr h="1442939">
                <a:tc>
                  <a:txBody>
                    <a:bodyPr/>
                    <a:lstStyle/>
                    <a:p>
                      <a:pPr algn="l" fontAlgn="t"/>
                      <a:r>
                        <a:rPr lang="es-AR" sz="2000" b="0" u="none" strike="noStrike" dirty="0" err="1">
                          <a:solidFill>
                            <a:srgbClr val="000000"/>
                          </a:solidFill>
                          <a:effectLst/>
                        </a:rPr>
                        <a:t>Scientific</a:t>
                      </a:r>
                      <a:r>
                        <a:rPr lang="es-AR" sz="2000" b="0" u="none" strike="noStrike" dirty="0">
                          <a:solidFill>
                            <a:srgbClr val="000000"/>
                          </a:solidFill>
                          <a:effectLst/>
                        </a:rPr>
                        <a:t> </a:t>
                      </a:r>
                      <a:r>
                        <a:rPr lang="es-AR" sz="2000" b="0" u="none" strike="noStrike" dirty="0" err="1">
                          <a:solidFill>
                            <a:srgbClr val="000000"/>
                          </a:solidFill>
                          <a:effectLst/>
                        </a:rPr>
                        <a:t>Essay</a:t>
                      </a:r>
                      <a:r>
                        <a:rPr lang="es-AR" sz="2000" b="0" u="none" strike="noStrike" dirty="0">
                          <a:solidFill>
                            <a:srgbClr val="000000"/>
                          </a:solidFill>
                          <a:effectLst/>
                        </a:rPr>
                        <a:t> </a:t>
                      </a:r>
                    </a:p>
                    <a:p>
                      <a:r>
                        <a:rPr lang="en-US" sz="2000" b="0" u="none" kern="1200" dirty="0">
                          <a:solidFill>
                            <a:schemeClr val="tx1"/>
                          </a:solidFill>
                          <a:effectLst/>
                        </a:rPr>
                        <a:t>(</a:t>
                      </a:r>
                      <a:r>
                        <a:rPr lang="en-US" sz="2000" b="0" u="none" kern="1200" dirty="0" err="1">
                          <a:solidFill>
                            <a:srgbClr val="00B050"/>
                          </a:solidFill>
                          <a:effectLst/>
                        </a:rPr>
                        <a:t>género</a:t>
                      </a:r>
                      <a:r>
                        <a:rPr lang="en-US" sz="2000" b="0" u="none" kern="1200" dirty="0">
                          <a:solidFill>
                            <a:srgbClr val="00B050"/>
                          </a:solidFill>
                          <a:effectLst/>
                        </a:rPr>
                        <a:t> </a:t>
                      </a:r>
                      <a:r>
                        <a:rPr lang="en-US" sz="2000" b="0" u="none" kern="1200" dirty="0" err="1">
                          <a:solidFill>
                            <a:srgbClr val="00B050"/>
                          </a:solidFill>
                          <a:effectLst/>
                        </a:rPr>
                        <a:t>didáctico</a:t>
                      </a:r>
                      <a:r>
                        <a:rPr lang="en-US" sz="2000" b="0" u="none" kern="1200" dirty="0">
                          <a:solidFill>
                            <a:srgbClr val="00B050"/>
                          </a:solidFill>
                          <a:effectLst/>
                        </a:rPr>
                        <a:t> </a:t>
                      </a:r>
                      <a:r>
                        <a:rPr lang="en-US" sz="2000" b="0" u="none" kern="1200" dirty="0">
                          <a:solidFill>
                            <a:schemeClr val="tx1"/>
                          </a:solidFill>
                          <a:effectLst/>
                        </a:rPr>
                        <a:t>)</a:t>
                      </a:r>
                      <a:endParaRPr lang="es-AR" sz="2000" u="none" dirty="0"/>
                    </a:p>
                  </a:txBody>
                  <a:tcPr marL="2262" marR="2262" marT="2262"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s-AR" sz="2000" b="0" u="none" strike="noStrike" dirty="0">
                          <a:solidFill>
                            <a:srgbClr val="000000"/>
                          </a:solidFill>
                          <a:effectLst/>
                        </a:rPr>
                        <a:t>Es un </a:t>
                      </a:r>
                      <a:r>
                        <a:rPr lang="es-AR" sz="2000" b="1" u="none" strike="noStrike" dirty="0">
                          <a:solidFill>
                            <a:srgbClr val="00B050"/>
                          </a:solidFill>
                          <a:effectLst/>
                        </a:rPr>
                        <a:t>escrito breve sobre un tema en particular</a:t>
                      </a:r>
                      <a:r>
                        <a:rPr lang="es-AR" sz="2000" b="0" u="none" strike="noStrike" dirty="0">
                          <a:solidFill>
                            <a:srgbClr val="000000"/>
                          </a:solidFill>
                          <a:effectLst/>
                        </a:rPr>
                        <a:t>, que a menudo expresa puntos de vista personales. El ensayo académico </a:t>
                      </a:r>
                      <a:r>
                        <a:rPr lang="es-AR" sz="2000" b="0" u="none" strike="noStrike" dirty="0">
                          <a:solidFill>
                            <a:srgbClr val="00B050"/>
                          </a:solidFill>
                          <a:effectLst/>
                        </a:rPr>
                        <a:t>permite presentar una opinión sobre un tema de manera sucinta, lógica y objetiva, sustentada en un antecedente científico </a:t>
                      </a:r>
                      <a:r>
                        <a:rPr lang="es-AR" sz="2000" b="0" u="none" strike="noStrike" dirty="0">
                          <a:solidFill>
                            <a:srgbClr val="000000"/>
                          </a:solidFill>
                          <a:effectLst/>
                        </a:rPr>
                        <a:t>que </a:t>
                      </a:r>
                      <a:r>
                        <a:rPr lang="es-AR" sz="2000" b="1" u="none" strike="noStrike" dirty="0">
                          <a:solidFill>
                            <a:srgbClr val="00B050"/>
                          </a:solidFill>
                          <a:effectLst/>
                        </a:rPr>
                        <a:t>surge del análisis de una «revisión de la literatura científica».</a:t>
                      </a:r>
                      <a:endParaRPr lang="es-AR" sz="2000" b="1" i="0" u="none" strike="noStrike" dirty="0">
                        <a:solidFill>
                          <a:srgbClr val="00B050"/>
                        </a:solidFill>
                        <a:effectLst/>
                        <a:latin typeface="Calibri" panose="020F0502020204030204" pitchFamily="34" charset="0"/>
                      </a:endParaRPr>
                    </a:p>
                  </a:txBody>
                  <a:tcPr marL="2262" marR="2262" marT="2262"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17824573"/>
                  </a:ext>
                </a:extLst>
              </a:tr>
              <a:tr h="1814629">
                <a:tc>
                  <a:txBody>
                    <a:bodyPr/>
                    <a:lstStyle/>
                    <a:p>
                      <a:pPr algn="l" fontAlgn="t"/>
                      <a:r>
                        <a:rPr lang="es-AR" sz="2000" b="0" u="none" strike="noStrike" dirty="0">
                          <a:solidFill>
                            <a:srgbClr val="000000"/>
                          </a:solidFill>
                          <a:effectLst/>
                        </a:rPr>
                        <a:t>Short </a:t>
                      </a:r>
                      <a:r>
                        <a:rPr lang="es-AR" sz="2000" b="0" u="none" strike="noStrike" dirty="0" err="1">
                          <a:solidFill>
                            <a:srgbClr val="000000"/>
                          </a:solidFill>
                          <a:effectLst/>
                        </a:rPr>
                        <a:t>Communications</a:t>
                      </a:r>
                      <a:r>
                        <a:rPr lang="es-AR" sz="2000" b="0" u="none" strike="noStrike" dirty="0">
                          <a:solidFill>
                            <a:srgbClr val="000000"/>
                          </a:solidFill>
                          <a:effectLst/>
                        </a:rPr>
                        <a:t> /</a:t>
                      </a:r>
                      <a:r>
                        <a:rPr lang="es-AR" sz="2000" b="0" u="none" strike="noStrike" dirty="0" err="1">
                          <a:solidFill>
                            <a:srgbClr val="000000"/>
                          </a:solidFill>
                          <a:effectLst/>
                        </a:rPr>
                        <a:t>Letters</a:t>
                      </a:r>
                      <a:r>
                        <a:rPr lang="es-AR" sz="2000" b="0" u="none" strike="noStrike" dirty="0">
                          <a:solidFill>
                            <a:srgbClr val="000000"/>
                          </a:solidFill>
                          <a:effectLst/>
                        </a:rPr>
                        <a:t> / </a:t>
                      </a:r>
                      <a:r>
                        <a:rPr lang="es-AR" sz="2000" b="0" u="none" strike="noStrike" dirty="0" err="1">
                          <a:solidFill>
                            <a:srgbClr val="000000"/>
                          </a:solidFill>
                          <a:effectLst/>
                        </a:rPr>
                        <a:t>Microarticle</a:t>
                      </a:r>
                      <a:endParaRPr lang="es-AR" sz="2000" b="0" i="0" u="none" strike="noStrike" dirty="0">
                        <a:solidFill>
                          <a:srgbClr val="000000"/>
                        </a:solidFill>
                        <a:effectLst/>
                        <a:latin typeface="Calibri" panose="020F0502020204030204" pitchFamily="34" charset="0"/>
                      </a:endParaRPr>
                    </a:p>
                  </a:txBody>
                  <a:tcPr marL="2262" marR="2262" marT="2262"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s-AR" sz="2000" b="0" u="none" strike="noStrike" dirty="0">
                          <a:solidFill>
                            <a:srgbClr val="000000"/>
                          </a:solidFill>
                          <a:effectLst/>
                        </a:rPr>
                        <a:t>Comunican informes breves de investigaciones originales que son de interés para los investigadores. </a:t>
                      </a:r>
                      <a:r>
                        <a:rPr lang="es-AR" sz="2000" b="1" u="none" strike="noStrike" dirty="0">
                          <a:solidFill>
                            <a:srgbClr val="00B050"/>
                          </a:solidFill>
                          <a:effectLst/>
                        </a:rPr>
                        <a:t>Los posters de las conferencias pueden resumirse como informes breves</a:t>
                      </a:r>
                      <a:r>
                        <a:rPr lang="es-AR" sz="2000" b="0" u="none" strike="noStrike" dirty="0">
                          <a:solidFill>
                            <a:srgbClr val="000000"/>
                          </a:solidFill>
                          <a:effectLst/>
                        </a:rPr>
                        <a:t>, siempre que contenga: los </a:t>
                      </a:r>
                      <a:r>
                        <a:rPr lang="es-AR" sz="2000" b="1" u="none" strike="noStrike" dirty="0">
                          <a:solidFill>
                            <a:srgbClr val="00B050"/>
                          </a:solidFill>
                          <a:effectLst/>
                        </a:rPr>
                        <a:t>métodos</a:t>
                      </a:r>
                      <a:r>
                        <a:rPr lang="es-AR" sz="2000" b="0" u="none" strike="noStrike" dirty="0">
                          <a:solidFill>
                            <a:srgbClr val="000000"/>
                          </a:solidFill>
                          <a:effectLst/>
                        </a:rPr>
                        <a:t>, la descripción de los </a:t>
                      </a:r>
                      <a:r>
                        <a:rPr lang="es-AR" sz="2000" b="1" u="none" strike="noStrike" dirty="0">
                          <a:solidFill>
                            <a:srgbClr val="00B050"/>
                          </a:solidFill>
                          <a:effectLst/>
                        </a:rPr>
                        <a:t>resultados</a:t>
                      </a:r>
                      <a:r>
                        <a:rPr lang="es-AR" sz="2000" b="0" u="none" strike="noStrike" dirty="0">
                          <a:solidFill>
                            <a:srgbClr val="000000"/>
                          </a:solidFill>
                          <a:effectLst/>
                        </a:rPr>
                        <a:t> </a:t>
                      </a:r>
                      <a:r>
                        <a:rPr lang="es-AR" sz="2000" b="0" u="none" strike="noStrike" dirty="0">
                          <a:solidFill>
                            <a:srgbClr val="00B050"/>
                          </a:solidFill>
                          <a:effectLst/>
                        </a:rPr>
                        <a:t>o</a:t>
                      </a:r>
                      <a:r>
                        <a:rPr lang="es-AR" sz="2000" b="0" u="none" strike="noStrike" dirty="0">
                          <a:solidFill>
                            <a:srgbClr val="000000"/>
                          </a:solidFill>
                          <a:effectLst/>
                        </a:rPr>
                        <a:t> la </a:t>
                      </a:r>
                      <a:r>
                        <a:rPr lang="es-AR" sz="2000" b="1" u="none" strike="noStrike" dirty="0">
                          <a:solidFill>
                            <a:srgbClr val="00B050"/>
                          </a:solidFill>
                          <a:effectLst/>
                        </a:rPr>
                        <a:t>discusión</a:t>
                      </a:r>
                      <a:r>
                        <a:rPr lang="es-AR" sz="2000" b="0" u="none" strike="noStrike" dirty="0">
                          <a:solidFill>
                            <a:srgbClr val="000000"/>
                          </a:solidFill>
                          <a:effectLst/>
                        </a:rPr>
                        <a:t>, y las </a:t>
                      </a:r>
                      <a:r>
                        <a:rPr lang="es-AR" sz="2000" b="1" u="none" strike="noStrike" dirty="0">
                          <a:solidFill>
                            <a:srgbClr val="00B050"/>
                          </a:solidFill>
                          <a:effectLst/>
                        </a:rPr>
                        <a:t>conclusiones</a:t>
                      </a:r>
                      <a:r>
                        <a:rPr lang="es-AR" sz="2000" b="0" u="none" strike="noStrike" dirty="0">
                          <a:solidFill>
                            <a:srgbClr val="000000"/>
                          </a:solidFill>
                          <a:effectLst/>
                        </a:rPr>
                        <a:t> para asegurar que lectores adquieran suficiente información para comprender la </a:t>
                      </a:r>
                      <a:r>
                        <a:rPr lang="es-AR" sz="2000" b="1" u="none" strike="noStrike" dirty="0">
                          <a:solidFill>
                            <a:srgbClr val="00B050"/>
                          </a:solidFill>
                          <a:effectLst/>
                        </a:rPr>
                        <a:t>descripción del trabajo</a:t>
                      </a:r>
                      <a:r>
                        <a:rPr lang="es-AR" sz="2000" b="0" u="none" strike="noStrike" dirty="0">
                          <a:solidFill>
                            <a:srgbClr val="000000"/>
                          </a:solidFill>
                          <a:effectLst/>
                        </a:rPr>
                        <a:t>.</a:t>
                      </a:r>
                      <a:endParaRPr lang="es-AR" sz="2000" b="0" i="0" u="none" strike="noStrike" dirty="0">
                        <a:solidFill>
                          <a:srgbClr val="000000"/>
                        </a:solidFill>
                        <a:effectLst/>
                        <a:latin typeface="Calibri" panose="020F0502020204030204" pitchFamily="34" charset="0"/>
                      </a:endParaRPr>
                    </a:p>
                  </a:txBody>
                  <a:tcPr marL="2262" marR="2262" marT="2262"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45461208"/>
                  </a:ext>
                </a:extLst>
              </a:tr>
              <a:tr h="713968">
                <a:tc>
                  <a:txBody>
                    <a:bodyPr/>
                    <a:lstStyle/>
                    <a:p>
                      <a:pPr algn="l" fontAlgn="t"/>
                      <a:r>
                        <a:rPr lang="es-AR" sz="2000" b="0" u="none" strike="noStrike">
                          <a:solidFill>
                            <a:srgbClr val="000000"/>
                          </a:solidFill>
                          <a:effectLst/>
                        </a:rPr>
                        <a:t>Data article / Datasets / Dataset description </a:t>
                      </a:r>
                      <a:endParaRPr lang="es-AR" sz="2000" b="0" i="0" u="none" strike="noStrike">
                        <a:solidFill>
                          <a:srgbClr val="000000"/>
                        </a:solidFill>
                        <a:effectLst/>
                        <a:latin typeface="Calibri" panose="020F0502020204030204" pitchFamily="34" charset="0"/>
                      </a:endParaRPr>
                    </a:p>
                  </a:txBody>
                  <a:tcPr marL="2262" marR="2262" marT="2262" marB="0">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t"/>
                      <a:r>
                        <a:rPr lang="es-AR" sz="2000" b="0" u="none" strike="noStrike" dirty="0">
                          <a:solidFill>
                            <a:srgbClr val="000000"/>
                          </a:solidFill>
                          <a:effectLst/>
                        </a:rPr>
                        <a:t>Los artículos de datos </a:t>
                      </a:r>
                      <a:r>
                        <a:rPr lang="es-AR" sz="2000" b="1" u="none" strike="noStrike" dirty="0">
                          <a:solidFill>
                            <a:srgbClr val="00B050"/>
                          </a:solidFill>
                          <a:effectLst/>
                        </a:rPr>
                        <a:t>describen datos </a:t>
                      </a:r>
                      <a:r>
                        <a:rPr lang="es-AR" sz="2000" b="0" u="none" strike="noStrike" dirty="0">
                          <a:solidFill>
                            <a:srgbClr val="000000"/>
                          </a:solidFill>
                          <a:effectLst/>
                        </a:rPr>
                        <a:t>de investigación - «</a:t>
                      </a:r>
                      <a:r>
                        <a:rPr lang="es-AR" sz="2000" b="1" u="none" strike="noStrike" dirty="0">
                          <a:solidFill>
                            <a:srgbClr val="00B050"/>
                          </a:solidFill>
                          <a:effectLst/>
                        </a:rPr>
                        <a:t>evidencia</a:t>
                      </a:r>
                      <a:r>
                        <a:rPr lang="es-AR" sz="2000" b="0" u="none" strike="noStrike" dirty="0">
                          <a:solidFill>
                            <a:srgbClr val="000000"/>
                          </a:solidFill>
                          <a:effectLst/>
                        </a:rPr>
                        <a:t>» sin conclusiones.</a:t>
                      </a:r>
                      <a:endParaRPr lang="es-AR" sz="2000" b="0" i="0" u="none" strike="noStrike" dirty="0">
                        <a:solidFill>
                          <a:srgbClr val="000000"/>
                        </a:solidFill>
                        <a:effectLst/>
                        <a:latin typeface="Calibri" panose="020F0502020204030204" pitchFamily="34" charset="0"/>
                      </a:endParaRPr>
                    </a:p>
                  </a:txBody>
                  <a:tcPr marL="2262" marR="2262" marT="2262" marB="0">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2881751461"/>
                  </a:ext>
                </a:extLst>
              </a:tr>
            </a:tbl>
          </a:graphicData>
        </a:graphic>
      </p:graphicFrame>
      <p:sp>
        <p:nvSpPr>
          <p:cNvPr id="6" name="Marcador de número de diapositiva 5">
            <a:extLst>
              <a:ext uri="{FF2B5EF4-FFF2-40B4-BE49-F238E27FC236}">
                <a16:creationId xmlns:a16="http://schemas.microsoft.com/office/drawing/2014/main" id="{CBD32684-DBBF-DA70-3D85-A259BE7A3E5E}"/>
              </a:ext>
            </a:extLst>
          </p:cNvPr>
          <p:cNvSpPr>
            <a:spLocks noGrp="1"/>
          </p:cNvSpPr>
          <p:nvPr>
            <p:ph type="sldNum" sz="quarter" idx="12"/>
          </p:nvPr>
        </p:nvSpPr>
        <p:spPr/>
        <p:txBody>
          <a:bodyPr/>
          <a:lstStyle/>
          <a:p>
            <a:fld id="{22B65AFC-14E6-4EDC-832A-2081F8269CE9}" type="slidenum">
              <a:rPr lang="es-AR" smtClean="0"/>
              <a:t>3</a:t>
            </a:fld>
            <a:endParaRPr lang="es-AR"/>
          </a:p>
        </p:txBody>
      </p:sp>
    </p:spTree>
    <p:extLst>
      <p:ext uri="{BB962C8B-B14F-4D97-AF65-F5344CB8AC3E}">
        <p14:creationId xmlns:p14="http://schemas.microsoft.com/office/powerpoint/2010/main" val="313993027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ítulo 1">
            <a:extLst>
              <a:ext uri="{FF2B5EF4-FFF2-40B4-BE49-F238E27FC236}">
                <a16:creationId xmlns:a16="http://schemas.microsoft.com/office/drawing/2014/main" id="{893B4502-AD0B-ACB4-245E-ADB9B66A5E4B}"/>
              </a:ext>
            </a:extLst>
          </p:cNvPr>
          <p:cNvSpPr>
            <a:spLocks noGrp="1"/>
          </p:cNvSpPr>
          <p:nvPr>
            <p:ph type="title"/>
          </p:nvPr>
        </p:nvSpPr>
        <p:spPr>
          <a:xfrm>
            <a:off x="859714" y="96339"/>
            <a:ext cx="10515599" cy="932688"/>
          </a:xfrm>
        </p:spPr>
        <p:txBody>
          <a:bodyPr vert="horz" lIns="91440" tIns="45720" rIns="91440" bIns="45720" rtlCol="0" anchor="b">
            <a:normAutofit/>
          </a:bodyPr>
          <a:lstStyle/>
          <a:p>
            <a:pPr algn="ctr"/>
            <a:r>
              <a:rPr lang="en-US" sz="5400" b="1" kern="1200" dirty="0">
                <a:solidFill>
                  <a:srgbClr val="00B0F0"/>
                </a:solidFill>
                <a:effectLst/>
                <a:latin typeface="+mj-lt"/>
                <a:ea typeface="+mj-ea"/>
                <a:cs typeface="+mj-cs"/>
              </a:rPr>
              <a:t> Standard structure of an article</a:t>
            </a:r>
          </a:p>
        </p:txBody>
      </p:sp>
      <p:sp>
        <p:nvSpPr>
          <p:cNvPr id="5" name="Marcador de número de diapositiva 4">
            <a:extLst>
              <a:ext uri="{FF2B5EF4-FFF2-40B4-BE49-F238E27FC236}">
                <a16:creationId xmlns:a16="http://schemas.microsoft.com/office/drawing/2014/main" id="{4B12AF03-5AE3-DFA0-47C3-46EF128B7C21}"/>
              </a:ext>
            </a:extLst>
          </p:cNvPr>
          <p:cNvSpPr>
            <a:spLocks noGrp="1"/>
          </p:cNvSpPr>
          <p:nvPr>
            <p:ph type="sldNum" sz="quarter" idx="12"/>
          </p:nvPr>
        </p:nvSpPr>
        <p:spPr/>
        <p:txBody>
          <a:bodyPr/>
          <a:lstStyle/>
          <a:p>
            <a:fld id="{22B65AFC-14E6-4EDC-832A-2081F8269CE9}" type="slidenum">
              <a:rPr lang="es-AR" smtClean="0"/>
              <a:t>4</a:t>
            </a:fld>
            <a:endParaRPr lang="es-AR"/>
          </a:p>
        </p:txBody>
      </p:sp>
      <p:pic>
        <p:nvPicPr>
          <p:cNvPr id="2" name="Imagen 4" descr="Diagrama&#10;&#10;Descripción generada automáticamente">
            <a:extLst>
              <a:ext uri="{FF2B5EF4-FFF2-40B4-BE49-F238E27FC236}">
                <a16:creationId xmlns:a16="http://schemas.microsoft.com/office/drawing/2014/main" id="{CA84EE52-AEC8-0104-9784-DD172516E9CE}"/>
              </a:ext>
            </a:extLst>
          </p:cNvPr>
          <p:cNvPicPr>
            <a:picLocks noChangeAspect="1"/>
          </p:cNvPicPr>
          <p:nvPr/>
        </p:nvPicPr>
        <p:blipFill>
          <a:blip r:embed="rId3"/>
          <a:stretch>
            <a:fillRect/>
          </a:stretch>
        </p:blipFill>
        <p:spPr>
          <a:xfrm>
            <a:off x="4181214" y="1086094"/>
            <a:ext cx="6453776" cy="5760000"/>
          </a:xfrm>
          <a:prstGeom prst="rect">
            <a:avLst/>
          </a:prstGeom>
        </p:spPr>
      </p:pic>
    </p:spTree>
    <p:extLst>
      <p:ext uri="{BB962C8B-B14F-4D97-AF65-F5344CB8AC3E}">
        <p14:creationId xmlns:p14="http://schemas.microsoft.com/office/powerpoint/2010/main" val="357591565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ítulo 1">
            <a:extLst>
              <a:ext uri="{FF2B5EF4-FFF2-40B4-BE49-F238E27FC236}">
                <a16:creationId xmlns:a16="http://schemas.microsoft.com/office/drawing/2014/main" id="{893B4502-AD0B-ACB4-245E-ADB9B66A5E4B}"/>
              </a:ext>
            </a:extLst>
          </p:cNvPr>
          <p:cNvSpPr>
            <a:spLocks noGrp="1"/>
          </p:cNvSpPr>
          <p:nvPr>
            <p:ph type="title"/>
          </p:nvPr>
        </p:nvSpPr>
        <p:spPr>
          <a:xfrm>
            <a:off x="859714" y="96339"/>
            <a:ext cx="10515599" cy="932688"/>
          </a:xfrm>
        </p:spPr>
        <p:txBody>
          <a:bodyPr vert="horz" lIns="91440" tIns="45720" rIns="91440" bIns="45720" rtlCol="0" anchor="b">
            <a:normAutofit/>
          </a:bodyPr>
          <a:lstStyle/>
          <a:p>
            <a:pPr algn="ctr"/>
            <a:r>
              <a:rPr lang="en-US" sz="5400" b="1" kern="1200" dirty="0">
                <a:solidFill>
                  <a:srgbClr val="00B0F0"/>
                </a:solidFill>
                <a:effectLst/>
                <a:latin typeface="+mj-lt"/>
                <a:ea typeface="+mj-ea"/>
                <a:cs typeface="+mj-cs"/>
              </a:rPr>
              <a:t>Organization of a regular papers</a:t>
            </a:r>
          </a:p>
        </p:txBody>
      </p:sp>
      <p:sp>
        <p:nvSpPr>
          <p:cNvPr id="5" name="Marcador de número de diapositiva 4">
            <a:extLst>
              <a:ext uri="{FF2B5EF4-FFF2-40B4-BE49-F238E27FC236}">
                <a16:creationId xmlns:a16="http://schemas.microsoft.com/office/drawing/2014/main" id="{4B12AF03-5AE3-DFA0-47C3-46EF128B7C2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65AFC-14E6-4EDC-832A-2081F8269CE9}" type="slidenum">
              <a:rPr kumimoji="0" lang="es-A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s-A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3" name="Imagen 2" descr="Interfaz de usuario gráfica&#10;&#10;Descripción generada automáticamente con confianza media">
            <a:extLst>
              <a:ext uri="{FF2B5EF4-FFF2-40B4-BE49-F238E27FC236}">
                <a16:creationId xmlns:a16="http://schemas.microsoft.com/office/drawing/2014/main" id="{C5F1F036-3C2E-5D89-097E-DA783201105D}"/>
              </a:ext>
            </a:extLst>
          </p:cNvPr>
          <p:cNvPicPr>
            <a:picLocks noChangeAspect="1"/>
          </p:cNvPicPr>
          <p:nvPr/>
        </p:nvPicPr>
        <p:blipFill>
          <a:blip r:embed="rId3"/>
          <a:stretch>
            <a:fillRect/>
          </a:stretch>
        </p:blipFill>
        <p:spPr>
          <a:xfrm>
            <a:off x="3166877" y="1125366"/>
            <a:ext cx="5858246" cy="5724000"/>
          </a:xfrm>
          <a:prstGeom prst="rect">
            <a:avLst/>
          </a:prstGeom>
        </p:spPr>
      </p:pic>
    </p:spTree>
    <p:extLst>
      <p:ext uri="{BB962C8B-B14F-4D97-AF65-F5344CB8AC3E}">
        <p14:creationId xmlns:p14="http://schemas.microsoft.com/office/powerpoint/2010/main" val="237957991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Rectángulo"/>
          <p:cNvSpPr/>
          <p:nvPr/>
        </p:nvSpPr>
        <p:spPr>
          <a:xfrm>
            <a:off x="838200" y="3651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200" b="1" kern="1200" dirty="0" err="1">
                <a:solidFill>
                  <a:schemeClr val="tx1"/>
                </a:solidFill>
                <a:latin typeface="+mj-lt"/>
                <a:ea typeface="+mj-ea"/>
                <a:cs typeface="+mj-cs"/>
              </a:rPr>
              <a:t>Procesos</a:t>
            </a:r>
            <a:r>
              <a:rPr lang="en-US" sz="4200" b="1" kern="1200" dirty="0">
                <a:solidFill>
                  <a:schemeClr val="tx1"/>
                </a:solidFill>
                <a:latin typeface="+mj-lt"/>
                <a:ea typeface="+mj-ea"/>
                <a:cs typeface="+mj-cs"/>
              </a:rPr>
              <a:t> de </a:t>
            </a:r>
            <a:r>
              <a:rPr lang="en-US" sz="4200" b="1" kern="1200" dirty="0" err="1">
                <a:solidFill>
                  <a:schemeClr val="tx1"/>
                </a:solidFill>
                <a:latin typeface="+mj-lt"/>
                <a:ea typeface="+mj-ea"/>
                <a:cs typeface="+mj-cs"/>
              </a:rPr>
              <a:t>desarrollo</a:t>
            </a:r>
            <a:r>
              <a:rPr lang="en-US" sz="4200" b="1" kern="1200" dirty="0">
                <a:solidFill>
                  <a:schemeClr val="tx1"/>
                </a:solidFill>
                <a:latin typeface="+mj-lt"/>
                <a:ea typeface="+mj-ea"/>
                <a:cs typeface="+mj-cs"/>
              </a:rPr>
              <a:t> textual  </a:t>
            </a:r>
            <a:r>
              <a:rPr lang="en-US" sz="4200" b="1" kern="1200" dirty="0" err="1">
                <a:solidFill>
                  <a:schemeClr val="tx1"/>
                </a:solidFill>
                <a:latin typeface="+mj-lt"/>
                <a:ea typeface="+mj-ea"/>
                <a:cs typeface="+mj-cs"/>
              </a:rPr>
              <a:t>en</a:t>
            </a:r>
            <a:r>
              <a:rPr lang="en-US" sz="4200" b="1" kern="1200" dirty="0">
                <a:solidFill>
                  <a:schemeClr val="tx1"/>
                </a:solidFill>
                <a:latin typeface="+mj-lt"/>
                <a:ea typeface="+mj-ea"/>
                <a:cs typeface="+mj-cs"/>
              </a:rPr>
              <a:t> </a:t>
            </a:r>
            <a:r>
              <a:rPr lang="en-US" sz="4200" b="1" kern="1200" dirty="0" err="1">
                <a:solidFill>
                  <a:schemeClr val="tx1"/>
                </a:solidFill>
                <a:latin typeface="+mj-lt"/>
                <a:ea typeface="+mj-ea"/>
                <a:cs typeface="+mj-cs"/>
              </a:rPr>
              <a:t>los</a:t>
            </a:r>
            <a:r>
              <a:rPr lang="en-US" sz="4200" b="1" kern="1200" dirty="0">
                <a:solidFill>
                  <a:schemeClr val="tx1"/>
                </a:solidFill>
                <a:latin typeface="+mj-lt"/>
                <a:ea typeface="+mj-ea"/>
                <a:cs typeface="+mj-cs"/>
              </a:rPr>
              <a:t> </a:t>
            </a:r>
            <a:r>
              <a:rPr lang="en-US" sz="4200" b="1" kern="1200" dirty="0" err="1">
                <a:solidFill>
                  <a:schemeClr val="tx1"/>
                </a:solidFill>
                <a:latin typeface="+mj-lt"/>
                <a:ea typeface="+mj-ea"/>
                <a:cs typeface="+mj-cs"/>
              </a:rPr>
              <a:t>artículos</a:t>
            </a:r>
            <a:endParaRPr lang="en-US" sz="4200" b="1" kern="1200" dirty="0">
              <a:solidFill>
                <a:schemeClr val="tx1"/>
              </a:solidFill>
              <a:latin typeface="+mj-lt"/>
              <a:ea typeface="+mj-ea"/>
              <a:cs typeface="+mj-cs"/>
            </a:endParaRPr>
          </a:p>
        </p:txBody>
      </p:sp>
      <p:sp>
        <p:nvSpPr>
          <p:cNvPr id="1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2 Marcador de contenido"/>
          <p:cNvSpPr txBox="1">
            <a:spLocks/>
          </p:cNvSpPr>
          <p:nvPr/>
        </p:nvSpPr>
        <p:spPr>
          <a:xfrm>
            <a:off x="838200" y="1704052"/>
            <a:ext cx="10853928" cy="4910328"/>
          </a:xfrm>
          <a:prstGeom prst="rect">
            <a:avLst/>
          </a:prstGeom>
        </p:spPr>
        <p:txBody>
          <a:bodyPr vert="horz" lIns="91440" tIns="45720" rIns="91440" bIns="45720" rtlCol="0">
            <a:normAutofit/>
          </a:bodyPr>
          <a:lstStyle/>
          <a:p>
            <a:pPr marL="36000" indent="-228600">
              <a:lnSpc>
                <a:spcPct val="90000"/>
              </a:lnSpc>
              <a:spcBef>
                <a:spcPct val="20000"/>
              </a:spcBef>
              <a:buFont typeface="Arial" panose="020B0604020202020204" pitchFamily="34" charset="0"/>
              <a:buChar char="•"/>
            </a:pPr>
            <a:r>
              <a:rPr lang="en-US" sz="2000" dirty="0"/>
              <a:t> </a:t>
            </a:r>
            <a:r>
              <a:rPr lang="en-US" sz="2000" dirty="0" err="1"/>
              <a:t>Título</a:t>
            </a:r>
            <a:r>
              <a:rPr lang="en-US" sz="2000" dirty="0"/>
              <a:t> </a:t>
            </a:r>
          </a:p>
          <a:p>
            <a:pPr lvl="1" indent="-228600">
              <a:lnSpc>
                <a:spcPct val="90000"/>
              </a:lnSpc>
              <a:spcBef>
                <a:spcPct val="20000"/>
              </a:spcBef>
              <a:buFont typeface="Arial" panose="020B0604020202020204" pitchFamily="34" charset="0"/>
              <a:buChar char="•"/>
            </a:pPr>
            <a:r>
              <a:rPr lang="en-US" sz="2000" dirty="0"/>
              <a:t> Es </a:t>
            </a:r>
            <a:r>
              <a:rPr lang="en-US" sz="2000" dirty="0" err="1"/>
              <a:t>una</a:t>
            </a:r>
            <a:r>
              <a:rPr lang="en-US" sz="2000" dirty="0"/>
              <a:t> </a:t>
            </a:r>
            <a:r>
              <a:rPr lang="en-US" sz="2000" b="1" dirty="0" err="1"/>
              <a:t>etiqueta</a:t>
            </a:r>
            <a:r>
              <a:rPr lang="en-US" sz="2000" b="1" dirty="0"/>
              <a:t>; </a:t>
            </a:r>
            <a:r>
              <a:rPr lang="en-US" sz="2000" b="1" dirty="0" err="1"/>
              <a:t>Título</a:t>
            </a:r>
            <a:r>
              <a:rPr lang="en-US" sz="2000" b="1" dirty="0"/>
              <a:t>: </a:t>
            </a:r>
            <a:r>
              <a:rPr lang="en-US" sz="2000" b="1" dirty="0" err="1"/>
              <a:t>subtítulo</a:t>
            </a:r>
            <a:r>
              <a:rPr lang="en-US" sz="2000" b="1" dirty="0"/>
              <a:t> -&gt; </a:t>
            </a:r>
            <a:r>
              <a:rPr lang="en-US" sz="2000" b="1" dirty="0" err="1"/>
              <a:t>Tema</a:t>
            </a:r>
            <a:r>
              <a:rPr lang="en-US" sz="2000" b="1" dirty="0"/>
              <a:t>: </a:t>
            </a:r>
            <a:r>
              <a:rPr lang="en-US" sz="2000" b="1" dirty="0" err="1"/>
              <a:t>problema</a:t>
            </a:r>
            <a:endParaRPr lang="en-US" sz="2000" b="1" dirty="0"/>
          </a:p>
          <a:p>
            <a:pPr lvl="1" indent="-228600">
              <a:lnSpc>
                <a:spcPct val="90000"/>
              </a:lnSpc>
              <a:spcBef>
                <a:spcPct val="20000"/>
              </a:spcBef>
              <a:buFont typeface="Arial" panose="020B0604020202020204" pitchFamily="34" charset="0"/>
              <a:buChar char="•"/>
            </a:pPr>
            <a:r>
              <a:rPr lang="en-US" sz="2000" dirty="0"/>
              <a:t> </a:t>
            </a:r>
            <a:r>
              <a:rPr lang="en-US" sz="2000" dirty="0" err="1"/>
              <a:t>Puede</a:t>
            </a:r>
            <a:r>
              <a:rPr lang="en-US" sz="2000" dirty="0"/>
              <a:t> ser </a:t>
            </a:r>
            <a:r>
              <a:rPr lang="en-US" sz="2000" b="1" dirty="0" err="1"/>
              <a:t>descriptivo</a:t>
            </a:r>
            <a:r>
              <a:rPr lang="en-US" sz="2000" b="1" dirty="0"/>
              <a:t> </a:t>
            </a:r>
            <a:r>
              <a:rPr lang="en-US" sz="2000" dirty="0"/>
              <a:t>(de la </a:t>
            </a:r>
            <a:r>
              <a:rPr lang="en-US" sz="2000" dirty="0" err="1"/>
              <a:t>investigación</a:t>
            </a:r>
            <a:r>
              <a:rPr lang="en-US" sz="2000" dirty="0"/>
              <a:t>)</a:t>
            </a:r>
            <a:r>
              <a:rPr lang="en-US" sz="2000" b="1" dirty="0"/>
              <a:t> </a:t>
            </a:r>
            <a:r>
              <a:rPr lang="en-US" sz="2000" dirty="0"/>
              <a:t>o</a:t>
            </a:r>
            <a:r>
              <a:rPr lang="en-US" sz="2000" b="1" dirty="0"/>
              <a:t> </a:t>
            </a:r>
            <a:r>
              <a:rPr lang="en-US" sz="2000" b="1" dirty="0" err="1"/>
              <a:t>informativo</a:t>
            </a:r>
            <a:r>
              <a:rPr lang="en-US" sz="2000" b="1" dirty="0"/>
              <a:t> </a:t>
            </a:r>
            <a:r>
              <a:rPr lang="en-US" sz="2000" dirty="0"/>
              <a:t>(del </a:t>
            </a:r>
            <a:r>
              <a:rPr lang="en-US" sz="2000" dirty="0" err="1"/>
              <a:t>resultado</a:t>
            </a:r>
            <a:r>
              <a:rPr lang="en-US" sz="2000" dirty="0"/>
              <a:t> principal).</a:t>
            </a:r>
          </a:p>
          <a:p>
            <a:pPr lvl="1" indent="-228600">
              <a:lnSpc>
                <a:spcPct val="90000"/>
              </a:lnSpc>
              <a:spcBef>
                <a:spcPct val="20000"/>
              </a:spcBef>
              <a:buFont typeface="Arial" panose="020B0604020202020204" pitchFamily="34" charset="0"/>
              <a:buChar char="•"/>
            </a:pPr>
            <a:r>
              <a:rPr lang="en-US" sz="2000" dirty="0"/>
              <a:t> </a:t>
            </a:r>
            <a:r>
              <a:rPr lang="en-US" sz="2000" dirty="0" err="1"/>
              <a:t>Longitud</a:t>
            </a:r>
            <a:r>
              <a:rPr lang="en-US" sz="2000" dirty="0"/>
              <a:t> </a:t>
            </a:r>
            <a:r>
              <a:rPr lang="en-US" sz="2000" b="1" dirty="0"/>
              <a:t>media entre 7 y 14 palabras</a:t>
            </a:r>
            <a:r>
              <a:rPr lang="en-US" sz="2000" dirty="0"/>
              <a:t>.</a:t>
            </a:r>
          </a:p>
          <a:p>
            <a:pPr lvl="1" indent="-228600">
              <a:lnSpc>
                <a:spcPct val="90000"/>
              </a:lnSpc>
              <a:spcBef>
                <a:spcPct val="20000"/>
              </a:spcBef>
              <a:buFont typeface="Arial" panose="020B0604020202020204" pitchFamily="34" charset="0"/>
              <a:buChar char="•"/>
            </a:pPr>
            <a:r>
              <a:rPr lang="en-US" sz="2000" b="1" dirty="0"/>
              <a:t> No </a:t>
            </a:r>
            <a:r>
              <a:rPr lang="en-US" sz="2000" b="1" dirty="0" err="1"/>
              <a:t>debe</a:t>
            </a:r>
            <a:r>
              <a:rPr lang="en-US" sz="2000" b="1" dirty="0"/>
              <a:t> </a:t>
            </a:r>
            <a:r>
              <a:rPr lang="en-US" sz="2000" b="1" dirty="0" err="1"/>
              <a:t>tener</a:t>
            </a:r>
            <a:r>
              <a:rPr lang="en-US" sz="2000" b="1" dirty="0"/>
              <a:t> </a:t>
            </a:r>
            <a:r>
              <a:rPr lang="en-US" sz="2000" b="1" dirty="0" err="1"/>
              <a:t>siglas</a:t>
            </a:r>
            <a:r>
              <a:rPr lang="en-US" sz="2000" b="1" dirty="0"/>
              <a:t> </a:t>
            </a:r>
            <a:r>
              <a:rPr lang="en-US" sz="2000" b="1" dirty="0" err="1"/>
              <a:t>ni</a:t>
            </a:r>
            <a:r>
              <a:rPr lang="en-US" sz="2000" b="1" dirty="0"/>
              <a:t> </a:t>
            </a:r>
            <a:r>
              <a:rPr lang="en-US" sz="2000" b="1" dirty="0" err="1"/>
              <a:t>abreviaturas</a:t>
            </a:r>
            <a:r>
              <a:rPr lang="en-US" sz="2000" b="1" dirty="0"/>
              <a:t> [</a:t>
            </a:r>
            <a:r>
              <a:rPr lang="en-US" sz="2000" b="1" dirty="0" err="1"/>
              <a:t>en</a:t>
            </a:r>
            <a:r>
              <a:rPr lang="en-US" sz="2000" b="1" dirty="0"/>
              <a:t> lo </a:t>
            </a:r>
            <a:r>
              <a:rPr lang="en-US" sz="2000" b="1" dirty="0" err="1"/>
              <a:t>posible</a:t>
            </a:r>
            <a:r>
              <a:rPr lang="en-US" sz="2000" b="1" dirty="0"/>
              <a:t>] </a:t>
            </a:r>
            <a:r>
              <a:rPr lang="en-US" sz="2000" b="1" dirty="0" err="1"/>
              <a:t>Ej</a:t>
            </a:r>
            <a:r>
              <a:rPr lang="en-US" sz="2000" b="1" dirty="0"/>
              <a:t>. MIS… la M: Management o </a:t>
            </a:r>
            <a:r>
              <a:rPr lang="en-US" sz="2000" b="1" dirty="0" err="1"/>
              <a:t>Margketing</a:t>
            </a:r>
            <a:endParaRPr lang="en-US" sz="2000" b="1" dirty="0"/>
          </a:p>
          <a:p>
            <a:pPr indent="-228600">
              <a:lnSpc>
                <a:spcPct val="90000"/>
              </a:lnSpc>
              <a:spcBef>
                <a:spcPct val="20000"/>
              </a:spcBef>
              <a:buFont typeface="Arial" panose="020B0604020202020204" pitchFamily="34" charset="0"/>
              <a:buChar char="•"/>
            </a:pPr>
            <a:r>
              <a:rPr lang="en-US" sz="2000" dirty="0" err="1"/>
              <a:t>Autores</a:t>
            </a:r>
            <a:endParaRPr lang="en-US" sz="2000" dirty="0"/>
          </a:p>
          <a:p>
            <a:pPr lvl="1" indent="-228600">
              <a:lnSpc>
                <a:spcPct val="90000"/>
              </a:lnSpc>
              <a:spcBef>
                <a:spcPct val="20000"/>
              </a:spcBef>
              <a:buFont typeface="Arial" panose="020B0604020202020204" pitchFamily="34" charset="0"/>
              <a:buChar char="•"/>
            </a:pPr>
            <a:r>
              <a:rPr lang="en-US" sz="2000" b="1" dirty="0"/>
              <a:t> </a:t>
            </a:r>
            <a:r>
              <a:rPr lang="en-US" sz="2000" b="1" dirty="0" err="1"/>
              <a:t>Nombre</a:t>
            </a:r>
            <a:r>
              <a:rPr lang="en-US" sz="2000" dirty="0"/>
              <a:t>: El </a:t>
            </a:r>
            <a:r>
              <a:rPr lang="en-US" sz="2000" dirty="0" err="1"/>
              <a:t>autor</a:t>
            </a:r>
            <a:r>
              <a:rPr lang="en-US" sz="2000" dirty="0"/>
              <a:t> </a:t>
            </a:r>
            <a:r>
              <a:rPr lang="en-US" sz="2000" dirty="0" err="1"/>
              <a:t>debe</a:t>
            </a:r>
            <a:r>
              <a:rPr lang="en-US" sz="2000" dirty="0"/>
              <a:t> </a:t>
            </a:r>
            <a:r>
              <a:rPr lang="en-US" sz="2000" dirty="0" err="1"/>
              <a:t>escribir</a:t>
            </a:r>
            <a:r>
              <a:rPr lang="en-US" sz="2000" dirty="0"/>
              <a:t> </a:t>
            </a:r>
            <a:r>
              <a:rPr lang="en-US" sz="2000" dirty="0" err="1"/>
              <a:t>su</a:t>
            </a:r>
            <a:r>
              <a:rPr lang="en-US" sz="2000" dirty="0"/>
              <a:t> </a:t>
            </a:r>
            <a:r>
              <a:rPr lang="en-US" sz="2000" dirty="0" err="1"/>
              <a:t>nombre</a:t>
            </a:r>
            <a:r>
              <a:rPr lang="en-US" sz="2000" dirty="0"/>
              <a:t> de forma </a:t>
            </a:r>
            <a:r>
              <a:rPr lang="en-US" sz="2000" dirty="0" err="1"/>
              <a:t>igual</a:t>
            </a:r>
            <a:r>
              <a:rPr lang="en-US" sz="2000" dirty="0"/>
              <a:t> </a:t>
            </a:r>
            <a:r>
              <a:rPr lang="en-US" sz="2000" dirty="0" err="1"/>
              <a:t>en</a:t>
            </a:r>
            <a:r>
              <a:rPr lang="en-US" sz="2000" dirty="0"/>
              <a:t> </a:t>
            </a:r>
            <a:r>
              <a:rPr lang="en-US" sz="2000" dirty="0" err="1"/>
              <a:t>todos</a:t>
            </a:r>
            <a:r>
              <a:rPr lang="en-US" sz="2000" dirty="0"/>
              <a:t> sus </a:t>
            </a:r>
            <a:r>
              <a:rPr lang="en-US" sz="2000" dirty="0" err="1"/>
              <a:t>artículos</a:t>
            </a:r>
            <a:r>
              <a:rPr lang="en-US" sz="2000" dirty="0"/>
              <a:t> (ORCID).</a:t>
            </a:r>
          </a:p>
          <a:p>
            <a:pPr lvl="1" indent="-228600">
              <a:lnSpc>
                <a:spcPct val="90000"/>
              </a:lnSpc>
              <a:spcBef>
                <a:spcPct val="20000"/>
              </a:spcBef>
              <a:buFont typeface="Arial" panose="020B0604020202020204" pitchFamily="34" charset="0"/>
              <a:buChar char="•"/>
            </a:pPr>
            <a:r>
              <a:rPr lang="en-US" sz="2000" b="1" dirty="0"/>
              <a:t> Orden</a:t>
            </a:r>
            <a:r>
              <a:rPr lang="en-US" sz="2000" dirty="0"/>
              <a:t>: El primer </a:t>
            </a:r>
            <a:r>
              <a:rPr lang="en-US" sz="2000" dirty="0" err="1"/>
              <a:t>autor</a:t>
            </a:r>
            <a:r>
              <a:rPr lang="en-US" sz="2000" dirty="0"/>
              <a:t> del </a:t>
            </a:r>
            <a:r>
              <a:rPr lang="en-US" sz="2000" dirty="0" err="1"/>
              <a:t>artículo</a:t>
            </a:r>
            <a:r>
              <a:rPr lang="en-US" sz="2000" dirty="0"/>
              <a:t> </a:t>
            </a:r>
            <a:r>
              <a:rPr lang="en-US" sz="2000" dirty="0" err="1"/>
              <a:t>científico</a:t>
            </a:r>
            <a:r>
              <a:rPr lang="en-US" sz="2000" dirty="0"/>
              <a:t> (</a:t>
            </a:r>
            <a:r>
              <a:rPr lang="en-US" sz="2000" dirty="0" err="1"/>
              <a:t>autor</a:t>
            </a:r>
            <a:r>
              <a:rPr lang="en-US" sz="2000" dirty="0"/>
              <a:t> principal,  senior author) es la persona que </a:t>
            </a:r>
            <a:r>
              <a:rPr lang="en-US" sz="2000" dirty="0" err="1"/>
              <a:t>más</a:t>
            </a:r>
            <a:r>
              <a:rPr lang="en-US" sz="2000" dirty="0"/>
              <a:t> </a:t>
            </a:r>
            <a:r>
              <a:rPr lang="en-US" sz="2000" dirty="0" err="1"/>
              <a:t>contribuyó</a:t>
            </a:r>
            <a:r>
              <a:rPr lang="en-US" sz="2000" dirty="0"/>
              <a:t> al </a:t>
            </a:r>
            <a:r>
              <a:rPr lang="en-US" sz="2000" dirty="0" err="1"/>
              <a:t>desarrollo</a:t>
            </a:r>
            <a:r>
              <a:rPr lang="en-US" sz="2000" dirty="0"/>
              <a:t> de la </a:t>
            </a:r>
            <a:r>
              <a:rPr lang="en-US" sz="2000" dirty="0" err="1"/>
              <a:t>investigación</a:t>
            </a:r>
            <a:r>
              <a:rPr lang="en-US" sz="2000" dirty="0"/>
              <a:t> y la que </a:t>
            </a:r>
            <a:r>
              <a:rPr lang="en-US" sz="2000" dirty="0" err="1"/>
              <a:t>redactó</a:t>
            </a:r>
            <a:r>
              <a:rPr lang="en-US" sz="2000" dirty="0"/>
              <a:t> </a:t>
            </a:r>
            <a:r>
              <a:rPr lang="en-US" sz="2000" dirty="0" err="1"/>
              <a:t>el</a:t>
            </a:r>
            <a:r>
              <a:rPr lang="en-US" sz="2000" dirty="0"/>
              <a:t> primer </a:t>
            </a:r>
            <a:r>
              <a:rPr lang="en-US" sz="2000" dirty="0" err="1"/>
              <a:t>borrador</a:t>
            </a:r>
            <a:r>
              <a:rPr lang="en-US" sz="2000" dirty="0"/>
              <a:t> del </a:t>
            </a:r>
            <a:r>
              <a:rPr lang="en-US" sz="2000" dirty="0" err="1"/>
              <a:t>manuscrito</a:t>
            </a:r>
            <a:r>
              <a:rPr lang="en-US" sz="2000" dirty="0"/>
              <a:t>.</a:t>
            </a:r>
          </a:p>
          <a:p>
            <a:pPr lvl="1" indent="-228600">
              <a:lnSpc>
                <a:spcPct val="90000"/>
              </a:lnSpc>
              <a:spcBef>
                <a:spcPct val="20000"/>
              </a:spcBef>
              <a:buFont typeface="Arial" panose="020B0604020202020204" pitchFamily="34" charset="0"/>
              <a:buChar char="•"/>
            </a:pPr>
            <a:r>
              <a:rPr lang="en-US" sz="2000" b="1" dirty="0" err="1"/>
              <a:t>Filiación</a:t>
            </a:r>
            <a:r>
              <a:rPr lang="en-US" sz="2000" dirty="0"/>
              <a:t>: </a:t>
            </a:r>
            <a:r>
              <a:rPr lang="en-US" sz="2000" dirty="0" err="1"/>
              <a:t>Institución</a:t>
            </a:r>
            <a:r>
              <a:rPr lang="en-US" sz="2000" dirty="0"/>
              <a:t>, </a:t>
            </a:r>
            <a:r>
              <a:rPr lang="en-US" sz="2000" dirty="0" err="1"/>
              <a:t>Programa</a:t>
            </a:r>
            <a:r>
              <a:rPr lang="en-US" sz="2000" dirty="0"/>
              <a:t>, Instituto, Centro, </a:t>
            </a:r>
            <a:r>
              <a:rPr lang="en-US" sz="2000" dirty="0" err="1"/>
              <a:t>Laboratorio</a:t>
            </a:r>
            <a:r>
              <a:rPr lang="en-US" sz="2000" dirty="0"/>
              <a:t>.</a:t>
            </a:r>
          </a:p>
          <a:p>
            <a:pPr indent="-228600">
              <a:lnSpc>
                <a:spcPct val="90000"/>
              </a:lnSpc>
              <a:spcBef>
                <a:spcPct val="20000"/>
              </a:spcBef>
              <a:buFont typeface="Arial" panose="020B0604020202020204" pitchFamily="34" charset="0"/>
              <a:buChar char="•"/>
            </a:pPr>
            <a:r>
              <a:rPr lang="en-US" sz="2000" dirty="0"/>
              <a:t>  Palabra clave (keyword) y </a:t>
            </a:r>
            <a:r>
              <a:rPr lang="en-US" sz="2000" dirty="0" err="1"/>
              <a:t>tema</a:t>
            </a:r>
            <a:r>
              <a:rPr lang="en-US" sz="2000" dirty="0"/>
              <a:t> (subject)</a:t>
            </a:r>
          </a:p>
          <a:p>
            <a:pPr lvl="1" indent="-228600">
              <a:lnSpc>
                <a:spcPct val="90000"/>
              </a:lnSpc>
              <a:spcBef>
                <a:spcPct val="20000"/>
              </a:spcBef>
              <a:buFont typeface="Arial" panose="020B0604020202020204" pitchFamily="34" charset="0"/>
              <a:buChar char="•"/>
            </a:pPr>
            <a:r>
              <a:rPr lang="en-US" sz="2000" dirty="0"/>
              <a:t> Lista de 4 a 8 </a:t>
            </a:r>
            <a:r>
              <a:rPr lang="en-US" sz="2000" b="1" dirty="0" err="1"/>
              <a:t>términos</a:t>
            </a:r>
            <a:r>
              <a:rPr lang="en-US" sz="2000" dirty="0"/>
              <a:t> </a:t>
            </a:r>
            <a:r>
              <a:rPr lang="en-US" sz="2000" dirty="0" err="1"/>
              <a:t>descriptivos</a:t>
            </a:r>
            <a:r>
              <a:rPr lang="en-US" sz="2000" dirty="0"/>
              <a:t> del </a:t>
            </a:r>
            <a:r>
              <a:rPr lang="en-US" sz="2000" dirty="0" err="1"/>
              <a:t>contenido</a:t>
            </a:r>
            <a:r>
              <a:rPr lang="en-US" sz="2000" dirty="0"/>
              <a:t> principal del </a:t>
            </a:r>
            <a:r>
              <a:rPr lang="en-US" sz="2000" dirty="0" err="1"/>
              <a:t>artículo</a:t>
            </a:r>
            <a:r>
              <a:rPr lang="en-US" sz="2000" dirty="0"/>
              <a:t>. </a:t>
            </a:r>
          </a:p>
          <a:p>
            <a:pPr lvl="1" indent="-228600">
              <a:lnSpc>
                <a:spcPct val="90000"/>
              </a:lnSpc>
              <a:spcBef>
                <a:spcPct val="20000"/>
              </a:spcBef>
              <a:buFont typeface="Arial" panose="020B0604020202020204" pitchFamily="34" charset="0"/>
              <a:buChar char="•"/>
            </a:pPr>
            <a:r>
              <a:rPr lang="en-US" sz="2000" dirty="0"/>
              <a:t> Son </a:t>
            </a:r>
            <a:r>
              <a:rPr lang="en-US" sz="2000" dirty="0" err="1"/>
              <a:t>usadas</a:t>
            </a:r>
            <a:r>
              <a:rPr lang="en-US" sz="2000" dirty="0"/>
              <a:t> </a:t>
            </a:r>
            <a:r>
              <a:rPr lang="en-US" sz="2000" dirty="0" err="1"/>
              <a:t>por</a:t>
            </a:r>
            <a:r>
              <a:rPr lang="en-US" sz="2000" dirty="0"/>
              <a:t> </a:t>
            </a:r>
            <a:r>
              <a:rPr lang="en-US" sz="2000" dirty="0" err="1"/>
              <a:t>los</a:t>
            </a:r>
            <a:r>
              <a:rPr lang="en-US" sz="2000" dirty="0"/>
              <a:t> </a:t>
            </a:r>
            <a:r>
              <a:rPr lang="en-US" sz="2000" dirty="0" err="1"/>
              <a:t>servicios</a:t>
            </a:r>
            <a:r>
              <a:rPr lang="en-US" sz="2000" dirty="0"/>
              <a:t> </a:t>
            </a:r>
            <a:r>
              <a:rPr lang="en-US" sz="2000" dirty="0" err="1"/>
              <a:t>bibliográficos</a:t>
            </a:r>
            <a:r>
              <a:rPr lang="en-US" sz="2000" dirty="0"/>
              <a:t>  para </a:t>
            </a:r>
            <a:r>
              <a:rPr lang="en-US" sz="2000" dirty="0" err="1"/>
              <a:t>clasificar</a:t>
            </a:r>
            <a:r>
              <a:rPr lang="en-US" sz="2000" dirty="0"/>
              <a:t> </a:t>
            </a:r>
            <a:r>
              <a:rPr lang="en-US" sz="2000" dirty="0" err="1"/>
              <a:t>el</a:t>
            </a:r>
            <a:r>
              <a:rPr lang="en-US" sz="2000" dirty="0"/>
              <a:t> </a:t>
            </a:r>
            <a:r>
              <a:rPr lang="en-US" sz="2000" dirty="0" err="1"/>
              <a:t>trabajo</a:t>
            </a:r>
            <a:r>
              <a:rPr lang="en-US" sz="2000" dirty="0"/>
              <a:t> bajo un </a:t>
            </a:r>
            <a:r>
              <a:rPr lang="en-US" sz="2000" b="1" dirty="0" err="1"/>
              <a:t>índice</a:t>
            </a:r>
            <a:r>
              <a:rPr lang="en-US" sz="2000" dirty="0"/>
              <a:t> o </a:t>
            </a:r>
            <a:r>
              <a:rPr lang="en-US" sz="2000" b="1" dirty="0" err="1"/>
              <a:t>tema</a:t>
            </a:r>
            <a:r>
              <a:rPr lang="en-US" sz="2000" dirty="0"/>
              <a:t> particular. </a:t>
            </a:r>
            <a:r>
              <a:rPr lang="en-US" sz="2000" b="1" dirty="0">
                <a:sym typeface="Symbol"/>
              </a:rPr>
              <a:t> </a:t>
            </a:r>
            <a:r>
              <a:rPr lang="en-US" sz="2000" b="1" dirty="0"/>
              <a:t>Usar:  </a:t>
            </a:r>
            <a:r>
              <a:rPr lang="en-US" sz="2000" b="1" dirty="0" err="1"/>
              <a:t>Tesauros</a:t>
            </a:r>
            <a:r>
              <a:rPr lang="en-US" sz="2000" b="1" dirty="0"/>
              <a:t> y </a:t>
            </a:r>
            <a:r>
              <a:rPr lang="en-US" sz="2000" b="1" dirty="0" err="1"/>
              <a:t>Taxonomías</a:t>
            </a:r>
            <a:r>
              <a:rPr lang="en-US" sz="2000" b="1"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Rectángulo"/>
          <p:cNvSpPr/>
          <p:nvPr/>
        </p:nvSpPr>
        <p:spPr>
          <a:xfrm>
            <a:off x="838200" y="3651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5400" kern="1200">
                <a:solidFill>
                  <a:schemeClr val="tx1"/>
                </a:solidFill>
                <a:latin typeface="+mj-lt"/>
                <a:ea typeface="+mj-ea"/>
                <a:cs typeface="+mj-cs"/>
              </a:rPr>
              <a:t>Resumen - ISO 214</a:t>
            </a:r>
          </a:p>
        </p:txBody>
      </p:sp>
      <p:sp>
        <p:nvSpPr>
          <p:cNvPr id="1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2 Marcador de contenido"/>
          <p:cNvSpPr txBox="1">
            <a:spLocks/>
          </p:cNvSpPr>
          <p:nvPr/>
        </p:nvSpPr>
        <p:spPr>
          <a:xfrm>
            <a:off x="838200" y="1929384"/>
            <a:ext cx="10684764" cy="4663440"/>
          </a:xfrm>
          <a:prstGeom prst="rect">
            <a:avLst/>
          </a:prstGeom>
        </p:spPr>
        <p:txBody>
          <a:bodyPr vert="horz" lIns="91440" tIns="45720" rIns="91440" bIns="45720" rtlCol="0">
            <a:normAutofit fontScale="92500"/>
          </a:bodyPr>
          <a:lstStyle/>
          <a:p>
            <a:pPr indent="-228600">
              <a:lnSpc>
                <a:spcPct val="90000"/>
              </a:lnSpc>
              <a:spcBef>
                <a:spcPct val="20000"/>
              </a:spcBef>
              <a:buFont typeface="Arial" panose="020B0604020202020204" pitchFamily="34" charset="0"/>
              <a:buChar char="•"/>
            </a:pPr>
            <a:r>
              <a:rPr lang="en-US" sz="2800" b="1" dirty="0"/>
              <a:t> </a:t>
            </a:r>
            <a:r>
              <a:rPr lang="en-US" sz="2800" b="1" dirty="0" err="1"/>
              <a:t>Presentación</a:t>
            </a:r>
            <a:r>
              <a:rPr lang="en-US" sz="2800" b="1" dirty="0"/>
              <a:t> </a:t>
            </a:r>
          </a:p>
          <a:p>
            <a:pPr lvl="1" indent="-228600">
              <a:lnSpc>
                <a:spcPct val="90000"/>
              </a:lnSpc>
              <a:spcBef>
                <a:spcPct val="20000"/>
              </a:spcBef>
              <a:buFont typeface="Arial" panose="020B0604020202020204" pitchFamily="34" charset="0"/>
              <a:buChar char="•"/>
            </a:pPr>
            <a:r>
              <a:rPr lang="en-US" sz="2800" b="1" dirty="0"/>
              <a:t> </a:t>
            </a:r>
            <a:r>
              <a:rPr lang="en-US" sz="2800" b="1" dirty="0" err="1"/>
              <a:t>Extensión</a:t>
            </a:r>
            <a:r>
              <a:rPr lang="en-US" sz="2800" dirty="0"/>
              <a:t>: ≅ 250 palabras.</a:t>
            </a:r>
          </a:p>
          <a:p>
            <a:pPr lvl="1" indent="-228600">
              <a:lnSpc>
                <a:spcPct val="90000"/>
              </a:lnSpc>
              <a:spcBef>
                <a:spcPct val="20000"/>
              </a:spcBef>
              <a:buFont typeface="Arial" panose="020B0604020202020204" pitchFamily="34" charset="0"/>
              <a:buChar char="•"/>
            </a:pPr>
            <a:r>
              <a:rPr lang="en-US" sz="2800" b="1" dirty="0"/>
              <a:t> </a:t>
            </a:r>
            <a:r>
              <a:rPr lang="en-US" sz="2800" b="1" dirty="0" err="1"/>
              <a:t>Párrafo</a:t>
            </a:r>
            <a:r>
              <a:rPr lang="en-US" sz="2800" b="1" dirty="0"/>
              <a:t>: </a:t>
            </a:r>
            <a:r>
              <a:rPr lang="en-US" sz="2800" dirty="0"/>
              <a:t>Un solo </a:t>
            </a:r>
            <a:r>
              <a:rPr lang="en-US" sz="2800" dirty="0" err="1"/>
              <a:t>párrafo</a:t>
            </a:r>
            <a:r>
              <a:rPr lang="en-US" sz="2800" dirty="0"/>
              <a:t> y </a:t>
            </a:r>
            <a:r>
              <a:rPr lang="en-US" sz="2800" dirty="0" err="1"/>
              <a:t>oraciones</a:t>
            </a:r>
            <a:r>
              <a:rPr lang="en-US" sz="2800" dirty="0"/>
              <a:t> </a:t>
            </a:r>
            <a:r>
              <a:rPr lang="en-US" sz="2800" dirty="0" err="1"/>
              <a:t>completas</a:t>
            </a:r>
            <a:r>
              <a:rPr lang="en-US" sz="2800" dirty="0"/>
              <a:t>.</a:t>
            </a:r>
          </a:p>
          <a:p>
            <a:pPr lvl="1" indent="-228600">
              <a:lnSpc>
                <a:spcPct val="90000"/>
              </a:lnSpc>
              <a:spcBef>
                <a:spcPct val="20000"/>
              </a:spcBef>
              <a:buFont typeface="Arial" panose="020B0604020202020204" pitchFamily="34" charset="0"/>
              <a:buChar char="•"/>
            </a:pPr>
            <a:r>
              <a:rPr lang="en-US" sz="2800" b="1" dirty="0"/>
              <a:t> </a:t>
            </a:r>
            <a:r>
              <a:rPr lang="en-US" sz="2800" b="1" dirty="0" err="1"/>
              <a:t>Exhaustividad</a:t>
            </a:r>
            <a:r>
              <a:rPr lang="en-US" sz="2800" dirty="0"/>
              <a:t>: El lector </a:t>
            </a:r>
            <a:r>
              <a:rPr lang="en-US" sz="2800" dirty="0" err="1"/>
              <a:t>debe</a:t>
            </a:r>
            <a:r>
              <a:rPr lang="en-US" sz="2800" dirty="0"/>
              <a:t> ser </a:t>
            </a:r>
            <a:r>
              <a:rPr lang="en-US" sz="2800" dirty="0" err="1"/>
              <a:t>capaz</a:t>
            </a:r>
            <a:r>
              <a:rPr lang="en-US" sz="2800" dirty="0"/>
              <a:t> de leer </a:t>
            </a:r>
            <a:r>
              <a:rPr lang="en-US" sz="2800" dirty="0" err="1"/>
              <a:t>el</a:t>
            </a:r>
            <a:r>
              <a:rPr lang="en-US" sz="2800" dirty="0"/>
              <a:t> </a:t>
            </a:r>
            <a:r>
              <a:rPr lang="en-US" sz="2800" dirty="0" err="1"/>
              <a:t>resumen</a:t>
            </a:r>
            <a:r>
              <a:rPr lang="en-US" sz="2800" dirty="0"/>
              <a:t> sin </a:t>
            </a:r>
            <a:r>
              <a:rPr lang="en-US" sz="2800" dirty="0" err="1"/>
              <a:t>referirse</a:t>
            </a:r>
            <a:r>
              <a:rPr lang="en-US" sz="2800" dirty="0"/>
              <a:t> al </a:t>
            </a:r>
            <a:r>
              <a:rPr lang="en-US" sz="2800" dirty="0" err="1"/>
              <a:t>documento</a:t>
            </a:r>
            <a:r>
              <a:rPr lang="en-US" sz="2800" dirty="0"/>
              <a:t> original.</a:t>
            </a:r>
          </a:p>
          <a:p>
            <a:pPr lvl="1" indent="-228600">
              <a:lnSpc>
                <a:spcPct val="90000"/>
              </a:lnSpc>
              <a:spcBef>
                <a:spcPct val="20000"/>
              </a:spcBef>
              <a:buFont typeface="Arial" panose="020B0604020202020204" pitchFamily="34" charset="0"/>
              <a:buChar char="•"/>
            </a:pPr>
            <a:r>
              <a:rPr lang="en-US" sz="2800" b="1" dirty="0"/>
              <a:t> </a:t>
            </a:r>
            <a:r>
              <a:rPr lang="en-US" sz="2800" b="1" dirty="0" err="1"/>
              <a:t>Precisión</a:t>
            </a:r>
            <a:r>
              <a:rPr lang="en-US" sz="2800" dirty="0"/>
              <a:t>: </a:t>
            </a:r>
            <a:r>
              <a:rPr lang="en-US" sz="2800" dirty="0" err="1"/>
              <a:t>Diga</a:t>
            </a:r>
            <a:r>
              <a:rPr lang="en-US" sz="2800" dirty="0"/>
              <a:t> </a:t>
            </a:r>
            <a:r>
              <a:rPr lang="en-US" sz="2800" dirty="0" err="1"/>
              <a:t>los</a:t>
            </a:r>
            <a:r>
              <a:rPr lang="en-US" sz="2800" dirty="0"/>
              <a:t> </a:t>
            </a:r>
            <a:r>
              <a:rPr lang="en-US" sz="2800" dirty="0" err="1"/>
              <a:t>antecedentes</a:t>
            </a:r>
            <a:r>
              <a:rPr lang="en-US" sz="2800" dirty="0"/>
              <a:t> </a:t>
            </a:r>
            <a:r>
              <a:rPr lang="en-US" sz="2800" dirty="0" err="1"/>
              <a:t>someramente</a:t>
            </a:r>
            <a:r>
              <a:rPr lang="en-US" sz="2800" dirty="0"/>
              <a:t>. No </a:t>
            </a:r>
            <a:r>
              <a:rPr lang="en-US" sz="2800" dirty="0" err="1"/>
              <a:t>incluya</a:t>
            </a:r>
            <a:r>
              <a:rPr lang="en-US" sz="2800" dirty="0"/>
              <a:t> </a:t>
            </a:r>
            <a:r>
              <a:rPr lang="en-US" sz="2800" dirty="0" err="1"/>
              <a:t>afirmaciones</a:t>
            </a:r>
            <a:r>
              <a:rPr lang="en-US" sz="2800" dirty="0"/>
              <a:t> </a:t>
            </a:r>
            <a:r>
              <a:rPr lang="en-US" sz="2800" dirty="0" err="1"/>
              <a:t>ni</a:t>
            </a:r>
            <a:r>
              <a:rPr lang="en-US" sz="2800" dirty="0"/>
              <a:t> </a:t>
            </a:r>
            <a:r>
              <a:rPr lang="en-US" sz="2800" dirty="0" err="1"/>
              <a:t>aseveraciones</a:t>
            </a:r>
            <a:r>
              <a:rPr lang="en-US" sz="2800" dirty="0"/>
              <a:t> no </a:t>
            </a:r>
            <a:r>
              <a:rPr lang="en-US" sz="2800" dirty="0" err="1"/>
              <a:t>contenidas</a:t>
            </a:r>
            <a:r>
              <a:rPr lang="en-US" sz="2800" dirty="0"/>
              <a:t> </a:t>
            </a:r>
            <a:r>
              <a:rPr lang="en-US" sz="2800" dirty="0" err="1"/>
              <a:t>en</a:t>
            </a:r>
            <a:r>
              <a:rPr lang="en-US" sz="2800" dirty="0"/>
              <a:t> </a:t>
            </a:r>
            <a:r>
              <a:rPr lang="en-US" sz="2800" dirty="0" err="1"/>
              <a:t>el</a:t>
            </a:r>
            <a:r>
              <a:rPr lang="en-US" sz="2800" dirty="0"/>
              <a:t> </a:t>
            </a:r>
            <a:r>
              <a:rPr lang="en-US" sz="2800" dirty="0" err="1"/>
              <a:t>documento</a:t>
            </a:r>
            <a:r>
              <a:rPr lang="en-US" sz="2800" dirty="0"/>
              <a:t> original.</a:t>
            </a:r>
          </a:p>
          <a:p>
            <a:pPr indent="-228600">
              <a:lnSpc>
                <a:spcPct val="90000"/>
              </a:lnSpc>
              <a:spcBef>
                <a:spcPct val="20000"/>
              </a:spcBef>
              <a:buFont typeface="Arial" panose="020B0604020202020204" pitchFamily="34" charset="0"/>
              <a:buChar char="•"/>
            </a:pPr>
            <a:r>
              <a:rPr lang="en-US" sz="2800" b="1" dirty="0" err="1"/>
              <a:t>Terminología</a:t>
            </a:r>
            <a:endParaRPr lang="en-US" sz="2800" dirty="0"/>
          </a:p>
          <a:p>
            <a:pPr lvl="1" indent="-228600">
              <a:lnSpc>
                <a:spcPct val="90000"/>
              </a:lnSpc>
              <a:spcBef>
                <a:spcPct val="20000"/>
              </a:spcBef>
              <a:buFont typeface="Arial" panose="020B0604020202020204" pitchFamily="34" charset="0"/>
              <a:buChar char="•"/>
            </a:pPr>
            <a:r>
              <a:rPr lang="en-US" sz="2800" b="1" dirty="0"/>
              <a:t> </a:t>
            </a:r>
            <a:r>
              <a:rPr lang="en-US" sz="2800" dirty="0" err="1"/>
              <a:t>Utilización</a:t>
            </a:r>
            <a:r>
              <a:rPr lang="en-US" sz="2800" dirty="0"/>
              <a:t>  de palabras </a:t>
            </a:r>
            <a:r>
              <a:rPr lang="en-US" sz="2800" dirty="0" err="1"/>
              <a:t>significativas</a:t>
            </a:r>
            <a:r>
              <a:rPr lang="en-US" sz="2800" dirty="0"/>
              <a:t> que </a:t>
            </a:r>
            <a:r>
              <a:rPr lang="en-US" sz="2800" dirty="0" err="1"/>
              <a:t>puedan</a:t>
            </a:r>
            <a:r>
              <a:rPr lang="en-US" sz="2800" dirty="0"/>
              <a:t> </a:t>
            </a:r>
            <a:r>
              <a:rPr lang="en-US" sz="2800" dirty="0" err="1"/>
              <a:t>ayudar</a:t>
            </a:r>
            <a:r>
              <a:rPr lang="en-US" sz="2800" dirty="0"/>
              <a:t> a la </a:t>
            </a:r>
            <a:r>
              <a:rPr lang="en-US" sz="2800" dirty="0" err="1"/>
              <a:t>búsqueda</a:t>
            </a:r>
            <a:r>
              <a:rPr lang="en-US" sz="2800" dirty="0"/>
              <a:t> </a:t>
            </a:r>
            <a:r>
              <a:rPr lang="en-US" sz="2800" dirty="0" err="1"/>
              <a:t>automatizada</a:t>
            </a:r>
            <a:r>
              <a:rPr lang="en-US" sz="2800" dirty="0"/>
              <a:t>. </a:t>
            </a:r>
          </a:p>
          <a:p>
            <a:pPr lvl="1" indent="-228600">
              <a:lnSpc>
                <a:spcPct val="90000"/>
              </a:lnSpc>
              <a:spcBef>
                <a:spcPct val="20000"/>
              </a:spcBef>
              <a:buFont typeface="Arial" panose="020B0604020202020204" pitchFamily="34" charset="0"/>
              <a:buChar char="•"/>
            </a:pPr>
            <a:r>
              <a:rPr lang="en-US" sz="2800" dirty="0" err="1"/>
              <a:t>Evitar</a:t>
            </a:r>
            <a:r>
              <a:rPr lang="en-US" sz="2800" dirty="0"/>
              <a:t> </a:t>
            </a:r>
            <a:r>
              <a:rPr lang="en-US" sz="2800" dirty="0" err="1"/>
              <a:t>términos</a:t>
            </a:r>
            <a:r>
              <a:rPr lang="en-US" sz="2800" dirty="0"/>
              <a:t> </a:t>
            </a:r>
            <a:r>
              <a:rPr lang="en-US" sz="2800" dirty="0" err="1"/>
              <a:t>extraños</a:t>
            </a:r>
            <a:r>
              <a:rPr lang="en-US" sz="2800" dirty="0"/>
              <a:t>, </a:t>
            </a:r>
            <a:r>
              <a:rPr lang="en-US" sz="2800" dirty="0" err="1"/>
              <a:t>abreviaturas</a:t>
            </a:r>
            <a:r>
              <a:rPr lang="en-US" sz="2800" dirty="0"/>
              <a:t> o </a:t>
            </a:r>
            <a:r>
              <a:rPr lang="en-US" sz="2800" dirty="0" err="1"/>
              <a:t>símbolos</a:t>
            </a:r>
            <a:r>
              <a:rPr lang="en-US" sz="2800" dirty="0"/>
              <a:t> </a:t>
            </a:r>
          </a:p>
        </p:txBody>
      </p:sp>
      <p:sp>
        <p:nvSpPr>
          <p:cNvPr id="5" name="Freeform 4"/>
          <p:cNvSpPr>
            <a:spLocks noEditPoints="1"/>
          </p:cNvSpPr>
          <p:nvPr/>
        </p:nvSpPr>
        <p:spPr bwMode="auto">
          <a:xfrm>
            <a:off x="1524000" y="0"/>
            <a:ext cx="503238" cy="503238"/>
          </a:xfrm>
          <a:custGeom>
            <a:avLst/>
            <a:gdLst>
              <a:gd name="T0" fmla="*/ 2147483647 w 1482"/>
              <a:gd name="T1" fmla="*/ 2147483647 h 1479"/>
              <a:gd name="T2" fmla="*/ 2147483647 w 1482"/>
              <a:gd name="T3" fmla="*/ 2147483647 h 1479"/>
              <a:gd name="T4" fmla="*/ 2147483647 w 1482"/>
              <a:gd name="T5" fmla="*/ 2147483647 h 1479"/>
              <a:gd name="T6" fmla="*/ 2147483647 w 1482"/>
              <a:gd name="T7" fmla="*/ 2147483647 h 1479"/>
              <a:gd name="T8" fmla="*/ 2147483647 w 1482"/>
              <a:gd name="T9" fmla="*/ 2147483647 h 1479"/>
              <a:gd name="T10" fmla="*/ 2147483647 w 1482"/>
              <a:gd name="T11" fmla="*/ 2147483647 h 1479"/>
              <a:gd name="T12" fmla="*/ 2147483647 w 1482"/>
              <a:gd name="T13" fmla="*/ 2147483647 h 1479"/>
              <a:gd name="T14" fmla="*/ 2147483647 w 1482"/>
              <a:gd name="T15" fmla="*/ 2147483647 h 1479"/>
              <a:gd name="T16" fmla="*/ 2147483647 w 1482"/>
              <a:gd name="T17" fmla="*/ 2147483647 h 1479"/>
              <a:gd name="T18" fmla="*/ 2147483647 w 1482"/>
              <a:gd name="T19" fmla="*/ 2147483647 h 1479"/>
              <a:gd name="T20" fmla="*/ 2147483647 w 1482"/>
              <a:gd name="T21" fmla="*/ 2147483647 h 1479"/>
              <a:gd name="T22" fmla="*/ 2147483647 w 1482"/>
              <a:gd name="T23" fmla="*/ 2147483647 h 1479"/>
              <a:gd name="T24" fmla="*/ 2147483647 w 1482"/>
              <a:gd name="T25" fmla="*/ 2147483647 h 1479"/>
              <a:gd name="T26" fmla="*/ 2147483647 w 1482"/>
              <a:gd name="T27" fmla="*/ 2147483647 h 1479"/>
              <a:gd name="T28" fmla="*/ 2147483647 w 1482"/>
              <a:gd name="T29" fmla="*/ 2147483647 h 1479"/>
              <a:gd name="T30" fmla="*/ 2147483647 w 1482"/>
              <a:gd name="T31" fmla="*/ 2147483647 h 1479"/>
              <a:gd name="T32" fmla="*/ 2147483647 w 1482"/>
              <a:gd name="T33" fmla="*/ 2147483647 h 1479"/>
              <a:gd name="T34" fmla="*/ 2147483647 w 1482"/>
              <a:gd name="T35" fmla="*/ 2147483647 h 1479"/>
              <a:gd name="T36" fmla="*/ 2147483647 w 1482"/>
              <a:gd name="T37" fmla="*/ 2147483647 h 1479"/>
              <a:gd name="T38" fmla="*/ 2147483647 w 1482"/>
              <a:gd name="T39" fmla="*/ 2147483647 h 1479"/>
              <a:gd name="T40" fmla="*/ 2147483647 w 1482"/>
              <a:gd name="T41" fmla="*/ 2147483647 h 1479"/>
              <a:gd name="T42" fmla="*/ 2147483647 w 1482"/>
              <a:gd name="T43" fmla="*/ 2147483647 h 1479"/>
              <a:gd name="T44" fmla="*/ 2147483647 w 1482"/>
              <a:gd name="T45" fmla="*/ 2147483647 h 1479"/>
              <a:gd name="T46" fmla="*/ 2147483647 w 1482"/>
              <a:gd name="T47" fmla="*/ 2147483647 h 1479"/>
              <a:gd name="T48" fmla="*/ 2147483647 w 1482"/>
              <a:gd name="T49" fmla="*/ 2147483647 h 1479"/>
              <a:gd name="T50" fmla="*/ 2147483647 w 1482"/>
              <a:gd name="T51" fmla="*/ 2147483647 h 1479"/>
              <a:gd name="T52" fmla="*/ 2147483647 w 1482"/>
              <a:gd name="T53" fmla="*/ 2147483647 h 1479"/>
              <a:gd name="T54" fmla="*/ 2147483647 w 1482"/>
              <a:gd name="T55" fmla="*/ 2147483647 h 1479"/>
              <a:gd name="T56" fmla="*/ 2147483647 w 1482"/>
              <a:gd name="T57" fmla="*/ 2147483647 h 1479"/>
              <a:gd name="T58" fmla="*/ 2147483647 w 1482"/>
              <a:gd name="T59" fmla="*/ 2147483647 h 1479"/>
              <a:gd name="T60" fmla="*/ 2147483647 w 1482"/>
              <a:gd name="T61" fmla="*/ 2147483647 h 1479"/>
              <a:gd name="T62" fmla="*/ 2147483647 w 1482"/>
              <a:gd name="T63" fmla="*/ 2147483647 h 1479"/>
              <a:gd name="T64" fmla="*/ 2147483647 w 1482"/>
              <a:gd name="T65" fmla="*/ 2147483647 h 1479"/>
              <a:gd name="T66" fmla="*/ 2147483647 w 1482"/>
              <a:gd name="T67" fmla="*/ 2147483647 h 1479"/>
              <a:gd name="T68" fmla="*/ 2147483647 w 1482"/>
              <a:gd name="T69" fmla="*/ 2147483647 h 1479"/>
              <a:gd name="T70" fmla="*/ 2147483647 w 1482"/>
              <a:gd name="T71" fmla="*/ 2147483647 h 1479"/>
              <a:gd name="T72" fmla="*/ 2147483647 w 1482"/>
              <a:gd name="T73" fmla="*/ 2147483647 h 1479"/>
              <a:gd name="T74" fmla="*/ 2147483647 w 1482"/>
              <a:gd name="T75" fmla="*/ 2147483647 h 1479"/>
              <a:gd name="T76" fmla="*/ 2147483647 w 1482"/>
              <a:gd name="T77" fmla="*/ 2147483647 h 1479"/>
              <a:gd name="T78" fmla="*/ 2147483647 w 1482"/>
              <a:gd name="T79" fmla="*/ 2147483647 h 1479"/>
              <a:gd name="T80" fmla="*/ 2147483647 w 1482"/>
              <a:gd name="T81" fmla="*/ 2147483647 h 1479"/>
              <a:gd name="T82" fmla="*/ 2147483647 w 1482"/>
              <a:gd name="T83" fmla="*/ 2147483647 h 1479"/>
              <a:gd name="T84" fmla="*/ 2147483647 w 1482"/>
              <a:gd name="T85" fmla="*/ 2147483647 h 1479"/>
              <a:gd name="T86" fmla="*/ 2147483647 w 1482"/>
              <a:gd name="T87" fmla="*/ 2147483647 h 1479"/>
              <a:gd name="T88" fmla="*/ 2147483647 w 1482"/>
              <a:gd name="T89" fmla="*/ 2147483647 h 1479"/>
              <a:gd name="T90" fmla="*/ 2147483647 w 1482"/>
              <a:gd name="T91" fmla="*/ 2147483647 h 1479"/>
              <a:gd name="T92" fmla="*/ 2147483647 w 1482"/>
              <a:gd name="T93" fmla="*/ 2147483647 h 1479"/>
              <a:gd name="T94" fmla="*/ 2147483647 w 1482"/>
              <a:gd name="T95" fmla="*/ 2147483647 h 1479"/>
              <a:gd name="T96" fmla="*/ 2147483647 w 1482"/>
              <a:gd name="T97" fmla="*/ 2147483647 h 1479"/>
              <a:gd name="T98" fmla="*/ 2147483647 w 1482"/>
              <a:gd name="T99" fmla="*/ 2147483647 h 1479"/>
              <a:gd name="T100" fmla="*/ 2147483647 w 1482"/>
              <a:gd name="T101" fmla="*/ 2147483647 h 1479"/>
              <a:gd name="T102" fmla="*/ 2147483647 w 1482"/>
              <a:gd name="T103" fmla="*/ 2147483647 h 1479"/>
              <a:gd name="T104" fmla="*/ 2147483647 w 1482"/>
              <a:gd name="T105" fmla="*/ 2147483647 h 1479"/>
              <a:gd name="T106" fmla="*/ 2147483647 w 1482"/>
              <a:gd name="T107" fmla="*/ 2147483647 h 1479"/>
              <a:gd name="T108" fmla="*/ 2147483647 w 1482"/>
              <a:gd name="T109" fmla="*/ 2147483647 h 147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82"/>
              <a:gd name="T166" fmla="*/ 0 h 1479"/>
              <a:gd name="T167" fmla="*/ 1482 w 1482"/>
              <a:gd name="T168" fmla="*/ 1479 h 147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82" h="1479">
                <a:moveTo>
                  <a:pt x="741" y="1479"/>
                </a:moveTo>
                <a:lnTo>
                  <a:pt x="664" y="1474"/>
                </a:lnTo>
                <a:lnTo>
                  <a:pt x="592" y="1460"/>
                </a:lnTo>
                <a:lnTo>
                  <a:pt x="520" y="1445"/>
                </a:lnTo>
                <a:lnTo>
                  <a:pt x="452" y="1416"/>
                </a:lnTo>
                <a:lnTo>
                  <a:pt x="390" y="1388"/>
                </a:lnTo>
                <a:lnTo>
                  <a:pt x="327" y="1349"/>
                </a:lnTo>
                <a:lnTo>
                  <a:pt x="270" y="1306"/>
                </a:lnTo>
                <a:lnTo>
                  <a:pt x="222" y="1258"/>
                </a:lnTo>
                <a:lnTo>
                  <a:pt x="173" y="1210"/>
                </a:lnTo>
                <a:lnTo>
                  <a:pt x="130" y="1152"/>
                </a:lnTo>
                <a:lnTo>
                  <a:pt x="92" y="1090"/>
                </a:lnTo>
                <a:lnTo>
                  <a:pt x="63" y="1028"/>
                </a:lnTo>
                <a:lnTo>
                  <a:pt x="34" y="960"/>
                </a:lnTo>
                <a:lnTo>
                  <a:pt x="19" y="888"/>
                </a:lnTo>
                <a:lnTo>
                  <a:pt x="5" y="816"/>
                </a:lnTo>
                <a:lnTo>
                  <a:pt x="0" y="740"/>
                </a:lnTo>
                <a:lnTo>
                  <a:pt x="5" y="663"/>
                </a:lnTo>
                <a:lnTo>
                  <a:pt x="19" y="591"/>
                </a:lnTo>
                <a:lnTo>
                  <a:pt x="34" y="519"/>
                </a:lnTo>
                <a:lnTo>
                  <a:pt x="63" y="451"/>
                </a:lnTo>
                <a:lnTo>
                  <a:pt x="92" y="389"/>
                </a:lnTo>
                <a:lnTo>
                  <a:pt x="130" y="327"/>
                </a:lnTo>
                <a:lnTo>
                  <a:pt x="173" y="269"/>
                </a:lnTo>
                <a:lnTo>
                  <a:pt x="222" y="221"/>
                </a:lnTo>
                <a:lnTo>
                  <a:pt x="270" y="173"/>
                </a:lnTo>
                <a:lnTo>
                  <a:pt x="327" y="130"/>
                </a:lnTo>
                <a:lnTo>
                  <a:pt x="390" y="91"/>
                </a:lnTo>
                <a:lnTo>
                  <a:pt x="452" y="63"/>
                </a:lnTo>
                <a:lnTo>
                  <a:pt x="520" y="34"/>
                </a:lnTo>
                <a:lnTo>
                  <a:pt x="592" y="19"/>
                </a:lnTo>
                <a:lnTo>
                  <a:pt x="664" y="5"/>
                </a:lnTo>
                <a:lnTo>
                  <a:pt x="741" y="0"/>
                </a:lnTo>
                <a:lnTo>
                  <a:pt x="818" y="5"/>
                </a:lnTo>
                <a:lnTo>
                  <a:pt x="890" y="19"/>
                </a:lnTo>
                <a:lnTo>
                  <a:pt x="962" y="34"/>
                </a:lnTo>
                <a:lnTo>
                  <a:pt x="1030" y="63"/>
                </a:lnTo>
                <a:lnTo>
                  <a:pt x="1092" y="91"/>
                </a:lnTo>
                <a:lnTo>
                  <a:pt x="1155" y="130"/>
                </a:lnTo>
                <a:lnTo>
                  <a:pt x="1212" y="173"/>
                </a:lnTo>
                <a:lnTo>
                  <a:pt x="1260" y="221"/>
                </a:lnTo>
                <a:lnTo>
                  <a:pt x="1309" y="269"/>
                </a:lnTo>
                <a:lnTo>
                  <a:pt x="1352" y="327"/>
                </a:lnTo>
                <a:lnTo>
                  <a:pt x="1390" y="389"/>
                </a:lnTo>
                <a:lnTo>
                  <a:pt x="1419" y="451"/>
                </a:lnTo>
                <a:lnTo>
                  <a:pt x="1448" y="519"/>
                </a:lnTo>
                <a:lnTo>
                  <a:pt x="1463" y="591"/>
                </a:lnTo>
                <a:lnTo>
                  <a:pt x="1477" y="663"/>
                </a:lnTo>
                <a:lnTo>
                  <a:pt x="1482" y="740"/>
                </a:lnTo>
                <a:lnTo>
                  <a:pt x="1477" y="816"/>
                </a:lnTo>
                <a:lnTo>
                  <a:pt x="1463" y="888"/>
                </a:lnTo>
                <a:lnTo>
                  <a:pt x="1448" y="960"/>
                </a:lnTo>
                <a:lnTo>
                  <a:pt x="1419" y="1028"/>
                </a:lnTo>
                <a:lnTo>
                  <a:pt x="1390" y="1090"/>
                </a:lnTo>
                <a:lnTo>
                  <a:pt x="1352" y="1152"/>
                </a:lnTo>
                <a:lnTo>
                  <a:pt x="1309" y="1210"/>
                </a:lnTo>
                <a:lnTo>
                  <a:pt x="1260" y="1258"/>
                </a:lnTo>
                <a:lnTo>
                  <a:pt x="1212" y="1306"/>
                </a:lnTo>
                <a:lnTo>
                  <a:pt x="1155" y="1349"/>
                </a:lnTo>
                <a:lnTo>
                  <a:pt x="1092" y="1388"/>
                </a:lnTo>
                <a:lnTo>
                  <a:pt x="1030" y="1416"/>
                </a:lnTo>
                <a:lnTo>
                  <a:pt x="962" y="1445"/>
                </a:lnTo>
                <a:lnTo>
                  <a:pt x="890" y="1460"/>
                </a:lnTo>
                <a:lnTo>
                  <a:pt x="818" y="1474"/>
                </a:lnTo>
                <a:lnTo>
                  <a:pt x="741" y="1479"/>
                </a:lnTo>
                <a:close/>
                <a:moveTo>
                  <a:pt x="818" y="740"/>
                </a:moveTo>
                <a:lnTo>
                  <a:pt x="813" y="701"/>
                </a:lnTo>
                <a:lnTo>
                  <a:pt x="808" y="663"/>
                </a:lnTo>
                <a:lnTo>
                  <a:pt x="799" y="629"/>
                </a:lnTo>
                <a:lnTo>
                  <a:pt x="789" y="591"/>
                </a:lnTo>
                <a:lnTo>
                  <a:pt x="770" y="557"/>
                </a:lnTo>
                <a:lnTo>
                  <a:pt x="751" y="528"/>
                </a:lnTo>
                <a:lnTo>
                  <a:pt x="731" y="499"/>
                </a:lnTo>
                <a:lnTo>
                  <a:pt x="707" y="471"/>
                </a:lnTo>
                <a:lnTo>
                  <a:pt x="678" y="447"/>
                </a:lnTo>
                <a:lnTo>
                  <a:pt x="650" y="427"/>
                </a:lnTo>
                <a:lnTo>
                  <a:pt x="621" y="408"/>
                </a:lnTo>
                <a:lnTo>
                  <a:pt x="587" y="389"/>
                </a:lnTo>
                <a:lnTo>
                  <a:pt x="553" y="379"/>
                </a:lnTo>
                <a:lnTo>
                  <a:pt x="520" y="370"/>
                </a:lnTo>
                <a:lnTo>
                  <a:pt x="481" y="360"/>
                </a:lnTo>
                <a:lnTo>
                  <a:pt x="443" y="360"/>
                </a:lnTo>
                <a:lnTo>
                  <a:pt x="404" y="360"/>
                </a:lnTo>
                <a:lnTo>
                  <a:pt x="366" y="370"/>
                </a:lnTo>
                <a:lnTo>
                  <a:pt x="332" y="379"/>
                </a:lnTo>
                <a:lnTo>
                  <a:pt x="298" y="389"/>
                </a:lnTo>
                <a:lnTo>
                  <a:pt x="265" y="408"/>
                </a:lnTo>
                <a:lnTo>
                  <a:pt x="231" y="427"/>
                </a:lnTo>
                <a:lnTo>
                  <a:pt x="202" y="447"/>
                </a:lnTo>
                <a:lnTo>
                  <a:pt x="178" y="471"/>
                </a:lnTo>
                <a:lnTo>
                  <a:pt x="154" y="499"/>
                </a:lnTo>
                <a:lnTo>
                  <a:pt x="130" y="528"/>
                </a:lnTo>
                <a:lnTo>
                  <a:pt x="111" y="557"/>
                </a:lnTo>
                <a:lnTo>
                  <a:pt x="96" y="591"/>
                </a:lnTo>
                <a:lnTo>
                  <a:pt x="82" y="629"/>
                </a:lnTo>
                <a:lnTo>
                  <a:pt x="72" y="663"/>
                </a:lnTo>
                <a:lnTo>
                  <a:pt x="68" y="701"/>
                </a:lnTo>
                <a:lnTo>
                  <a:pt x="68" y="740"/>
                </a:lnTo>
                <a:lnTo>
                  <a:pt x="164" y="740"/>
                </a:lnTo>
                <a:lnTo>
                  <a:pt x="169" y="802"/>
                </a:lnTo>
                <a:lnTo>
                  <a:pt x="178" y="864"/>
                </a:lnTo>
                <a:lnTo>
                  <a:pt x="193" y="922"/>
                </a:lnTo>
                <a:lnTo>
                  <a:pt x="217" y="980"/>
                </a:lnTo>
                <a:lnTo>
                  <a:pt x="246" y="1032"/>
                </a:lnTo>
                <a:lnTo>
                  <a:pt x="274" y="1085"/>
                </a:lnTo>
                <a:lnTo>
                  <a:pt x="313" y="1133"/>
                </a:lnTo>
                <a:lnTo>
                  <a:pt x="351" y="1176"/>
                </a:lnTo>
                <a:lnTo>
                  <a:pt x="399" y="1215"/>
                </a:lnTo>
                <a:lnTo>
                  <a:pt x="448" y="1253"/>
                </a:lnTo>
                <a:lnTo>
                  <a:pt x="500" y="1282"/>
                </a:lnTo>
                <a:lnTo>
                  <a:pt x="553" y="1306"/>
                </a:lnTo>
                <a:lnTo>
                  <a:pt x="611" y="1330"/>
                </a:lnTo>
                <a:lnTo>
                  <a:pt x="674" y="1344"/>
                </a:lnTo>
                <a:lnTo>
                  <a:pt x="731" y="1354"/>
                </a:lnTo>
                <a:lnTo>
                  <a:pt x="799" y="1354"/>
                </a:lnTo>
                <a:lnTo>
                  <a:pt x="842" y="1354"/>
                </a:lnTo>
                <a:lnTo>
                  <a:pt x="895" y="1349"/>
                </a:lnTo>
                <a:lnTo>
                  <a:pt x="953" y="1335"/>
                </a:lnTo>
                <a:lnTo>
                  <a:pt x="1015" y="1316"/>
                </a:lnTo>
                <a:lnTo>
                  <a:pt x="1078" y="1292"/>
                </a:lnTo>
                <a:lnTo>
                  <a:pt x="1135" y="1258"/>
                </a:lnTo>
                <a:lnTo>
                  <a:pt x="1159" y="1239"/>
                </a:lnTo>
                <a:lnTo>
                  <a:pt x="1184" y="1220"/>
                </a:lnTo>
                <a:lnTo>
                  <a:pt x="1208" y="1196"/>
                </a:lnTo>
                <a:lnTo>
                  <a:pt x="1227" y="1172"/>
                </a:lnTo>
                <a:lnTo>
                  <a:pt x="1159" y="1196"/>
                </a:lnTo>
                <a:lnTo>
                  <a:pt x="1097" y="1210"/>
                </a:lnTo>
                <a:lnTo>
                  <a:pt x="1034" y="1220"/>
                </a:lnTo>
                <a:lnTo>
                  <a:pt x="972" y="1220"/>
                </a:lnTo>
                <a:lnTo>
                  <a:pt x="929" y="1215"/>
                </a:lnTo>
                <a:lnTo>
                  <a:pt x="880" y="1210"/>
                </a:lnTo>
                <a:lnTo>
                  <a:pt x="837" y="1196"/>
                </a:lnTo>
                <a:lnTo>
                  <a:pt x="794" y="1181"/>
                </a:lnTo>
                <a:lnTo>
                  <a:pt x="755" y="1162"/>
                </a:lnTo>
                <a:lnTo>
                  <a:pt x="717" y="1138"/>
                </a:lnTo>
                <a:lnTo>
                  <a:pt x="683" y="1114"/>
                </a:lnTo>
                <a:lnTo>
                  <a:pt x="650" y="1085"/>
                </a:lnTo>
                <a:lnTo>
                  <a:pt x="621" y="1052"/>
                </a:lnTo>
                <a:lnTo>
                  <a:pt x="597" y="1013"/>
                </a:lnTo>
                <a:lnTo>
                  <a:pt x="573" y="980"/>
                </a:lnTo>
                <a:lnTo>
                  <a:pt x="553" y="936"/>
                </a:lnTo>
                <a:lnTo>
                  <a:pt x="539" y="893"/>
                </a:lnTo>
                <a:lnTo>
                  <a:pt x="529" y="850"/>
                </a:lnTo>
                <a:lnTo>
                  <a:pt x="520" y="807"/>
                </a:lnTo>
                <a:lnTo>
                  <a:pt x="520" y="759"/>
                </a:lnTo>
                <a:lnTo>
                  <a:pt x="520" y="749"/>
                </a:lnTo>
                <a:lnTo>
                  <a:pt x="520" y="740"/>
                </a:lnTo>
                <a:lnTo>
                  <a:pt x="678" y="740"/>
                </a:lnTo>
                <a:lnTo>
                  <a:pt x="683" y="778"/>
                </a:lnTo>
                <a:lnTo>
                  <a:pt x="688" y="816"/>
                </a:lnTo>
                <a:lnTo>
                  <a:pt x="698" y="850"/>
                </a:lnTo>
                <a:lnTo>
                  <a:pt x="707" y="888"/>
                </a:lnTo>
                <a:lnTo>
                  <a:pt x="727" y="917"/>
                </a:lnTo>
                <a:lnTo>
                  <a:pt x="746" y="951"/>
                </a:lnTo>
                <a:lnTo>
                  <a:pt x="765" y="980"/>
                </a:lnTo>
                <a:lnTo>
                  <a:pt x="789" y="1008"/>
                </a:lnTo>
                <a:lnTo>
                  <a:pt x="818" y="1032"/>
                </a:lnTo>
                <a:lnTo>
                  <a:pt x="847" y="1052"/>
                </a:lnTo>
                <a:lnTo>
                  <a:pt x="876" y="1071"/>
                </a:lnTo>
                <a:lnTo>
                  <a:pt x="909" y="1090"/>
                </a:lnTo>
                <a:lnTo>
                  <a:pt x="943" y="1100"/>
                </a:lnTo>
                <a:lnTo>
                  <a:pt x="977" y="1109"/>
                </a:lnTo>
                <a:lnTo>
                  <a:pt x="1015" y="1114"/>
                </a:lnTo>
                <a:lnTo>
                  <a:pt x="1054" y="1119"/>
                </a:lnTo>
                <a:lnTo>
                  <a:pt x="1092" y="1114"/>
                </a:lnTo>
                <a:lnTo>
                  <a:pt x="1131" y="1109"/>
                </a:lnTo>
                <a:lnTo>
                  <a:pt x="1164" y="1100"/>
                </a:lnTo>
                <a:lnTo>
                  <a:pt x="1198" y="1090"/>
                </a:lnTo>
                <a:lnTo>
                  <a:pt x="1232" y="1071"/>
                </a:lnTo>
                <a:lnTo>
                  <a:pt x="1265" y="1052"/>
                </a:lnTo>
                <a:lnTo>
                  <a:pt x="1294" y="1032"/>
                </a:lnTo>
                <a:lnTo>
                  <a:pt x="1318" y="1008"/>
                </a:lnTo>
                <a:lnTo>
                  <a:pt x="1342" y="980"/>
                </a:lnTo>
                <a:lnTo>
                  <a:pt x="1366" y="951"/>
                </a:lnTo>
                <a:lnTo>
                  <a:pt x="1386" y="917"/>
                </a:lnTo>
                <a:lnTo>
                  <a:pt x="1400" y="888"/>
                </a:lnTo>
                <a:lnTo>
                  <a:pt x="1414" y="850"/>
                </a:lnTo>
                <a:lnTo>
                  <a:pt x="1424" y="816"/>
                </a:lnTo>
                <a:lnTo>
                  <a:pt x="1429" y="778"/>
                </a:lnTo>
                <a:lnTo>
                  <a:pt x="1429" y="740"/>
                </a:lnTo>
                <a:lnTo>
                  <a:pt x="1318" y="740"/>
                </a:lnTo>
                <a:lnTo>
                  <a:pt x="1318" y="682"/>
                </a:lnTo>
                <a:lnTo>
                  <a:pt x="1309" y="624"/>
                </a:lnTo>
                <a:lnTo>
                  <a:pt x="1299" y="571"/>
                </a:lnTo>
                <a:lnTo>
                  <a:pt x="1285" y="523"/>
                </a:lnTo>
                <a:lnTo>
                  <a:pt x="1265" y="475"/>
                </a:lnTo>
                <a:lnTo>
                  <a:pt x="1241" y="432"/>
                </a:lnTo>
                <a:lnTo>
                  <a:pt x="1217" y="389"/>
                </a:lnTo>
                <a:lnTo>
                  <a:pt x="1188" y="351"/>
                </a:lnTo>
                <a:lnTo>
                  <a:pt x="1159" y="312"/>
                </a:lnTo>
                <a:lnTo>
                  <a:pt x="1131" y="279"/>
                </a:lnTo>
                <a:lnTo>
                  <a:pt x="1097" y="250"/>
                </a:lnTo>
                <a:lnTo>
                  <a:pt x="1063" y="221"/>
                </a:lnTo>
                <a:lnTo>
                  <a:pt x="1030" y="192"/>
                </a:lnTo>
                <a:lnTo>
                  <a:pt x="996" y="173"/>
                </a:lnTo>
                <a:lnTo>
                  <a:pt x="957" y="154"/>
                </a:lnTo>
                <a:lnTo>
                  <a:pt x="924" y="135"/>
                </a:lnTo>
                <a:lnTo>
                  <a:pt x="880" y="120"/>
                </a:lnTo>
                <a:lnTo>
                  <a:pt x="818" y="106"/>
                </a:lnTo>
                <a:lnTo>
                  <a:pt x="746" y="101"/>
                </a:lnTo>
                <a:lnTo>
                  <a:pt x="664" y="96"/>
                </a:lnTo>
                <a:lnTo>
                  <a:pt x="582" y="101"/>
                </a:lnTo>
                <a:lnTo>
                  <a:pt x="505" y="115"/>
                </a:lnTo>
                <a:lnTo>
                  <a:pt x="472" y="125"/>
                </a:lnTo>
                <a:lnTo>
                  <a:pt x="438" y="135"/>
                </a:lnTo>
                <a:lnTo>
                  <a:pt x="404" y="149"/>
                </a:lnTo>
                <a:lnTo>
                  <a:pt x="380" y="163"/>
                </a:lnTo>
                <a:lnTo>
                  <a:pt x="428" y="154"/>
                </a:lnTo>
                <a:lnTo>
                  <a:pt x="491" y="144"/>
                </a:lnTo>
                <a:lnTo>
                  <a:pt x="568" y="144"/>
                </a:lnTo>
                <a:lnTo>
                  <a:pt x="650" y="144"/>
                </a:lnTo>
                <a:lnTo>
                  <a:pt x="736" y="159"/>
                </a:lnTo>
                <a:lnTo>
                  <a:pt x="818" y="178"/>
                </a:lnTo>
                <a:lnTo>
                  <a:pt x="856" y="187"/>
                </a:lnTo>
                <a:lnTo>
                  <a:pt x="890" y="202"/>
                </a:lnTo>
                <a:lnTo>
                  <a:pt x="924" y="221"/>
                </a:lnTo>
                <a:lnTo>
                  <a:pt x="957" y="240"/>
                </a:lnTo>
                <a:lnTo>
                  <a:pt x="1010" y="283"/>
                </a:lnTo>
                <a:lnTo>
                  <a:pt x="1058" y="336"/>
                </a:lnTo>
                <a:lnTo>
                  <a:pt x="1102" y="394"/>
                </a:lnTo>
                <a:lnTo>
                  <a:pt x="1140" y="456"/>
                </a:lnTo>
                <a:lnTo>
                  <a:pt x="1174" y="519"/>
                </a:lnTo>
                <a:lnTo>
                  <a:pt x="1198" y="586"/>
                </a:lnTo>
                <a:lnTo>
                  <a:pt x="1208" y="619"/>
                </a:lnTo>
                <a:lnTo>
                  <a:pt x="1217" y="653"/>
                </a:lnTo>
                <a:lnTo>
                  <a:pt x="1222" y="687"/>
                </a:lnTo>
                <a:lnTo>
                  <a:pt x="1222" y="720"/>
                </a:lnTo>
                <a:lnTo>
                  <a:pt x="1222" y="730"/>
                </a:lnTo>
                <a:lnTo>
                  <a:pt x="1222" y="740"/>
                </a:lnTo>
                <a:lnTo>
                  <a:pt x="1087" y="740"/>
                </a:lnTo>
                <a:lnTo>
                  <a:pt x="1087" y="701"/>
                </a:lnTo>
                <a:lnTo>
                  <a:pt x="1083" y="663"/>
                </a:lnTo>
                <a:lnTo>
                  <a:pt x="1073" y="624"/>
                </a:lnTo>
                <a:lnTo>
                  <a:pt x="1063" y="586"/>
                </a:lnTo>
                <a:lnTo>
                  <a:pt x="1049" y="552"/>
                </a:lnTo>
                <a:lnTo>
                  <a:pt x="1030" y="519"/>
                </a:lnTo>
                <a:lnTo>
                  <a:pt x="1015" y="485"/>
                </a:lnTo>
                <a:lnTo>
                  <a:pt x="991" y="451"/>
                </a:lnTo>
                <a:lnTo>
                  <a:pt x="943" y="394"/>
                </a:lnTo>
                <a:lnTo>
                  <a:pt x="890" y="346"/>
                </a:lnTo>
                <a:lnTo>
                  <a:pt x="828" y="298"/>
                </a:lnTo>
                <a:lnTo>
                  <a:pt x="765" y="264"/>
                </a:lnTo>
                <a:lnTo>
                  <a:pt x="727" y="250"/>
                </a:lnTo>
                <a:lnTo>
                  <a:pt x="678" y="235"/>
                </a:lnTo>
                <a:lnTo>
                  <a:pt x="616" y="226"/>
                </a:lnTo>
                <a:lnTo>
                  <a:pt x="549" y="226"/>
                </a:lnTo>
                <a:lnTo>
                  <a:pt x="515" y="226"/>
                </a:lnTo>
                <a:lnTo>
                  <a:pt x="481" y="231"/>
                </a:lnTo>
                <a:lnTo>
                  <a:pt x="443" y="240"/>
                </a:lnTo>
                <a:lnTo>
                  <a:pt x="404" y="250"/>
                </a:lnTo>
                <a:lnTo>
                  <a:pt x="366" y="264"/>
                </a:lnTo>
                <a:lnTo>
                  <a:pt x="327" y="283"/>
                </a:lnTo>
                <a:lnTo>
                  <a:pt x="294" y="307"/>
                </a:lnTo>
                <a:lnTo>
                  <a:pt x="255" y="331"/>
                </a:lnTo>
                <a:lnTo>
                  <a:pt x="308" y="317"/>
                </a:lnTo>
                <a:lnTo>
                  <a:pt x="361" y="307"/>
                </a:lnTo>
                <a:lnTo>
                  <a:pt x="414" y="298"/>
                </a:lnTo>
                <a:lnTo>
                  <a:pt x="472" y="293"/>
                </a:lnTo>
                <a:lnTo>
                  <a:pt x="534" y="298"/>
                </a:lnTo>
                <a:lnTo>
                  <a:pt x="592" y="303"/>
                </a:lnTo>
                <a:lnTo>
                  <a:pt x="621" y="312"/>
                </a:lnTo>
                <a:lnTo>
                  <a:pt x="650" y="322"/>
                </a:lnTo>
                <a:lnTo>
                  <a:pt x="678" y="331"/>
                </a:lnTo>
                <a:lnTo>
                  <a:pt x="703" y="346"/>
                </a:lnTo>
                <a:lnTo>
                  <a:pt x="755" y="379"/>
                </a:lnTo>
                <a:lnTo>
                  <a:pt x="799" y="418"/>
                </a:lnTo>
                <a:lnTo>
                  <a:pt x="842" y="461"/>
                </a:lnTo>
                <a:lnTo>
                  <a:pt x="876" y="509"/>
                </a:lnTo>
                <a:lnTo>
                  <a:pt x="905" y="557"/>
                </a:lnTo>
                <a:lnTo>
                  <a:pt x="929" y="610"/>
                </a:lnTo>
                <a:lnTo>
                  <a:pt x="943" y="663"/>
                </a:lnTo>
                <a:lnTo>
                  <a:pt x="948" y="720"/>
                </a:lnTo>
                <a:lnTo>
                  <a:pt x="948" y="730"/>
                </a:lnTo>
                <a:lnTo>
                  <a:pt x="948" y="740"/>
                </a:lnTo>
                <a:lnTo>
                  <a:pt x="818" y="740"/>
                </a:lnTo>
                <a:close/>
              </a:path>
            </a:pathLst>
          </a:custGeom>
          <a:solidFill>
            <a:srgbClr val="FFFFFF"/>
          </a:solidFill>
          <a:ln w="9525">
            <a:noFill/>
            <a:round/>
            <a:headEnd/>
            <a:tailEnd/>
          </a:ln>
        </p:spPr>
        <p:txBody>
          <a:bodyPr lIns="91413" tIns="45708" rIns="91413" bIns="45708"/>
          <a:lstStyle/>
          <a:p>
            <a:pPr>
              <a:defRPr/>
            </a:pPr>
            <a:endParaRPr lang="es-AR" kern="0" dirty="0">
              <a:solidFill>
                <a:sysClr val="windowText" lastClr="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Rectángulo"/>
          <p:cNvSpPr/>
          <p:nvPr/>
        </p:nvSpPr>
        <p:spPr>
          <a:xfrm>
            <a:off x="838200" y="3651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5400" kern="1200">
                <a:solidFill>
                  <a:schemeClr val="tx1"/>
                </a:solidFill>
                <a:latin typeface="+mj-lt"/>
                <a:ea typeface="+mj-ea"/>
                <a:cs typeface="+mj-cs"/>
              </a:rPr>
              <a:t>Resumen - ISO 214</a:t>
            </a:r>
          </a:p>
        </p:txBody>
      </p:sp>
      <p:sp>
        <p:nvSpPr>
          <p:cNvPr id="1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2 Marcador de contenido"/>
          <p:cNvSpPr txBox="1">
            <a:spLocks/>
          </p:cNvSpPr>
          <p:nvPr/>
        </p:nvSpPr>
        <p:spPr>
          <a:xfrm>
            <a:off x="838200" y="1929384"/>
            <a:ext cx="10996246" cy="4928616"/>
          </a:xfrm>
          <a:prstGeom prst="rect">
            <a:avLst/>
          </a:prstGeom>
        </p:spPr>
        <p:txBody>
          <a:bodyPr vert="horz" lIns="91440" tIns="45720" rIns="91440" bIns="45720" rtlCol="0">
            <a:normAutofit/>
          </a:bodyPr>
          <a:lstStyle/>
          <a:p>
            <a:pPr indent="-228600">
              <a:lnSpc>
                <a:spcPct val="90000"/>
              </a:lnSpc>
              <a:spcBef>
                <a:spcPts val="600"/>
              </a:spcBef>
              <a:buFont typeface="Arial" panose="020B0604020202020204" pitchFamily="34" charset="0"/>
              <a:buChar char="•"/>
            </a:pPr>
            <a:r>
              <a:rPr lang="en-US" sz="2800" b="1" dirty="0" err="1"/>
              <a:t>Objetivos</a:t>
            </a:r>
            <a:r>
              <a:rPr lang="en-US" sz="2800" b="1" dirty="0"/>
              <a:t> y </a:t>
            </a:r>
            <a:r>
              <a:rPr lang="en-US" sz="2800" b="1" dirty="0" err="1"/>
              <a:t>uso</a:t>
            </a:r>
            <a:r>
              <a:rPr lang="en-US" sz="2800" b="1" dirty="0"/>
              <a:t> de </a:t>
            </a:r>
            <a:r>
              <a:rPr lang="en-US" sz="2800" b="1" dirty="0" err="1"/>
              <a:t>los</a:t>
            </a:r>
            <a:r>
              <a:rPr lang="en-US" sz="2800" b="1" dirty="0"/>
              <a:t> </a:t>
            </a:r>
            <a:r>
              <a:rPr lang="en-US" sz="2800" b="1" dirty="0" err="1"/>
              <a:t>resúmenes</a:t>
            </a:r>
            <a:r>
              <a:rPr lang="en-US" sz="2800" b="1" dirty="0"/>
              <a:t>:</a:t>
            </a:r>
          </a:p>
          <a:p>
            <a:pPr lvl="1" indent="-228600">
              <a:lnSpc>
                <a:spcPct val="90000"/>
              </a:lnSpc>
              <a:spcBef>
                <a:spcPts val="600"/>
              </a:spcBef>
              <a:buFont typeface="Arial" panose="020B0604020202020204" pitchFamily="34" charset="0"/>
              <a:buChar char="•"/>
            </a:pPr>
            <a:r>
              <a:rPr lang="en-US" sz="2800" dirty="0"/>
              <a:t> </a:t>
            </a:r>
            <a:r>
              <a:rPr lang="en-US" sz="2800" dirty="0" err="1"/>
              <a:t>Determinar</a:t>
            </a:r>
            <a:r>
              <a:rPr lang="en-US" sz="2800" dirty="0"/>
              <a:t> la </a:t>
            </a:r>
            <a:r>
              <a:rPr lang="en-US" sz="2800" i="1" dirty="0" err="1"/>
              <a:t>relevancia</a:t>
            </a:r>
            <a:r>
              <a:rPr lang="en-US" sz="2800" dirty="0"/>
              <a:t> del </a:t>
            </a:r>
            <a:r>
              <a:rPr lang="en-US" sz="2800" dirty="0" err="1"/>
              <a:t>trabajo</a:t>
            </a:r>
            <a:endParaRPr lang="en-US" sz="2800" dirty="0"/>
          </a:p>
          <a:p>
            <a:pPr lvl="1" indent="-228600">
              <a:lnSpc>
                <a:spcPct val="90000"/>
              </a:lnSpc>
              <a:spcBef>
                <a:spcPts val="600"/>
              </a:spcBef>
              <a:buFont typeface="Arial" panose="020B0604020202020204" pitchFamily="34" charset="0"/>
              <a:buChar char="•"/>
            </a:pPr>
            <a:r>
              <a:rPr lang="en-US" sz="2800" dirty="0"/>
              <a:t> </a:t>
            </a:r>
            <a:r>
              <a:rPr lang="en-US" sz="2800" dirty="0" err="1"/>
              <a:t>Evitar</a:t>
            </a:r>
            <a:r>
              <a:rPr lang="en-US" sz="2800" dirty="0"/>
              <a:t> la </a:t>
            </a:r>
            <a:r>
              <a:rPr lang="en-US" sz="2800" dirty="0" err="1"/>
              <a:t>lectura</a:t>
            </a:r>
            <a:r>
              <a:rPr lang="en-US" sz="2800" dirty="0"/>
              <a:t> del </a:t>
            </a:r>
            <a:r>
              <a:rPr lang="en-US" sz="2800" dirty="0" err="1"/>
              <a:t>texto</a:t>
            </a:r>
            <a:r>
              <a:rPr lang="en-US" sz="2800" dirty="0"/>
              <a:t> </a:t>
            </a:r>
            <a:r>
              <a:rPr lang="en-US" sz="2800" dirty="0" err="1"/>
              <a:t>completo</a:t>
            </a:r>
            <a:r>
              <a:rPr lang="en-US" sz="2800" dirty="0"/>
              <a:t> del </a:t>
            </a:r>
            <a:r>
              <a:rPr lang="en-US" sz="2800" dirty="0" err="1"/>
              <a:t>documento</a:t>
            </a:r>
            <a:r>
              <a:rPr lang="en-US" sz="2800" dirty="0"/>
              <a:t> de </a:t>
            </a:r>
            <a:r>
              <a:rPr lang="en-US" sz="2800" dirty="0" err="1"/>
              <a:t>interés</a:t>
            </a:r>
            <a:r>
              <a:rPr lang="en-US" sz="2800" dirty="0"/>
              <a:t> </a:t>
            </a:r>
            <a:r>
              <a:rPr lang="en-US" sz="2800" dirty="0" err="1"/>
              <a:t>colateral</a:t>
            </a:r>
            <a:endParaRPr lang="en-US" sz="2800" dirty="0"/>
          </a:p>
          <a:p>
            <a:pPr lvl="1" indent="-228600">
              <a:lnSpc>
                <a:spcPct val="90000"/>
              </a:lnSpc>
              <a:spcBef>
                <a:spcPts val="600"/>
              </a:spcBef>
              <a:buFont typeface="Arial" panose="020B0604020202020204" pitchFamily="34" charset="0"/>
              <a:buChar char="•"/>
            </a:pPr>
            <a:r>
              <a:rPr lang="en-US" sz="2800" dirty="0"/>
              <a:t> </a:t>
            </a:r>
            <a:r>
              <a:rPr lang="en-US" sz="2800" dirty="0" err="1"/>
              <a:t>Utilidad</a:t>
            </a:r>
            <a:r>
              <a:rPr lang="en-US" sz="2800" dirty="0"/>
              <a:t> </a:t>
            </a:r>
            <a:r>
              <a:rPr lang="en-US" sz="2800" dirty="0" err="1"/>
              <a:t>en</a:t>
            </a:r>
            <a:r>
              <a:rPr lang="en-US" sz="2800" dirty="0"/>
              <a:t> la </a:t>
            </a:r>
            <a:r>
              <a:rPr lang="en-US" sz="2800" dirty="0" err="1"/>
              <a:t>búsqueda</a:t>
            </a:r>
            <a:r>
              <a:rPr lang="en-US" sz="2800" dirty="0"/>
              <a:t> </a:t>
            </a:r>
            <a:r>
              <a:rPr lang="en-US" sz="2800" dirty="0" err="1"/>
              <a:t>automatizada</a:t>
            </a:r>
            <a:r>
              <a:rPr lang="en-US" sz="2800" dirty="0"/>
              <a:t> de </a:t>
            </a:r>
            <a:r>
              <a:rPr lang="en-US" sz="2800" dirty="0" err="1"/>
              <a:t>textos</a:t>
            </a:r>
            <a:r>
              <a:rPr lang="en-US" sz="2800" dirty="0"/>
              <a:t> </a:t>
            </a:r>
            <a:r>
              <a:rPr lang="en-US" sz="2800" dirty="0" err="1"/>
              <a:t>completo</a:t>
            </a:r>
            <a:endParaRPr lang="en-US" sz="2800" dirty="0"/>
          </a:p>
          <a:p>
            <a:pPr indent="-228600">
              <a:lnSpc>
                <a:spcPct val="90000"/>
              </a:lnSpc>
              <a:spcBef>
                <a:spcPts val="600"/>
              </a:spcBef>
              <a:buFont typeface="Arial" panose="020B0604020202020204" pitchFamily="34" charset="0"/>
              <a:buChar char="•"/>
            </a:pPr>
            <a:r>
              <a:rPr lang="en-US" sz="2800" b="1" dirty="0" err="1"/>
              <a:t>Reglas</a:t>
            </a:r>
            <a:r>
              <a:rPr lang="en-US" sz="2800" dirty="0"/>
              <a:t>:</a:t>
            </a:r>
          </a:p>
          <a:p>
            <a:pPr lvl="1" indent="-228600">
              <a:lnSpc>
                <a:spcPct val="90000"/>
              </a:lnSpc>
              <a:spcBef>
                <a:spcPts val="600"/>
              </a:spcBef>
              <a:buFont typeface="Arial" panose="020B0604020202020204" pitchFamily="34" charset="0"/>
              <a:buChar char="•"/>
            </a:pPr>
            <a:r>
              <a:rPr lang="en-US" sz="2800" b="1" dirty="0"/>
              <a:t> </a:t>
            </a:r>
            <a:r>
              <a:rPr lang="en-US" sz="2800" b="1" dirty="0" err="1"/>
              <a:t>Objetivo</a:t>
            </a:r>
            <a:r>
              <a:rPr lang="en-US" sz="2800" dirty="0"/>
              <a:t>: </a:t>
            </a:r>
            <a:r>
              <a:rPr lang="en-US" sz="2800" dirty="0" err="1"/>
              <a:t>Especificar</a:t>
            </a:r>
            <a:r>
              <a:rPr lang="en-US" sz="2800" dirty="0"/>
              <a:t> </a:t>
            </a:r>
            <a:r>
              <a:rPr lang="en-US" sz="2800" dirty="0" err="1"/>
              <a:t>los</a:t>
            </a:r>
            <a:r>
              <a:rPr lang="en-US" sz="2800" dirty="0"/>
              <a:t> </a:t>
            </a:r>
            <a:r>
              <a:rPr lang="en-US" sz="2800" dirty="0" err="1"/>
              <a:t>objetivos</a:t>
            </a:r>
            <a:r>
              <a:rPr lang="en-US" sz="2800" dirty="0"/>
              <a:t> </a:t>
            </a:r>
            <a:r>
              <a:rPr lang="en-US" sz="2800" dirty="0" err="1"/>
              <a:t>principales</a:t>
            </a:r>
            <a:r>
              <a:rPr lang="en-US" sz="2800" dirty="0"/>
              <a:t> y </a:t>
            </a:r>
            <a:r>
              <a:rPr lang="en-US" sz="2800" dirty="0" err="1"/>
              <a:t>el</a:t>
            </a:r>
            <a:r>
              <a:rPr lang="en-US" sz="2800" dirty="0"/>
              <a:t> </a:t>
            </a:r>
            <a:r>
              <a:rPr lang="en-US" sz="2800" dirty="0" err="1"/>
              <a:t>alcance</a:t>
            </a:r>
            <a:r>
              <a:rPr lang="en-US" sz="2800" dirty="0"/>
              <a:t> del </a:t>
            </a:r>
            <a:r>
              <a:rPr lang="en-US" sz="2800" dirty="0" err="1"/>
              <a:t>estudio</a:t>
            </a:r>
            <a:r>
              <a:rPr lang="en-US" sz="2800" dirty="0"/>
              <a:t>, </a:t>
            </a:r>
            <a:r>
              <a:rPr lang="en-US" sz="2800" dirty="0" err="1"/>
              <a:t>referirse</a:t>
            </a:r>
            <a:r>
              <a:rPr lang="en-US" sz="2800" dirty="0"/>
              <a:t> a </a:t>
            </a:r>
            <a:r>
              <a:rPr lang="en-US" sz="2800" dirty="0" err="1"/>
              <a:t>literatura</a:t>
            </a:r>
            <a:r>
              <a:rPr lang="en-US" sz="2800" dirty="0"/>
              <a:t> anterior </a:t>
            </a:r>
            <a:r>
              <a:rPr lang="en-US" sz="2800" dirty="0" err="1"/>
              <a:t>sólo</a:t>
            </a:r>
            <a:r>
              <a:rPr lang="en-US" sz="2800" dirty="0"/>
              <a:t> </a:t>
            </a:r>
            <a:r>
              <a:rPr lang="en-US" sz="2800" dirty="0" err="1"/>
              <a:t>si</a:t>
            </a:r>
            <a:r>
              <a:rPr lang="en-US" sz="2800" dirty="0"/>
              <a:t> es </a:t>
            </a:r>
            <a:r>
              <a:rPr lang="en-US" sz="2800" dirty="0" err="1"/>
              <a:t>parte</a:t>
            </a:r>
            <a:r>
              <a:rPr lang="en-US" sz="2800" dirty="0"/>
              <a:t> </a:t>
            </a:r>
            <a:r>
              <a:rPr lang="en-US" sz="2800" dirty="0" err="1"/>
              <a:t>esencial</a:t>
            </a:r>
            <a:r>
              <a:rPr lang="en-US" sz="2800" dirty="0"/>
              <a:t> del </a:t>
            </a:r>
            <a:r>
              <a:rPr lang="en-US" sz="2800" dirty="0" err="1"/>
              <a:t>objetivo</a:t>
            </a:r>
            <a:endParaRPr lang="en-US" sz="2800" dirty="0"/>
          </a:p>
          <a:p>
            <a:pPr lvl="1" indent="-228600">
              <a:lnSpc>
                <a:spcPct val="90000"/>
              </a:lnSpc>
              <a:spcBef>
                <a:spcPts val="600"/>
              </a:spcBef>
              <a:buFont typeface="Arial" panose="020B0604020202020204" pitchFamily="34" charset="0"/>
              <a:buChar char="•"/>
            </a:pPr>
            <a:r>
              <a:rPr lang="en-US" sz="2800" b="1" dirty="0"/>
              <a:t> </a:t>
            </a:r>
            <a:r>
              <a:rPr lang="en-US" sz="2800" b="1" dirty="0" err="1"/>
              <a:t>Metodología</a:t>
            </a:r>
            <a:r>
              <a:rPr lang="en-US" sz="2800" dirty="0"/>
              <a:t>: </a:t>
            </a:r>
            <a:r>
              <a:rPr lang="en-US" sz="2800" dirty="0" err="1"/>
              <a:t>Describir</a:t>
            </a:r>
            <a:r>
              <a:rPr lang="en-US" sz="2800" dirty="0"/>
              <a:t> </a:t>
            </a:r>
            <a:r>
              <a:rPr lang="en-US" sz="2800" dirty="0" err="1"/>
              <a:t>el</a:t>
            </a:r>
            <a:r>
              <a:rPr lang="en-US" sz="2800" dirty="0"/>
              <a:t> principio </a:t>
            </a:r>
            <a:r>
              <a:rPr lang="en-US" sz="2800" dirty="0" err="1"/>
              <a:t>metodológico</a:t>
            </a:r>
            <a:r>
              <a:rPr lang="en-US" sz="2800" dirty="0"/>
              <a:t> </a:t>
            </a:r>
            <a:r>
              <a:rPr lang="en-US" sz="2800" dirty="0" err="1"/>
              <a:t>básico</a:t>
            </a:r>
            <a:r>
              <a:rPr lang="en-US" sz="2800" dirty="0"/>
              <a:t> y </a:t>
            </a:r>
            <a:r>
              <a:rPr lang="en-US" sz="2800" dirty="0" err="1"/>
              <a:t>describir</a:t>
            </a:r>
            <a:r>
              <a:rPr lang="en-US" sz="2800" dirty="0"/>
              <a:t> las </a:t>
            </a:r>
            <a:r>
              <a:rPr lang="en-US" sz="2800" dirty="0" err="1"/>
              <a:t>técnicas</a:t>
            </a:r>
            <a:r>
              <a:rPr lang="en-US" sz="2800" dirty="0"/>
              <a:t> </a:t>
            </a:r>
            <a:r>
              <a:rPr lang="en-US" sz="2800" dirty="0" err="1"/>
              <a:t>sólo</a:t>
            </a:r>
            <a:r>
              <a:rPr lang="en-US" sz="2800" dirty="0"/>
              <a:t> hasta </a:t>
            </a:r>
            <a:r>
              <a:rPr lang="en-US" sz="2800" dirty="0" err="1"/>
              <a:t>el</a:t>
            </a:r>
            <a:r>
              <a:rPr lang="en-US" sz="2800" dirty="0"/>
              <a:t> </a:t>
            </a:r>
            <a:r>
              <a:rPr lang="en-US" sz="2800" dirty="0" err="1"/>
              <a:t>grado</a:t>
            </a:r>
            <a:r>
              <a:rPr lang="en-US" sz="2800" dirty="0"/>
              <a:t> </a:t>
            </a:r>
            <a:r>
              <a:rPr lang="en-US" sz="2800" dirty="0" err="1"/>
              <a:t>necesario</a:t>
            </a:r>
            <a:r>
              <a:rPr lang="en-US" sz="2800" dirty="0"/>
              <a:t> para que </a:t>
            </a:r>
            <a:r>
              <a:rPr lang="en-US" sz="2800" dirty="0" err="1"/>
              <a:t>sean</a:t>
            </a:r>
            <a:r>
              <a:rPr lang="en-US" sz="2800" dirty="0"/>
              <a:t> </a:t>
            </a:r>
            <a:r>
              <a:rPr lang="en-US" sz="2800" dirty="0" err="1"/>
              <a:t>comprendidas</a:t>
            </a:r>
            <a:r>
              <a:rPr lang="en-US" sz="2800" dirty="0"/>
              <a:t>.</a:t>
            </a:r>
          </a:p>
          <a:p>
            <a:pPr lvl="1" indent="-228600">
              <a:lnSpc>
                <a:spcPct val="90000"/>
              </a:lnSpc>
              <a:spcBef>
                <a:spcPts val="600"/>
              </a:spcBef>
              <a:buFont typeface="Arial" panose="020B0604020202020204" pitchFamily="34" charset="0"/>
              <a:buChar char="•"/>
            </a:pPr>
            <a:r>
              <a:rPr lang="en-US" sz="2800" b="1" dirty="0"/>
              <a:t> </a:t>
            </a:r>
            <a:r>
              <a:rPr lang="en-US" sz="2800" b="1" dirty="0" err="1"/>
              <a:t>Resultados</a:t>
            </a:r>
            <a:r>
              <a:rPr lang="en-US" sz="2800" b="1" dirty="0"/>
              <a:t> y </a:t>
            </a:r>
            <a:r>
              <a:rPr lang="en-US" sz="2800" b="1" dirty="0" err="1"/>
              <a:t>conclusiones</a:t>
            </a:r>
            <a:r>
              <a:rPr lang="en-US" sz="2800" dirty="0"/>
              <a:t>: </a:t>
            </a:r>
            <a:r>
              <a:rPr lang="en-US" sz="2800" dirty="0" err="1"/>
              <a:t>Conjugar</a:t>
            </a:r>
            <a:r>
              <a:rPr lang="en-US" sz="2800" dirty="0"/>
              <a:t> ambos </a:t>
            </a:r>
            <a:r>
              <a:rPr lang="en-US" sz="2800" dirty="0" err="1"/>
              <a:t>tópicos</a:t>
            </a:r>
            <a:r>
              <a:rPr lang="en-US" sz="2800" dirty="0"/>
              <a:t> para </a:t>
            </a:r>
            <a:r>
              <a:rPr lang="en-US" sz="2800" dirty="0" err="1"/>
              <a:t>evitar</a:t>
            </a:r>
            <a:r>
              <a:rPr lang="en-US" sz="2800" dirty="0"/>
              <a:t> </a:t>
            </a:r>
            <a:r>
              <a:rPr lang="en-US" sz="2800" dirty="0" err="1"/>
              <a:t>redundancia</a:t>
            </a:r>
            <a:r>
              <a:rPr lang="en-US" sz="2800" dirty="0"/>
              <a:t>, </a:t>
            </a:r>
            <a:r>
              <a:rPr lang="en-US" sz="2800" dirty="0" err="1"/>
              <a:t>pero</a:t>
            </a:r>
            <a:r>
              <a:rPr lang="en-US" sz="2800" dirty="0"/>
              <a:t> se </a:t>
            </a:r>
            <a:r>
              <a:rPr lang="en-US" sz="2800" dirty="0" err="1"/>
              <a:t>deben</a:t>
            </a:r>
            <a:r>
              <a:rPr lang="en-US" sz="2800" dirty="0"/>
              <a:t> </a:t>
            </a:r>
            <a:r>
              <a:rPr lang="en-US" sz="2800" dirty="0" err="1"/>
              <a:t>distinguir</a:t>
            </a:r>
            <a:r>
              <a:rPr lang="en-US" sz="2800" dirty="0"/>
              <a:t> </a:t>
            </a:r>
            <a:r>
              <a:rPr lang="en-US" sz="2800" dirty="0" err="1"/>
              <a:t>los</a:t>
            </a:r>
            <a:r>
              <a:rPr lang="en-US" sz="2800" dirty="0"/>
              <a:t> </a:t>
            </a:r>
            <a:r>
              <a:rPr lang="en-US" sz="2800" dirty="0" err="1"/>
              <a:t>hechos</a:t>
            </a:r>
            <a:r>
              <a:rPr lang="en-US" sz="2800" dirty="0"/>
              <a:t> de las </a:t>
            </a:r>
            <a:r>
              <a:rPr lang="en-US" sz="2800" dirty="0" err="1"/>
              <a:t>conjeturas</a:t>
            </a:r>
            <a:r>
              <a:rPr lang="en-US" sz="2800" dirty="0"/>
              <a:t>.</a:t>
            </a:r>
          </a:p>
        </p:txBody>
      </p:sp>
      <p:sp>
        <p:nvSpPr>
          <p:cNvPr id="5" name="Freeform 4"/>
          <p:cNvSpPr>
            <a:spLocks noEditPoints="1"/>
          </p:cNvSpPr>
          <p:nvPr/>
        </p:nvSpPr>
        <p:spPr bwMode="auto">
          <a:xfrm>
            <a:off x="1524000" y="0"/>
            <a:ext cx="503238" cy="503238"/>
          </a:xfrm>
          <a:custGeom>
            <a:avLst/>
            <a:gdLst>
              <a:gd name="T0" fmla="*/ 2147483647 w 1482"/>
              <a:gd name="T1" fmla="*/ 2147483647 h 1479"/>
              <a:gd name="T2" fmla="*/ 2147483647 w 1482"/>
              <a:gd name="T3" fmla="*/ 2147483647 h 1479"/>
              <a:gd name="T4" fmla="*/ 2147483647 w 1482"/>
              <a:gd name="T5" fmla="*/ 2147483647 h 1479"/>
              <a:gd name="T6" fmla="*/ 2147483647 w 1482"/>
              <a:gd name="T7" fmla="*/ 2147483647 h 1479"/>
              <a:gd name="T8" fmla="*/ 2147483647 w 1482"/>
              <a:gd name="T9" fmla="*/ 2147483647 h 1479"/>
              <a:gd name="T10" fmla="*/ 2147483647 w 1482"/>
              <a:gd name="T11" fmla="*/ 2147483647 h 1479"/>
              <a:gd name="T12" fmla="*/ 2147483647 w 1482"/>
              <a:gd name="T13" fmla="*/ 2147483647 h 1479"/>
              <a:gd name="T14" fmla="*/ 2147483647 w 1482"/>
              <a:gd name="T15" fmla="*/ 2147483647 h 1479"/>
              <a:gd name="T16" fmla="*/ 2147483647 w 1482"/>
              <a:gd name="T17" fmla="*/ 2147483647 h 1479"/>
              <a:gd name="T18" fmla="*/ 2147483647 w 1482"/>
              <a:gd name="T19" fmla="*/ 2147483647 h 1479"/>
              <a:gd name="T20" fmla="*/ 2147483647 w 1482"/>
              <a:gd name="T21" fmla="*/ 2147483647 h 1479"/>
              <a:gd name="T22" fmla="*/ 2147483647 w 1482"/>
              <a:gd name="T23" fmla="*/ 2147483647 h 1479"/>
              <a:gd name="T24" fmla="*/ 2147483647 w 1482"/>
              <a:gd name="T25" fmla="*/ 2147483647 h 1479"/>
              <a:gd name="T26" fmla="*/ 2147483647 w 1482"/>
              <a:gd name="T27" fmla="*/ 2147483647 h 1479"/>
              <a:gd name="T28" fmla="*/ 2147483647 w 1482"/>
              <a:gd name="T29" fmla="*/ 2147483647 h 1479"/>
              <a:gd name="T30" fmla="*/ 2147483647 w 1482"/>
              <a:gd name="T31" fmla="*/ 2147483647 h 1479"/>
              <a:gd name="T32" fmla="*/ 2147483647 w 1482"/>
              <a:gd name="T33" fmla="*/ 2147483647 h 1479"/>
              <a:gd name="T34" fmla="*/ 2147483647 w 1482"/>
              <a:gd name="T35" fmla="*/ 2147483647 h 1479"/>
              <a:gd name="T36" fmla="*/ 2147483647 w 1482"/>
              <a:gd name="T37" fmla="*/ 2147483647 h 1479"/>
              <a:gd name="T38" fmla="*/ 2147483647 w 1482"/>
              <a:gd name="T39" fmla="*/ 2147483647 h 1479"/>
              <a:gd name="T40" fmla="*/ 2147483647 w 1482"/>
              <a:gd name="T41" fmla="*/ 2147483647 h 1479"/>
              <a:gd name="T42" fmla="*/ 2147483647 w 1482"/>
              <a:gd name="T43" fmla="*/ 2147483647 h 1479"/>
              <a:gd name="T44" fmla="*/ 2147483647 w 1482"/>
              <a:gd name="T45" fmla="*/ 2147483647 h 1479"/>
              <a:gd name="T46" fmla="*/ 2147483647 w 1482"/>
              <a:gd name="T47" fmla="*/ 2147483647 h 1479"/>
              <a:gd name="T48" fmla="*/ 2147483647 w 1482"/>
              <a:gd name="T49" fmla="*/ 2147483647 h 1479"/>
              <a:gd name="T50" fmla="*/ 2147483647 w 1482"/>
              <a:gd name="T51" fmla="*/ 2147483647 h 1479"/>
              <a:gd name="T52" fmla="*/ 2147483647 w 1482"/>
              <a:gd name="T53" fmla="*/ 2147483647 h 1479"/>
              <a:gd name="T54" fmla="*/ 2147483647 w 1482"/>
              <a:gd name="T55" fmla="*/ 2147483647 h 1479"/>
              <a:gd name="T56" fmla="*/ 2147483647 w 1482"/>
              <a:gd name="T57" fmla="*/ 2147483647 h 1479"/>
              <a:gd name="T58" fmla="*/ 2147483647 w 1482"/>
              <a:gd name="T59" fmla="*/ 2147483647 h 1479"/>
              <a:gd name="T60" fmla="*/ 2147483647 w 1482"/>
              <a:gd name="T61" fmla="*/ 2147483647 h 1479"/>
              <a:gd name="T62" fmla="*/ 2147483647 w 1482"/>
              <a:gd name="T63" fmla="*/ 2147483647 h 1479"/>
              <a:gd name="T64" fmla="*/ 2147483647 w 1482"/>
              <a:gd name="T65" fmla="*/ 2147483647 h 1479"/>
              <a:gd name="T66" fmla="*/ 2147483647 w 1482"/>
              <a:gd name="T67" fmla="*/ 2147483647 h 1479"/>
              <a:gd name="T68" fmla="*/ 2147483647 w 1482"/>
              <a:gd name="T69" fmla="*/ 2147483647 h 1479"/>
              <a:gd name="T70" fmla="*/ 2147483647 w 1482"/>
              <a:gd name="T71" fmla="*/ 2147483647 h 1479"/>
              <a:gd name="T72" fmla="*/ 2147483647 w 1482"/>
              <a:gd name="T73" fmla="*/ 2147483647 h 1479"/>
              <a:gd name="T74" fmla="*/ 2147483647 w 1482"/>
              <a:gd name="T75" fmla="*/ 2147483647 h 1479"/>
              <a:gd name="T76" fmla="*/ 2147483647 w 1482"/>
              <a:gd name="T77" fmla="*/ 2147483647 h 1479"/>
              <a:gd name="T78" fmla="*/ 2147483647 w 1482"/>
              <a:gd name="T79" fmla="*/ 2147483647 h 1479"/>
              <a:gd name="T80" fmla="*/ 2147483647 w 1482"/>
              <a:gd name="T81" fmla="*/ 2147483647 h 1479"/>
              <a:gd name="T82" fmla="*/ 2147483647 w 1482"/>
              <a:gd name="T83" fmla="*/ 2147483647 h 1479"/>
              <a:gd name="T84" fmla="*/ 2147483647 w 1482"/>
              <a:gd name="T85" fmla="*/ 2147483647 h 1479"/>
              <a:gd name="T86" fmla="*/ 2147483647 w 1482"/>
              <a:gd name="T87" fmla="*/ 2147483647 h 1479"/>
              <a:gd name="T88" fmla="*/ 2147483647 w 1482"/>
              <a:gd name="T89" fmla="*/ 2147483647 h 1479"/>
              <a:gd name="T90" fmla="*/ 2147483647 w 1482"/>
              <a:gd name="T91" fmla="*/ 2147483647 h 1479"/>
              <a:gd name="T92" fmla="*/ 2147483647 w 1482"/>
              <a:gd name="T93" fmla="*/ 2147483647 h 1479"/>
              <a:gd name="T94" fmla="*/ 2147483647 w 1482"/>
              <a:gd name="T95" fmla="*/ 2147483647 h 1479"/>
              <a:gd name="T96" fmla="*/ 2147483647 w 1482"/>
              <a:gd name="T97" fmla="*/ 2147483647 h 1479"/>
              <a:gd name="T98" fmla="*/ 2147483647 w 1482"/>
              <a:gd name="T99" fmla="*/ 2147483647 h 1479"/>
              <a:gd name="T100" fmla="*/ 2147483647 w 1482"/>
              <a:gd name="T101" fmla="*/ 2147483647 h 1479"/>
              <a:gd name="T102" fmla="*/ 2147483647 w 1482"/>
              <a:gd name="T103" fmla="*/ 2147483647 h 1479"/>
              <a:gd name="T104" fmla="*/ 2147483647 w 1482"/>
              <a:gd name="T105" fmla="*/ 2147483647 h 1479"/>
              <a:gd name="T106" fmla="*/ 2147483647 w 1482"/>
              <a:gd name="T107" fmla="*/ 2147483647 h 1479"/>
              <a:gd name="T108" fmla="*/ 2147483647 w 1482"/>
              <a:gd name="T109" fmla="*/ 2147483647 h 147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82"/>
              <a:gd name="T166" fmla="*/ 0 h 1479"/>
              <a:gd name="T167" fmla="*/ 1482 w 1482"/>
              <a:gd name="T168" fmla="*/ 1479 h 147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82" h="1479">
                <a:moveTo>
                  <a:pt x="741" y="1479"/>
                </a:moveTo>
                <a:lnTo>
                  <a:pt x="664" y="1474"/>
                </a:lnTo>
                <a:lnTo>
                  <a:pt x="592" y="1460"/>
                </a:lnTo>
                <a:lnTo>
                  <a:pt x="520" y="1445"/>
                </a:lnTo>
                <a:lnTo>
                  <a:pt x="452" y="1416"/>
                </a:lnTo>
                <a:lnTo>
                  <a:pt x="390" y="1388"/>
                </a:lnTo>
                <a:lnTo>
                  <a:pt x="327" y="1349"/>
                </a:lnTo>
                <a:lnTo>
                  <a:pt x="270" y="1306"/>
                </a:lnTo>
                <a:lnTo>
                  <a:pt x="222" y="1258"/>
                </a:lnTo>
                <a:lnTo>
                  <a:pt x="173" y="1210"/>
                </a:lnTo>
                <a:lnTo>
                  <a:pt x="130" y="1152"/>
                </a:lnTo>
                <a:lnTo>
                  <a:pt x="92" y="1090"/>
                </a:lnTo>
                <a:lnTo>
                  <a:pt x="63" y="1028"/>
                </a:lnTo>
                <a:lnTo>
                  <a:pt x="34" y="960"/>
                </a:lnTo>
                <a:lnTo>
                  <a:pt x="19" y="888"/>
                </a:lnTo>
                <a:lnTo>
                  <a:pt x="5" y="816"/>
                </a:lnTo>
                <a:lnTo>
                  <a:pt x="0" y="740"/>
                </a:lnTo>
                <a:lnTo>
                  <a:pt x="5" y="663"/>
                </a:lnTo>
                <a:lnTo>
                  <a:pt x="19" y="591"/>
                </a:lnTo>
                <a:lnTo>
                  <a:pt x="34" y="519"/>
                </a:lnTo>
                <a:lnTo>
                  <a:pt x="63" y="451"/>
                </a:lnTo>
                <a:lnTo>
                  <a:pt x="92" y="389"/>
                </a:lnTo>
                <a:lnTo>
                  <a:pt x="130" y="327"/>
                </a:lnTo>
                <a:lnTo>
                  <a:pt x="173" y="269"/>
                </a:lnTo>
                <a:lnTo>
                  <a:pt x="222" y="221"/>
                </a:lnTo>
                <a:lnTo>
                  <a:pt x="270" y="173"/>
                </a:lnTo>
                <a:lnTo>
                  <a:pt x="327" y="130"/>
                </a:lnTo>
                <a:lnTo>
                  <a:pt x="390" y="91"/>
                </a:lnTo>
                <a:lnTo>
                  <a:pt x="452" y="63"/>
                </a:lnTo>
                <a:lnTo>
                  <a:pt x="520" y="34"/>
                </a:lnTo>
                <a:lnTo>
                  <a:pt x="592" y="19"/>
                </a:lnTo>
                <a:lnTo>
                  <a:pt x="664" y="5"/>
                </a:lnTo>
                <a:lnTo>
                  <a:pt x="741" y="0"/>
                </a:lnTo>
                <a:lnTo>
                  <a:pt x="818" y="5"/>
                </a:lnTo>
                <a:lnTo>
                  <a:pt x="890" y="19"/>
                </a:lnTo>
                <a:lnTo>
                  <a:pt x="962" y="34"/>
                </a:lnTo>
                <a:lnTo>
                  <a:pt x="1030" y="63"/>
                </a:lnTo>
                <a:lnTo>
                  <a:pt x="1092" y="91"/>
                </a:lnTo>
                <a:lnTo>
                  <a:pt x="1155" y="130"/>
                </a:lnTo>
                <a:lnTo>
                  <a:pt x="1212" y="173"/>
                </a:lnTo>
                <a:lnTo>
                  <a:pt x="1260" y="221"/>
                </a:lnTo>
                <a:lnTo>
                  <a:pt x="1309" y="269"/>
                </a:lnTo>
                <a:lnTo>
                  <a:pt x="1352" y="327"/>
                </a:lnTo>
                <a:lnTo>
                  <a:pt x="1390" y="389"/>
                </a:lnTo>
                <a:lnTo>
                  <a:pt x="1419" y="451"/>
                </a:lnTo>
                <a:lnTo>
                  <a:pt x="1448" y="519"/>
                </a:lnTo>
                <a:lnTo>
                  <a:pt x="1463" y="591"/>
                </a:lnTo>
                <a:lnTo>
                  <a:pt x="1477" y="663"/>
                </a:lnTo>
                <a:lnTo>
                  <a:pt x="1482" y="740"/>
                </a:lnTo>
                <a:lnTo>
                  <a:pt x="1477" y="816"/>
                </a:lnTo>
                <a:lnTo>
                  <a:pt x="1463" y="888"/>
                </a:lnTo>
                <a:lnTo>
                  <a:pt x="1448" y="960"/>
                </a:lnTo>
                <a:lnTo>
                  <a:pt x="1419" y="1028"/>
                </a:lnTo>
                <a:lnTo>
                  <a:pt x="1390" y="1090"/>
                </a:lnTo>
                <a:lnTo>
                  <a:pt x="1352" y="1152"/>
                </a:lnTo>
                <a:lnTo>
                  <a:pt x="1309" y="1210"/>
                </a:lnTo>
                <a:lnTo>
                  <a:pt x="1260" y="1258"/>
                </a:lnTo>
                <a:lnTo>
                  <a:pt x="1212" y="1306"/>
                </a:lnTo>
                <a:lnTo>
                  <a:pt x="1155" y="1349"/>
                </a:lnTo>
                <a:lnTo>
                  <a:pt x="1092" y="1388"/>
                </a:lnTo>
                <a:lnTo>
                  <a:pt x="1030" y="1416"/>
                </a:lnTo>
                <a:lnTo>
                  <a:pt x="962" y="1445"/>
                </a:lnTo>
                <a:lnTo>
                  <a:pt x="890" y="1460"/>
                </a:lnTo>
                <a:lnTo>
                  <a:pt x="818" y="1474"/>
                </a:lnTo>
                <a:lnTo>
                  <a:pt x="741" y="1479"/>
                </a:lnTo>
                <a:close/>
                <a:moveTo>
                  <a:pt x="818" y="740"/>
                </a:moveTo>
                <a:lnTo>
                  <a:pt x="813" y="701"/>
                </a:lnTo>
                <a:lnTo>
                  <a:pt x="808" y="663"/>
                </a:lnTo>
                <a:lnTo>
                  <a:pt x="799" y="629"/>
                </a:lnTo>
                <a:lnTo>
                  <a:pt x="789" y="591"/>
                </a:lnTo>
                <a:lnTo>
                  <a:pt x="770" y="557"/>
                </a:lnTo>
                <a:lnTo>
                  <a:pt x="751" y="528"/>
                </a:lnTo>
                <a:lnTo>
                  <a:pt x="731" y="499"/>
                </a:lnTo>
                <a:lnTo>
                  <a:pt x="707" y="471"/>
                </a:lnTo>
                <a:lnTo>
                  <a:pt x="678" y="447"/>
                </a:lnTo>
                <a:lnTo>
                  <a:pt x="650" y="427"/>
                </a:lnTo>
                <a:lnTo>
                  <a:pt x="621" y="408"/>
                </a:lnTo>
                <a:lnTo>
                  <a:pt x="587" y="389"/>
                </a:lnTo>
                <a:lnTo>
                  <a:pt x="553" y="379"/>
                </a:lnTo>
                <a:lnTo>
                  <a:pt x="520" y="370"/>
                </a:lnTo>
                <a:lnTo>
                  <a:pt x="481" y="360"/>
                </a:lnTo>
                <a:lnTo>
                  <a:pt x="443" y="360"/>
                </a:lnTo>
                <a:lnTo>
                  <a:pt x="404" y="360"/>
                </a:lnTo>
                <a:lnTo>
                  <a:pt x="366" y="370"/>
                </a:lnTo>
                <a:lnTo>
                  <a:pt x="332" y="379"/>
                </a:lnTo>
                <a:lnTo>
                  <a:pt x="298" y="389"/>
                </a:lnTo>
                <a:lnTo>
                  <a:pt x="265" y="408"/>
                </a:lnTo>
                <a:lnTo>
                  <a:pt x="231" y="427"/>
                </a:lnTo>
                <a:lnTo>
                  <a:pt x="202" y="447"/>
                </a:lnTo>
                <a:lnTo>
                  <a:pt x="178" y="471"/>
                </a:lnTo>
                <a:lnTo>
                  <a:pt x="154" y="499"/>
                </a:lnTo>
                <a:lnTo>
                  <a:pt x="130" y="528"/>
                </a:lnTo>
                <a:lnTo>
                  <a:pt x="111" y="557"/>
                </a:lnTo>
                <a:lnTo>
                  <a:pt x="96" y="591"/>
                </a:lnTo>
                <a:lnTo>
                  <a:pt x="82" y="629"/>
                </a:lnTo>
                <a:lnTo>
                  <a:pt x="72" y="663"/>
                </a:lnTo>
                <a:lnTo>
                  <a:pt x="68" y="701"/>
                </a:lnTo>
                <a:lnTo>
                  <a:pt x="68" y="740"/>
                </a:lnTo>
                <a:lnTo>
                  <a:pt x="164" y="740"/>
                </a:lnTo>
                <a:lnTo>
                  <a:pt x="169" y="802"/>
                </a:lnTo>
                <a:lnTo>
                  <a:pt x="178" y="864"/>
                </a:lnTo>
                <a:lnTo>
                  <a:pt x="193" y="922"/>
                </a:lnTo>
                <a:lnTo>
                  <a:pt x="217" y="980"/>
                </a:lnTo>
                <a:lnTo>
                  <a:pt x="246" y="1032"/>
                </a:lnTo>
                <a:lnTo>
                  <a:pt x="274" y="1085"/>
                </a:lnTo>
                <a:lnTo>
                  <a:pt x="313" y="1133"/>
                </a:lnTo>
                <a:lnTo>
                  <a:pt x="351" y="1176"/>
                </a:lnTo>
                <a:lnTo>
                  <a:pt x="399" y="1215"/>
                </a:lnTo>
                <a:lnTo>
                  <a:pt x="448" y="1253"/>
                </a:lnTo>
                <a:lnTo>
                  <a:pt x="500" y="1282"/>
                </a:lnTo>
                <a:lnTo>
                  <a:pt x="553" y="1306"/>
                </a:lnTo>
                <a:lnTo>
                  <a:pt x="611" y="1330"/>
                </a:lnTo>
                <a:lnTo>
                  <a:pt x="674" y="1344"/>
                </a:lnTo>
                <a:lnTo>
                  <a:pt x="731" y="1354"/>
                </a:lnTo>
                <a:lnTo>
                  <a:pt x="799" y="1354"/>
                </a:lnTo>
                <a:lnTo>
                  <a:pt x="842" y="1354"/>
                </a:lnTo>
                <a:lnTo>
                  <a:pt x="895" y="1349"/>
                </a:lnTo>
                <a:lnTo>
                  <a:pt x="953" y="1335"/>
                </a:lnTo>
                <a:lnTo>
                  <a:pt x="1015" y="1316"/>
                </a:lnTo>
                <a:lnTo>
                  <a:pt x="1078" y="1292"/>
                </a:lnTo>
                <a:lnTo>
                  <a:pt x="1135" y="1258"/>
                </a:lnTo>
                <a:lnTo>
                  <a:pt x="1159" y="1239"/>
                </a:lnTo>
                <a:lnTo>
                  <a:pt x="1184" y="1220"/>
                </a:lnTo>
                <a:lnTo>
                  <a:pt x="1208" y="1196"/>
                </a:lnTo>
                <a:lnTo>
                  <a:pt x="1227" y="1172"/>
                </a:lnTo>
                <a:lnTo>
                  <a:pt x="1159" y="1196"/>
                </a:lnTo>
                <a:lnTo>
                  <a:pt x="1097" y="1210"/>
                </a:lnTo>
                <a:lnTo>
                  <a:pt x="1034" y="1220"/>
                </a:lnTo>
                <a:lnTo>
                  <a:pt x="972" y="1220"/>
                </a:lnTo>
                <a:lnTo>
                  <a:pt x="929" y="1215"/>
                </a:lnTo>
                <a:lnTo>
                  <a:pt x="880" y="1210"/>
                </a:lnTo>
                <a:lnTo>
                  <a:pt x="837" y="1196"/>
                </a:lnTo>
                <a:lnTo>
                  <a:pt x="794" y="1181"/>
                </a:lnTo>
                <a:lnTo>
                  <a:pt x="755" y="1162"/>
                </a:lnTo>
                <a:lnTo>
                  <a:pt x="717" y="1138"/>
                </a:lnTo>
                <a:lnTo>
                  <a:pt x="683" y="1114"/>
                </a:lnTo>
                <a:lnTo>
                  <a:pt x="650" y="1085"/>
                </a:lnTo>
                <a:lnTo>
                  <a:pt x="621" y="1052"/>
                </a:lnTo>
                <a:lnTo>
                  <a:pt x="597" y="1013"/>
                </a:lnTo>
                <a:lnTo>
                  <a:pt x="573" y="980"/>
                </a:lnTo>
                <a:lnTo>
                  <a:pt x="553" y="936"/>
                </a:lnTo>
                <a:lnTo>
                  <a:pt x="539" y="893"/>
                </a:lnTo>
                <a:lnTo>
                  <a:pt x="529" y="850"/>
                </a:lnTo>
                <a:lnTo>
                  <a:pt x="520" y="807"/>
                </a:lnTo>
                <a:lnTo>
                  <a:pt x="520" y="759"/>
                </a:lnTo>
                <a:lnTo>
                  <a:pt x="520" y="749"/>
                </a:lnTo>
                <a:lnTo>
                  <a:pt x="520" y="740"/>
                </a:lnTo>
                <a:lnTo>
                  <a:pt x="678" y="740"/>
                </a:lnTo>
                <a:lnTo>
                  <a:pt x="683" y="778"/>
                </a:lnTo>
                <a:lnTo>
                  <a:pt x="688" y="816"/>
                </a:lnTo>
                <a:lnTo>
                  <a:pt x="698" y="850"/>
                </a:lnTo>
                <a:lnTo>
                  <a:pt x="707" y="888"/>
                </a:lnTo>
                <a:lnTo>
                  <a:pt x="727" y="917"/>
                </a:lnTo>
                <a:lnTo>
                  <a:pt x="746" y="951"/>
                </a:lnTo>
                <a:lnTo>
                  <a:pt x="765" y="980"/>
                </a:lnTo>
                <a:lnTo>
                  <a:pt x="789" y="1008"/>
                </a:lnTo>
                <a:lnTo>
                  <a:pt x="818" y="1032"/>
                </a:lnTo>
                <a:lnTo>
                  <a:pt x="847" y="1052"/>
                </a:lnTo>
                <a:lnTo>
                  <a:pt x="876" y="1071"/>
                </a:lnTo>
                <a:lnTo>
                  <a:pt x="909" y="1090"/>
                </a:lnTo>
                <a:lnTo>
                  <a:pt x="943" y="1100"/>
                </a:lnTo>
                <a:lnTo>
                  <a:pt x="977" y="1109"/>
                </a:lnTo>
                <a:lnTo>
                  <a:pt x="1015" y="1114"/>
                </a:lnTo>
                <a:lnTo>
                  <a:pt x="1054" y="1119"/>
                </a:lnTo>
                <a:lnTo>
                  <a:pt x="1092" y="1114"/>
                </a:lnTo>
                <a:lnTo>
                  <a:pt x="1131" y="1109"/>
                </a:lnTo>
                <a:lnTo>
                  <a:pt x="1164" y="1100"/>
                </a:lnTo>
                <a:lnTo>
                  <a:pt x="1198" y="1090"/>
                </a:lnTo>
                <a:lnTo>
                  <a:pt x="1232" y="1071"/>
                </a:lnTo>
                <a:lnTo>
                  <a:pt x="1265" y="1052"/>
                </a:lnTo>
                <a:lnTo>
                  <a:pt x="1294" y="1032"/>
                </a:lnTo>
                <a:lnTo>
                  <a:pt x="1318" y="1008"/>
                </a:lnTo>
                <a:lnTo>
                  <a:pt x="1342" y="980"/>
                </a:lnTo>
                <a:lnTo>
                  <a:pt x="1366" y="951"/>
                </a:lnTo>
                <a:lnTo>
                  <a:pt x="1386" y="917"/>
                </a:lnTo>
                <a:lnTo>
                  <a:pt x="1400" y="888"/>
                </a:lnTo>
                <a:lnTo>
                  <a:pt x="1414" y="850"/>
                </a:lnTo>
                <a:lnTo>
                  <a:pt x="1424" y="816"/>
                </a:lnTo>
                <a:lnTo>
                  <a:pt x="1429" y="778"/>
                </a:lnTo>
                <a:lnTo>
                  <a:pt x="1429" y="740"/>
                </a:lnTo>
                <a:lnTo>
                  <a:pt x="1318" y="740"/>
                </a:lnTo>
                <a:lnTo>
                  <a:pt x="1318" y="682"/>
                </a:lnTo>
                <a:lnTo>
                  <a:pt x="1309" y="624"/>
                </a:lnTo>
                <a:lnTo>
                  <a:pt x="1299" y="571"/>
                </a:lnTo>
                <a:lnTo>
                  <a:pt x="1285" y="523"/>
                </a:lnTo>
                <a:lnTo>
                  <a:pt x="1265" y="475"/>
                </a:lnTo>
                <a:lnTo>
                  <a:pt x="1241" y="432"/>
                </a:lnTo>
                <a:lnTo>
                  <a:pt x="1217" y="389"/>
                </a:lnTo>
                <a:lnTo>
                  <a:pt x="1188" y="351"/>
                </a:lnTo>
                <a:lnTo>
                  <a:pt x="1159" y="312"/>
                </a:lnTo>
                <a:lnTo>
                  <a:pt x="1131" y="279"/>
                </a:lnTo>
                <a:lnTo>
                  <a:pt x="1097" y="250"/>
                </a:lnTo>
                <a:lnTo>
                  <a:pt x="1063" y="221"/>
                </a:lnTo>
                <a:lnTo>
                  <a:pt x="1030" y="192"/>
                </a:lnTo>
                <a:lnTo>
                  <a:pt x="996" y="173"/>
                </a:lnTo>
                <a:lnTo>
                  <a:pt x="957" y="154"/>
                </a:lnTo>
                <a:lnTo>
                  <a:pt x="924" y="135"/>
                </a:lnTo>
                <a:lnTo>
                  <a:pt x="880" y="120"/>
                </a:lnTo>
                <a:lnTo>
                  <a:pt x="818" y="106"/>
                </a:lnTo>
                <a:lnTo>
                  <a:pt x="746" y="101"/>
                </a:lnTo>
                <a:lnTo>
                  <a:pt x="664" y="96"/>
                </a:lnTo>
                <a:lnTo>
                  <a:pt x="582" y="101"/>
                </a:lnTo>
                <a:lnTo>
                  <a:pt x="505" y="115"/>
                </a:lnTo>
                <a:lnTo>
                  <a:pt x="472" y="125"/>
                </a:lnTo>
                <a:lnTo>
                  <a:pt x="438" y="135"/>
                </a:lnTo>
                <a:lnTo>
                  <a:pt x="404" y="149"/>
                </a:lnTo>
                <a:lnTo>
                  <a:pt x="380" y="163"/>
                </a:lnTo>
                <a:lnTo>
                  <a:pt x="428" y="154"/>
                </a:lnTo>
                <a:lnTo>
                  <a:pt x="491" y="144"/>
                </a:lnTo>
                <a:lnTo>
                  <a:pt x="568" y="144"/>
                </a:lnTo>
                <a:lnTo>
                  <a:pt x="650" y="144"/>
                </a:lnTo>
                <a:lnTo>
                  <a:pt x="736" y="159"/>
                </a:lnTo>
                <a:lnTo>
                  <a:pt x="818" y="178"/>
                </a:lnTo>
                <a:lnTo>
                  <a:pt x="856" y="187"/>
                </a:lnTo>
                <a:lnTo>
                  <a:pt x="890" y="202"/>
                </a:lnTo>
                <a:lnTo>
                  <a:pt x="924" y="221"/>
                </a:lnTo>
                <a:lnTo>
                  <a:pt x="957" y="240"/>
                </a:lnTo>
                <a:lnTo>
                  <a:pt x="1010" y="283"/>
                </a:lnTo>
                <a:lnTo>
                  <a:pt x="1058" y="336"/>
                </a:lnTo>
                <a:lnTo>
                  <a:pt x="1102" y="394"/>
                </a:lnTo>
                <a:lnTo>
                  <a:pt x="1140" y="456"/>
                </a:lnTo>
                <a:lnTo>
                  <a:pt x="1174" y="519"/>
                </a:lnTo>
                <a:lnTo>
                  <a:pt x="1198" y="586"/>
                </a:lnTo>
                <a:lnTo>
                  <a:pt x="1208" y="619"/>
                </a:lnTo>
                <a:lnTo>
                  <a:pt x="1217" y="653"/>
                </a:lnTo>
                <a:lnTo>
                  <a:pt x="1222" y="687"/>
                </a:lnTo>
                <a:lnTo>
                  <a:pt x="1222" y="720"/>
                </a:lnTo>
                <a:lnTo>
                  <a:pt x="1222" y="730"/>
                </a:lnTo>
                <a:lnTo>
                  <a:pt x="1222" y="740"/>
                </a:lnTo>
                <a:lnTo>
                  <a:pt x="1087" y="740"/>
                </a:lnTo>
                <a:lnTo>
                  <a:pt x="1087" y="701"/>
                </a:lnTo>
                <a:lnTo>
                  <a:pt x="1083" y="663"/>
                </a:lnTo>
                <a:lnTo>
                  <a:pt x="1073" y="624"/>
                </a:lnTo>
                <a:lnTo>
                  <a:pt x="1063" y="586"/>
                </a:lnTo>
                <a:lnTo>
                  <a:pt x="1049" y="552"/>
                </a:lnTo>
                <a:lnTo>
                  <a:pt x="1030" y="519"/>
                </a:lnTo>
                <a:lnTo>
                  <a:pt x="1015" y="485"/>
                </a:lnTo>
                <a:lnTo>
                  <a:pt x="991" y="451"/>
                </a:lnTo>
                <a:lnTo>
                  <a:pt x="943" y="394"/>
                </a:lnTo>
                <a:lnTo>
                  <a:pt x="890" y="346"/>
                </a:lnTo>
                <a:lnTo>
                  <a:pt x="828" y="298"/>
                </a:lnTo>
                <a:lnTo>
                  <a:pt x="765" y="264"/>
                </a:lnTo>
                <a:lnTo>
                  <a:pt x="727" y="250"/>
                </a:lnTo>
                <a:lnTo>
                  <a:pt x="678" y="235"/>
                </a:lnTo>
                <a:lnTo>
                  <a:pt x="616" y="226"/>
                </a:lnTo>
                <a:lnTo>
                  <a:pt x="549" y="226"/>
                </a:lnTo>
                <a:lnTo>
                  <a:pt x="515" y="226"/>
                </a:lnTo>
                <a:lnTo>
                  <a:pt x="481" y="231"/>
                </a:lnTo>
                <a:lnTo>
                  <a:pt x="443" y="240"/>
                </a:lnTo>
                <a:lnTo>
                  <a:pt x="404" y="250"/>
                </a:lnTo>
                <a:lnTo>
                  <a:pt x="366" y="264"/>
                </a:lnTo>
                <a:lnTo>
                  <a:pt x="327" y="283"/>
                </a:lnTo>
                <a:lnTo>
                  <a:pt x="294" y="307"/>
                </a:lnTo>
                <a:lnTo>
                  <a:pt x="255" y="331"/>
                </a:lnTo>
                <a:lnTo>
                  <a:pt x="308" y="317"/>
                </a:lnTo>
                <a:lnTo>
                  <a:pt x="361" y="307"/>
                </a:lnTo>
                <a:lnTo>
                  <a:pt x="414" y="298"/>
                </a:lnTo>
                <a:lnTo>
                  <a:pt x="472" y="293"/>
                </a:lnTo>
                <a:lnTo>
                  <a:pt x="534" y="298"/>
                </a:lnTo>
                <a:lnTo>
                  <a:pt x="592" y="303"/>
                </a:lnTo>
                <a:lnTo>
                  <a:pt x="621" y="312"/>
                </a:lnTo>
                <a:lnTo>
                  <a:pt x="650" y="322"/>
                </a:lnTo>
                <a:lnTo>
                  <a:pt x="678" y="331"/>
                </a:lnTo>
                <a:lnTo>
                  <a:pt x="703" y="346"/>
                </a:lnTo>
                <a:lnTo>
                  <a:pt x="755" y="379"/>
                </a:lnTo>
                <a:lnTo>
                  <a:pt x="799" y="418"/>
                </a:lnTo>
                <a:lnTo>
                  <a:pt x="842" y="461"/>
                </a:lnTo>
                <a:lnTo>
                  <a:pt x="876" y="509"/>
                </a:lnTo>
                <a:lnTo>
                  <a:pt x="905" y="557"/>
                </a:lnTo>
                <a:lnTo>
                  <a:pt x="929" y="610"/>
                </a:lnTo>
                <a:lnTo>
                  <a:pt x="943" y="663"/>
                </a:lnTo>
                <a:lnTo>
                  <a:pt x="948" y="720"/>
                </a:lnTo>
                <a:lnTo>
                  <a:pt x="948" y="730"/>
                </a:lnTo>
                <a:lnTo>
                  <a:pt x="948" y="740"/>
                </a:lnTo>
                <a:lnTo>
                  <a:pt x="818" y="740"/>
                </a:lnTo>
                <a:close/>
              </a:path>
            </a:pathLst>
          </a:custGeom>
          <a:solidFill>
            <a:srgbClr val="FFFFFF"/>
          </a:solidFill>
          <a:ln w="9525">
            <a:noFill/>
            <a:round/>
            <a:headEnd/>
            <a:tailEnd/>
          </a:ln>
        </p:spPr>
        <p:txBody>
          <a:bodyPr lIns="91413" tIns="45708" rIns="91413" bIns="45708"/>
          <a:lstStyle/>
          <a:p>
            <a:pPr>
              <a:defRPr/>
            </a:pPr>
            <a:endParaRPr lang="es-AR" kern="0" dirty="0">
              <a:solidFill>
                <a:sysClr val="windowText" lastClr="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E441C9A-816B-4DC3-A787-E0E8FCB9B37F}"/>
              </a:ext>
            </a:extLst>
          </p:cNvPr>
          <p:cNvSpPr txBox="1"/>
          <p:nvPr/>
        </p:nvSpPr>
        <p:spPr>
          <a:xfrm>
            <a:off x="180000" y="2031735"/>
            <a:ext cx="3389048" cy="2578630"/>
          </a:xfrm>
          <a:prstGeom prst="rect">
            <a:avLst/>
          </a:prstGeom>
          <a:ln>
            <a:solidFill>
              <a:srgbClr val="0070C0"/>
            </a:solidFill>
          </a:ln>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2400" b="1" i="0" u="none" strike="noStrike" kern="1200" cap="none" spc="0" normalizeH="0" baseline="0" noProof="0">
                <a:ln>
                  <a:noFill/>
                </a:ln>
                <a:solidFill>
                  <a:srgbClr val="FFC000"/>
                </a:solidFill>
                <a:effectLst/>
                <a:uLnTx/>
                <a:uFillTx/>
                <a:latin typeface="Calibri Light" panose="020F0302020204030204"/>
                <a:ea typeface="+mn-ea"/>
                <a:cs typeface="+mn-cs"/>
              </a:rPr>
              <a:t>Abstract</a:t>
            </a:r>
          </a:p>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000" b="0" i="0" u="none" strike="noStrike" kern="1200" cap="none" spc="0" normalizeH="0" baseline="0" noProof="0">
                <a:ln>
                  <a:noFill/>
                </a:ln>
                <a:solidFill>
                  <a:srgbClr val="4472C4"/>
                </a:solidFill>
                <a:effectLst/>
                <a:uLnTx/>
                <a:uFillTx/>
                <a:latin typeface="Calibri Light" panose="020F0302020204030204"/>
                <a:ea typeface="+mn-ea"/>
                <a:cs typeface="+mn-cs"/>
              </a:rPr>
              <a:t>Background /Contextualization</a:t>
            </a:r>
          </a:p>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000" b="0" i="0" u="none" strike="noStrike" kern="1200" cap="none" spc="0" normalizeH="0" baseline="0" noProof="0">
                <a:ln>
                  <a:noFill/>
                </a:ln>
                <a:solidFill>
                  <a:srgbClr val="4472C4"/>
                </a:solidFill>
                <a:effectLst/>
                <a:uLnTx/>
                <a:uFillTx/>
                <a:latin typeface="Calibri Light" panose="020F0302020204030204"/>
                <a:ea typeface="+mn-ea"/>
                <a:cs typeface="+mn-cs"/>
              </a:rPr>
              <a:t>Gap</a:t>
            </a:r>
          </a:p>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000" b="1" i="0" u="none" strike="noStrike" kern="1200" cap="none" spc="0" normalizeH="0" baseline="0" noProof="0">
                <a:ln>
                  <a:noFill/>
                </a:ln>
                <a:solidFill>
                  <a:srgbClr val="4472C4"/>
                </a:solidFill>
                <a:effectLst/>
                <a:uLnTx/>
                <a:uFillTx/>
                <a:latin typeface="Calibri Light" panose="020F0302020204030204"/>
                <a:ea typeface="+mn-ea"/>
                <a:cs typeface="+mn-cs"/>
              </a:rPr>
              <a:t>Purpose</a:t>
            </a:r>
          </a:p>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000" b="1" i="0" u="none" strike="noStrike" kern="1200" cap="none" spc="0" normalizeH="0" baseline="0" noProof="0">
                <a:ln>
                  <a:noFill/>
                </a:ln>
                <a:solidFill>
                  <a:srgbClr val="4472C4"/>
                </a:solidFill>
                <a:effectLst/>
                <a:uLnTx/>
                <a:uFillTx/>
                <a:latin typeface="Calibri Light" panose="020F0302020204030204"/>
                <a:ea typeface="+mn-ea"/>
                <a:cs typeface="+mn-cs"/>
              </a:rPr>
              <a:t>Methodology</a:t>
            </a:r>
          </a:p>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000" b="1" i="0" u="none" strike="noStrike" kern="1200" cap="none" spc="0" normalizeH="0" baseline="0" noProof="0">
                <a:ln>
                  <a:noFill/>
                </a:ln>
                <a:solidFill>
                  <a:srgbClr val="4472C4"/>
                </a:solidFill>
                <a:effectLst/>
                <a:uLnTx/>
                <a:uFillTx/>
                <a:latin typeface="Calibri Light" panose="020F0302020204030204"/>
                <a:ea typeface="+mn-ea"/>
                <a:cs typeface="+mn-cs"/>
              </a:rPr>
              <a:t>Results</a:t>
            </a:r>
          </a:p>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000" b="1" i="0" u="none" strike="noStrike" kern="1200" cap="none" spc="0" normalizeH="0" baseline="0" noProof="0">
                <a:ln>
                  <a:noFill/>
                </a:ln>
                <a:solidFill>
                  <a:srgbClr val="4472C4"/>
                </a:solidFill>
                <a:effectLst/>
                <a:uLnTx/>
                <a:uFillTx/>
                <a:latin typeface="Calibri Light" panose="020F0302020204030204"/>
                <a:ea typeface="+mn-ea"/>
                <a:cs typeface="+mn-cs"/>
              </a:rPr>
              <a:t>Conclusions</a:t>
            </a:r>
            <a:r>
              <a:rPr kumimoji="0" lang="en-US" sz="2400" b="1" i="0" u="none" strike="noStrike" kern="1200" cap="none" spc="0" normalizeH="0" baseline="0" noProof="0">
                <a:ln>
                  <a:noFill/>
                </a:ln>
                <a:solidFill>
                  <a:srgbClr val="4472C4"/>
                </a:solidFill>
                <a:effectLst/>
                <a:uLnTx/>
                <a:uFillTx/>
                <a:latin typeface="Calibri Light" panose="020F0302020204030204"/>
                <a:ea typeface="+mn-ea"/>
                <a:cs typeface="+mn-cs"/>
              </a:rPr>
              <a:t> </a:t>
            </a:r>
            <a:r>
              <a:rPr kumimoji="0" lang="en-US" sz="2400" b="0" i="0" u="none" strike="noStrike" kern="1200" cap="none" spc="0" normalizeH="0" baseline="0" noProof="0">
                <a:ln>
                  <a:noFill/>
                </a:ln>
                <a:solidFill>
                  <a:prstClr val="black"/>
                </a:solidFill>
                <a:effectLst/>
                <a:uLnTx/>
                <a:uFillTx/>
                <a:latin typeface="Calibri Light" panose="020F0302020204030204"/>
                <a:ea typeface="+mn-ea"/>
                <a:cs typeface="+mn-cs"/>
              </a:rPr>
              <a:t> </a:t>
            </a:r>
            <a:endParaRPr kumimoji="0" lang="en-US" sz="24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sp>
        <p:nvSpPr>
          <p:cNvPr id="6" name="CuadroTexto 5">
            <a:extLst>
              <a:ext uri="{FF2B5EF4-FFF2-40B4-BE49-F238E27FC236}">
                <a16:creationId xmlns:a16="http://schemas.microsoft.com/office/drawing/2014/main" id="{92B3EFAC-63BB-4B71-BB1B-19DD53DBA1EE}"/>
              </a:ext>
            </a:extLst>
          </p:cNvPr>
          <p:cNvSpPr txBox="1"/>
          <p:nvPr/>
        </p:nvSpPr>
        <p:spPr>
          <a:xfrm>
            <a:off x="3716397" y="161926"/>
            <a:ext cx="8295603" cy="6561376"/>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fontScale="85000" lnSpcReduction="20000"/>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b="1" i="0" u="none" strike="noStrike" kern="1200" cap="none" spc="0" normalizeH="0" baseline="0">
                <a:ln>
                  <a:noFill/>
                </a:ln>
                <a:solidFill>
                  <a:prstClr val="black"/>
                </a:solidFill>
                <a:effectLst/>
                <a:uLnTx/>
                <a:uFillTx/>
                <a:latin typeface="Calibri" panose="020F0502020204030204"/>
                <a:ea typeface="+mn-ea"/>
                <a:cs typeface="+mn-cs"/>
              </a:rPr>
              <a:t>Ciencia</a:t>
            </a:r>
            <a:r>
              <a:rPr kumimoji="0" lang="en-US" b="1" i="0" u="none" strike="noStrike" kern="1200" cap="none" spc="0" normalizeH="0" baseline="0" noProof="0">
                <a:ln>
                  <a:noFill/>
                </a:ln>
                <a:solidFill>
                  <a:prstClr val="black"/>
                </a:solidFill>
                <a:effectLst/>
                <a:uLnTx/>
                <a:uFillTx/>
                <a:latin typeface="Calibri" panose="020F0502020204030204"/>
                <a:ea typeface="+mn-ea"/>
                <a:cs typeface="+mn-cs"/>
              </a:rPr>
              <a:t> de alto </a:t>
            </a:r>
            <a:r>
              <a:rPr kumimoji="0" lang="es-AR" b="1" i="0" u="none" strike="noStrike" kern="1200" cap="none" spc="0" normalizeH="0" baseline="0" noProof="0">
                <a:ln>
                  <a:noFill/>
                </a:ln>
                <a:solidFill>
                  <a:prstClr val="black"/>
                </a:solidFill>
                <a:effectLst/>
                <a:uLnTx/>
                <a:uFillTx/>
                <a:latin typeface="Calibri" panose="020F0502020204030204"/>
                <a:ea typeface="+mn-ea"/>
                <a:cs typeface="+mn-cs"/>
              </a:rPr>
              <a:t>impacto: elaboración y escritura de proyectos de investigación</a:t>
            </a:r>
            <a:endParaRPr kumimoji="0" lang="es-AR" sz="3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b="1" i="1" u="none" strike="noStrike" kern="1200" cap="none" spc="0" normalizeH="0" baseline="0" noProof="0">
                <a:ln>
                  <a:noFill/>
                </a:ln>
                <a:solidFill>
                  <a:prstClr val="black"/>
                </a:solidFill>
                <a:effectLst/>
                <a:uLnTx/>
                <a:uFillTx/>
                <a:latin typeface="Calibri" panose="020F0502020204030204"/>
                <a:ea typeface="+mn-ea"/>
                <a:cs typeface="+mn-cs"/>
              </a:rPr>
              <a:t>Marcelo Claudio Perissé</a:t>
            </a:r>
            <a:endParaRPr kumimoji="0" lang="en-US" b="1" i="1" u="none" strike="noStrike" kern="1200" cap="none" spc="0" normalizeH="0" baseline="0" noProof="0">
              <a:ln>
                <a:noFill/>
              </a:ln>
              <a:solidFill>
                <a:prstClr val="black"/>
              </a:solidFill>
              <a:effectLst/>
              <a:uLnTx/>
              <a:uFillTx/>
              <a:latin typeface="Calibri" panose="020F0502020204030204"/>
              <a:ea typeface="+mn-ea"/>
              <a:cs typeface="Calibri" panose="020F0502020204030204"/>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b="0" i="0" u="none" strike="noStrike" kern="1200" cap="none" spc="0" normalizeH="0" baseline="0" noProof="0">
                <a:ln>
                  <a:noFill/>
                </a:ln>
                <a:solidFill>
                  <a:prstClr val="black"/>
                </a:solidFill>
                <a:effectLst/>
                <a:uLnTx/>
                <a:uFillTx/>
                <a:latin typeface="Calibri" panose="020F0502020204030204"/>
                <a:ea typeface="+mn-ea"/>
                <a:cs typeface="+mn-cs"/>
              </a:rPr>
              <a:t>Editorial Ciencia y Técnica Administrativa</a:t>
            </a:r>
            <a:endParaRPr kumimoji="0" lang="es-AR" b="0" i="0" u="none" strike="noStrike" kern="1200" cap="none" spc="0" normalizeH="0" baseline="0" noProof="0">
              <a:ln>
                <a:noFill/>
              </a:ln>
              <a:solidFill>
                <a:prstClr val="black"/>
              </a:solidFill>
              <a:effectLst/>
              <a:uLnTx/>
              <a:uFillTx/>
              <a:latin typeface="Calibri" panose="020F0502020204030204"/>
              <a:ea typeface="+mn-ea"/>
              <a:cs typeface="Calibri" panose="020F0502020204030204"/>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b="1" i="0" u="none" strike="noStrike" kern="1200" cap="none" spc="0" normalizeH="0" baseline="0" noProof="0">
                <a:ln>
                  <a:noFill/>
                </a:ln>
                <a:solidFill>
                  <a:prstClr val="black"/>
                </a:solidFill>
                <a:effectLst/>
                <a:uLnTx/>
                <a:uFillTx/>
                <a:latin typeface="Calibri" panose="020F0502020204030204"/>
                <a:ea typeface="+mn-ea"/>
                <a:cs typeface="+mn-cs"/>
              </a:rPr>
              <a:t>Resumen</a:t>
            </a:r>
            <a:endParaRPr kumimoji="0" lang="es-AR" b="1" i="0" u="none" strike="noStrike" kern="1200" cap="none" spc="0" normalizeH="0" baseline="0" noProof="0">
              <a:ln>
                <a:noFill/>
              </a:ln>
              <a:solidFill>
                <a:prstClr val="black"/>
              </a:solidFill>
              <a:effectLst/>
              <a:uLnTx/>
              <a:uFillTx/>
              <a:latin typeface="Calibri" panose="020F0502020204030204"/>
              <a:ea typeface="+mn-ea"/>
              <a:cs typeface="Calibri" panose="020F0502020204030204"/>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sz="2400" b="1" i="0" u="none" strike="noStrike" kern="1200" cap="none" spc="0" normalizeH="0" baseline="0" noProof="0">
                <a:ln>
                  <a:noFill/>
                </a:ln>
                <a:solidFill>
                  <a:prstClr val="black"/>
                </a:solidFill>
                <a:effectLst/>
                <a:uLnTx/>
                <a:uFillTx/>
                <a:latin typeface="Calibri" panose="020F0502020204030204"/>
                <a:ea typeface="+mn-ea"/>
                <a:cs typeface="+mn-cs"/>
              </a:rPr>
              <a:t>Contextualización</a:t>
            </a:r>
            <a:r>
              <a:rPr kumimoji="0" lang="es-AR" sz="2400" b="0" i="0" u="none" strike="noStrike" kern="1200" cap="none" spc="0" normalizeH="0" baseline="0" noProof="0">
                <a:ln>
                  <a:noFill/>
                </a:ln>
                <a:solidFill>
                  <a:prstClr val="black"/>
                </a:solidFill>
                <a:effectLst/>
                <a:uLnTx/>
                <a:uFillTx/>
                <a:latin typeface="Calibri" panose="020F0502020204030204"/>
                <a:ea typeface="+mn-ea"/>
                <a:cs typeface="+mn-cs"/>
              </a:rPr>
              <a:t>: en el marco del estudio de la ciencia y tecnología, y más particularmente en sus actividades de investigación y desarrollo.</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sz="2400" b="1" i="0" u="none" strike="noStrike" kern="1200" cap="none" spc="0" normalizeH="0" baseline="0" noProof="0">
                <a:ln>
                  <a:noFill/>
                </a:ln>
                <a:solidFill>
                  <a:prstClr val="black"/>
                </a:solidFill>
                <a:effectLst/>
                <a:uLnTx/>
                <a:uFillTx/>
                <a:latin typeface="Calibri" panose="020F0502020204030204"/>
                <a:ea typeface="+mn-ea"/>
                <a:cs typeface="+mn-cs"/>
              </a:rPr>
              <a:t>Gap | Intersticio:</a:t>
            </a:r>
            <a:r>
              <a:rPr kumimoji="0" lang="es-AR" sz="2400" b="0" i="0" u="none" strike="noStrike" kern="1200" cap="none" spc="0" normalizeH="0" baseline="0" noProof="0">
                <a:ln>
                  <a:noFill/>
                </a:ln>
                <a:solidFill>
                  <a:prstClr val="black"/>
                </a:solidFill>
                <a:effectLst/>
                <a:uLnTx/>
                <a:uFillTx/>
                <a:latin typeface="Calibri" panose="020F0502020204030204"/>
                <a:ea typeface="+mn-ea"/>
                <a:cs typeface="+mn-cs"/>
              </a:rPr>
              <a:t> el trabajo expone sobre las condiciones necesarias y suficientes para iniciar un proceso de investigación, en lo que se refiere a su planteo, desarrollo, y exposición.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sz="2400" b="1" i="0" u="none" strike="noStrike" kern="1200" cap="none" spc="0" normalizeH="0" baseline="0" noProof="0">
                <a:ln>
                  <a:noFill/>
                </a:ln>
                <a:solidFill>
                  <a:prstClr val="black"/>
                </a:solidFill>
                <a:effectLst/>
                <a:uLnTx/>
                <a:uFillTx/>
                <a:latin typeface="Calibri" panose="020F0502020204030204"/>
                <a:ea typeface="+mn-ea"/>
                <a:cs typeface="+mn-cs"/>
              </a:rPr>
              <a:t>Propósito</a:t>
            </a:r>
            <a:r>
              <a:rPr kumimoji="0" lang="es-AR" sz="2400" b="0" i="0" u="none" strike="noStrike" kern="1200" cap="none" spc="0" normalizeH="0" baseline="0" noProof="0">
                <a:ln>
                  <a:noFill/>
                </a:ln>
                <a:solidFill>
                  <a:prstClr val="black"/>
                </a:solidFill>
                <a:effectLst/>
                <a:uLnTx/>
                <a:uFillTx/>
                <a:latin typeface="Calibri" panose="020F0502020204030204"/>
                <a:ea typeface="+mn-ea"/>
                <a:cs typeface="+mn-cs"/>
              </a:rPr>
              <a:t>: el principal propósito es presentar las formas más adecuadas de llevar adelante una revisión sistemática de la literatura científica, mediante la cual se puedan encontrar, sintetizar y analizar las evidencias relevantes necesarias para constituir un proceso de investigación científica.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sz="2400" b="1" i="0" u="none" strike="noStrike" kern="1200" cap="none" spc="0" normalizeH="0" baseline="0" noProof="0">
                <a:ln>
                  <a:noFill/>
                </a:ln>
                <a:solidFill>
                  <a:prstClr val="black"/>
                </a:solidFill>
                <a:effectLst/>
                <a:uLnTx/>
                <a:uFillTx/>
                <a:latin typeface="Calibri" panose="020F0502020204030204"/>
                <a:ea typeface="+mn-ea"/>
                <a:cs typeface="+mn-cs"/>
              </a:rPr>
              <a:t>Metodología</a:t>
            </a:r>
            <a:r>
              <a:rPr kumimoji="0" lang="es-AR" sz="2400" b="0" i="0" u="none" strike="noStrike" kern="1200" cap="none" spc="0" normalizeH="0" baseline="0" noProof="0">
                <a:ln>
                  <a:noFill/>
                </a:ln>
                <a:solidFill>
                  <a:prstClr val="black"/>
                </a:solidFill>
                <a:effectLst/>
                <a:uLnTx/>
                <a:uFillTx/>
                <a:latin typeface="Calibri" panose="020F0502020204030204"/>
                <a:ea typeface="+mn-ea"/>
                <a:cs typeface="+mn-cs"/>
              </a:rPr>
              <a:t>: la metodología de base que se ha tomado es la revisión sistemática basada en una matriz de análisis basada en una endecatupla epistemológica propuesta por Mario Bunge.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sz="2400" b="1" i="0" u="none" strike="noStrike" kern="1200" cap="none" spc="0" normalizeH="0" baseline="0" noProof="0">
                <a:ln>
                  <a:noFill/>
                </a:ln>
                <a:solidFill>
                  <a:prstClr val="black"/>
                </a:solidFill>
                <a:effectLst/>
                <a:uLnTx/>
                <a:uFillTx/>
                <a:latin typeface="Calibri" panose="020F0502020204030204"/>
                <a:ea typeface="+mn-ea"/>
                <a:cs typeface="+mn-cs"/>
              </a:rPr>
              <a:t>Resultados</a:t>
            </a:r>
            <a:r>
              <a:rPr kumimoji="0" lang="es-AR" sz="2400" b="0" i="0" u="none" strike="noStrike" kern="1200" cap="none" spc="0" normalizeH="0" baseline="0" noProof="0">
                <a:ln>
                  <a:noFill/>
                </a:ln>
                <a:solidFill>
                  <a:prstClr val="black"/>
                </a:solidFill>
                <a:effectLst/>
                <a:uLnTx/>
                <a:uFillTx/>
                <a:latin typeface="Calibri" panose="020F0502020204030204"/>
                <a:ea typeface="+mn-ea"/>
                <a:cs typeface="+mn-cs"/>
              </a:rPr>
              <a:t>: el principal resultado es el de alcanzar una «organización científica del trabajo creativo», expuesta aquí bajo la forma de un manual por el cual se describe la técnica para llevar adelante una metódica y sistemática revisión de la literatura científica.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s-AR" sz="2400" b="1" i="0" u="none" strike="noStrike" kern="1200" cap="none" spc="0" normalizeH="0" baseline="0" noProof="0">
                <a:ln>
                  <a:noFill/>
                </a:ln>
                <a:solidFill>
                  <a:prstClr val="black"/>
                </a:solidFill>
                <a:effectLst/>
                <a:uLnTx/>
                <a:uFillTx/>
                <a:latin typeface="Calibri" panose="020F0502020204030204"/>
                <a:ea typeface="+mn-ea"/>
                <a:cs typeface="+mn-cs"/>
              </a:rPr>
              <a:t>Conclusiones</a:t>
            </a:r>
            <a:r>
              <a:rPr kumimoji="0" lang="es-AR" sz="2400" b="0" i="0" u="none" strike="noStrike" kern="1200" cap="none" spc="0" normalizeH="0" baseline="0" noProof="0">
                <a:ln>
                  <a:noFill/>
                </a:ln>
                <a:solidFill>
                  <a:prstClr val="black"/>
                </a:solidFill>
                <a:effectLst/>
                <a:uLnTx/>
                <a:uFillTx/>
                <a:latin typeface="Calibri" panose="020F0502020204030204"/>
                <a:ea typeface="+mn-ea"/>
                <a:cs typeface="+mn-cs"/>
              </a:rPr>
              <a:t>: contar con un proceso sistémico de revisión de la literatura científica permite mejorar la eficiencia y efectividad de los procesos de investigación y desarrollo, lo que conlleva a una efectividad en la manera de construir nuevas ideas racionales.</a:t>
            </a:r>
            <a:endParaRPr kumimoji="0" lang="es-AR" sz="2400" b="0" i="0" u="none" strike="noStrike" kern="1200" cap="none" spc="0" normalizeH="0" baseline="0" noProof="0">
              <a:ln>
                <a:noFill/>
              </a:ln>
              <a:solidFill>
                <a:prstClr val="black"/>
              </a:solidFill>
              <a:effectLst/>
              <a:uLnTx/>
              <a:uFillTx/>
              <a:latin typeface="Calibri" panose="020F0502020204030204"/>
              <a:ea typeface="+mn-ea"/>
              <a:cs typeface="Calibri" panose="020F0502020204030204"/>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Palabras Clave</a:t>
            </a:r>
            <a:endParaRPr kumimoji="0" lang="en-US" sz="2400" b="1" i="0" u="none" strike="noStrike" kern="1200" cap="none" spc="0" normalizeH="0" baseline="0" noProof="0">
              <a:ln>
                <a:noFill/>
              </a:ln>
              <a:solidFill>
                <a:prstClr val="black"/>
              </a:solidFill>
              <a:effectLst/>
              <a:uLnTx/>
              <a:uFillTx/>
              <a:latin typeface="Calibri" panose="020F0502020204030204"/>
              <a:ea typeface="+mn-ea"/>
              <a:cs typeface="Calibri" panose="020F0502020204030204"/>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7201 </a:t>
            </a:r>
            <a:r>
              <a:rPr kumimoji="0" lang="es-AR" sz="2400" b="0" i="0" u="none" strike="noStrike" kern="1200" cap="none" spc="0" normalizeH="0" baseline="0" noProof="0">
                <a:ln>
                  <a:noFill/>
                </a:ln>
                <a:solidFill>
                  <a:prstClr val="black"/>
                </a:solidFill>
                <a:effectLst/>
                <a:uLnTx/>
                <a:uFillTx/>
                <a:latin typeface="Calibri" panose="020F0502020204030204"/>
                <a:ea typeface="+mn-ea"/>
                <a:cs typeface="+mn-cs"/>
              </a:rPr>
              <a:t>Filosofía del conocimiento , 7201.02 Epistemología, 7201.06 Teoría de la razón </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hlinkClick r:id="rId2"/>
              </a:rPr>
              <a:t>Nomenclatura Internacional de la UNESCO</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a:endParaRPr>
          </a:p>
        </p:txBody>
      </p:sp>
      <p:sp>
        <p:nvSpPr>
          <p:cNvPr id="3" name="Título 2">
            <a:extLst>
              <a:ext uri="{FF2B5EF4-FFF2-40B4-BE49-F238E27FC236}">
                <a16:creationId xmlns:a16="http://schemas.microsoft.com/office/drawing/2014/main" id="{94E5ED0E-0CC8-21EC-A4D0-DA10A0E039A9}"/>
              </a:ext>
            </a:extLst>
          </p:cNvPr>
          <p:cNvSpPr>
            <a:spLocks noGrp="1"/>
          </p:cNvSpPr>
          <p:nvPr>
            <p:ph type="title"/>
          </p:nvPr>
        </p:nvSpPr>
        <p:spPr>
          <a:xfrm>
            <a:off x="453682" y="161925"/>
            <a:ext cx="2841684" cy="485245"/>
          </a:xfrm>
        </p:spPr>
        <p:txBody>
          <a:bodyPr>
            <a:normAutofit fontScale="90000"/>
          </a:bodyPr>
          <a:lstStyle/>
          <a:p>
            <a:pPr algn="ctr"/>
            <a:r>
              <a:rPr lang="es-AR"/>
              <a:t>Resumen</a:t>
            </a:r>
            <a:endParaRPr lang="es-AR" dirty="0"/>
          </a:p>
        </p:txBody>
      </p:sp>
      <p:sp>
        <p:nvSpPr>
          <p:cNvPr id="8" name="Marcador de número de diapositiva 7">
            <a:extLst>
              <a:ext uri="{FF2B5EF4-FFF2-40B4-BE49-F238E27FC236}">
                <a16:creationId xmlns:a16="http://schemas.microsoft.com/office/drawing/2014/main" id="{6F635A56-8890-1509-1064-F5EFE74DB1E2}"/>
              </a:ext>
            </a:extLst>
          </p:cNvPr>
          <p:cNvSpPr>
            <a:spLocks noGrp="1"/>
          </p:cNvSpPr>
          <p:nvPr>
            <p:ph type="sldNum" sz="quarter" idx="12"/>
          </p:nvPr>
        </p:nvSpPr>
        <p:spPr/>
        <p:txBody>
          <a:bodyPr/>
          <a:lstStyle/>
          <a:p>
            <a:fld id="{DF0F741A-1C68-43B1-82BF-590C1E2811B5}" type="slidenum">
              <a:rPr lang="es-AR" smtClean="0"/>
              <a:t>9</a:t>
            </a:fld>
            <a:endParaRPr lang="es-AR"/>
          </a:p>
        </p:txBody>
      </p:sp>
      <p:cxnSp>
        <p:nvCxnSpPr>
          <p:cNvPr id="4" name="Conector recto 3">
            <a:extLst>
              <a:ext uri="{FF2B5EF4-FFF2-40B4-BE49-F238E27FC236}">
                <a16:creationId xmlns:a16="http://schemas.microsoft.com/office/drawing/2014/main" id="{19CABB2C-AFB4-D481-C06D-F66EC2066C31}"/>
              </a:ext>
            </a:extLst>
          </p:cNvPr>
          <p:cNvCxnSpPr>
            <a:cxnSpLocks/>
          </p:cNvCxnSpPr>
          <p:nvPr/>
        </p:nvCxnSpPr>
        <p:spPr>
          <a:xfrm>
            <a:off x="650631" y="856063"/>
            <a:ext cx="2468889" cy="0"/>
          </a:xfrm>
          <a:prstGeom prst="line">
            <a:avLst/>
          </a:prstGeom>
          <a:ln w="3810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688425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6"/>
</p:tagLst>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3503</TotalTime>
  <Words>3195</Words>
  <Application>Microsoft Office PowerPoint</Application>
  <PresentationFormat>Panorámica</PresentationFormat>
  <Paragraphs>496</Paragraphs>
  <Slides>24</Slides>
  <Notes>8</Notes>
  <HiddenSlides>0</HiddenSlides>
  <MMClips>0</MMClips>
  <ScaleCrop>false</ScaleCrop>
  <HeadingPairs>
    <vt:vector size="6" baseType="variant">
      <vt:variant>
        <vt:lpstr>Fuentes usadas</vt:lpstr>
      </vt:variant>
      <vt:variant>
        <vt:i4>9</vt:i4>
      </vt:variant>
      <vt:variant>
        <vt:lpstr>Tema</vt:lpstr>
      </vt:variant>
      <vt:variant>
        <vt:i4>2</vt:i4>
      </vt:variant>
      <vt:variant>
        <vt:lpstr>Títulos de diapositiva</vt:lpstr>
      </vt:variant>
      <vt:variant>
        <vt:i4>24</vt:i4>
      </vt:variant>
    </vt:vector>
  </HeadingPairs>
  <TitlesOfParts>
    <vt:vector size="35" baseType="lpstr">
      <vt:lpstr>Arial</vt:lpstr>
      <vt:lpstr>Calibri</vt:lpstr>
      <vt:lpstr>Calibri Light</vt:lpstr>
      <vt:lpstr>Georgia</vt:lpstr>
      <vt:lpstr>Kunstler Script</vt:lpstr>
      <vt:lpstr>Lucida Calligraphy</vt:lpstr>
      <vt:lpstr>Open Sans</vt:lpstr>
      <vt:lpstr>Times New Roman</vt:lpstr>
      <vt:lpstr>Wingdings</vt:lpstr>
      <vt:lpstr>1_Tema de Office</vt:lpstr>
      <vt:lpstr>Tema de Office</vt:lpstr>
      <vt:lpstr>Presentación de PowerPoint</vt:lpstr>
      <vt:lpstr>Presentación de PowerPoint</vt:lpstr>
      <vt:lpstr>Artículos de investigación: tipología</vt:lpstr>
      <vt:lpstr> Standard structure of an article</vt:lpstr>
      <vt:lpstr>Organization of a regular papers</vt:lpstr>
      <vt:lpstr>Presentación de PowerPoint</vt:lpstr>
      <vt:lpstr>Presentación de PowerPoint</vt:lpstr>
      <vt:lpstr>Presentación de PowerPoint</vt:lpstr>
      <vt:lpstr>Resumen</vt:lpstr>
      <vt:lpstr>Presentación de PowerPoint</vt:lpstr>
      <vt:lpstr>Pautas para elaborar la introducción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Conclusión</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Marcelo Perisse</dc:creator>
  <cp:lastModifiedBy>Marcelo Perisse</cp:lastModifiedBy>
  <cp:revision>233</cp:revision>
  <dcterms:created xsi:type="dcterms:W3CDTF">2021-03-16T16:21:29Z</dcterms:created>
  <dcterms:modified xsi:type="dcterms:W3CDTF">2024-09-28T23:27:05Z</dcterms:modified>
</cp:coreProperties>
</file>