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9"/>
  </p:normalViewPr>
  <p:slideViewPr>
    <p:cSldViewPr snapToGrid="0" snapToObjects="1" showGuides="1">
      <p:cViewPr>
        <p:scale>
          <a:sx n="60" d="100"/>
          <a:sy n="60" d="100"/>
        </p:scale>
        <p:origin x="-304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48788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9604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ie"/>
          <p:cNvSpPr/>
          <p:nvPr/>
        </p:nvSpPr>
        <p:spPr>
          <a:xfrm>
            <a:off x="16573244" y="4869936"/>
            <a:ext cx="20924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0" name="Linie"/>
          <p:cNvSpPr/>
          <p:nvPr/>
        </p:nvSpPr>
        <p:spPr>
          <a:xfrm flipV="1">
            <a:off x="16945865" y="4773237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1" name="Linie"/>
          <p:cNvSpPr/>
          <p:nvPr/>
        </p:nvSpPr>
        <p:spPr>
          <a:xfrm flipV="1">
            <a:off x="17062857" y="4779567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2" name="Linie"/>
          <p:cNvSpPr/>
          <p:nvPr/>
        </p:nvSpPr>
        <p:spPr>
          <a:xfrm>
            <a:off x="16704579" y="5318153"/>
            <a:ext cx="1" cy="907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3" name="Linie"/>
          <p:cNvSpPr/>
          <p:nvPr/>
        </p:nvSpPr>
        <p:spPr>
          <a:xfrm flipV="1">
            <a:off x="16565214" y="4765524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4" name="Linie"/>
          <p:cNvSpPr/>
          <p:nvPr/>
        </p:nvSpPr>
        <p:spPr>
          <a:xfrm flipV="1">
            <a:off x="16825177" y="1845203"/>
            <a:ext cx="1" cy="356319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" name="Quadrat"/>
          <p:cNvSpPr/>
          <p:nvPr/>
        </p:nvSpPr>
        <p:spPr>
          <a:xfrm>
            <a:off x="16047068" y="4091554"/>
            <a:ext cx="1254771" cy="1254771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" name="Dreieck"/>
          <p:cNvSpPr/>
          <p:nvPr/>
        </p:nvSpPr>
        <p:spPr>
          <a:xfrm>
            <a:off x="18358118" y="4472625"/>
            <a:ext cx="1010293" cy="9116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7" name="Quadrat"/>
          <p:cNvSpPr/>
          <p:nvPr/>
        </p:nvSpPr>
        <p:spPr>
          <a:xfrm>
            <a:off x="16047068" y="2634436"/>
            <a:ext cx="1254771" cy="1254771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8" name="Quadrat"/>
          <p:cNvSpPr/>
          <p:nvPr/>
        </p:nvSpPr>
        <p:spPr>
          <a:xfrm>
            <a:off x="16047068" y="1177318"/>
            <a:ext cx="1254771" cy="1254770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" name="Linie"/>
          <p:cNvSpPr/>
          <p:nvPr/>
        </p:nvSpPr>
        <p:spPr>
          <a:xfrm flipV="1">
            <a:off x="16982291" y="3890081"/>
            <a:ext cx="1" cy="20059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" name="4"/>
          <p:cNvSpPr txBox="1"/>
          <p:nvPr/>
        </p:nvSpPr>
        <p:spPr>
          <a:xfrm>
            <a:off x="16728138" y="2622859"/>
            <a:ext cx="669441" cy="44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4</a:t>
            </a:r>
          </a:p>
        </p:txBody>
      </p:sp>
      <p:sp>
        <p:nvSpPr>
          <p:cNvPr id="131" name="Linie"/>
          <p:cNvSpPr/>
          <p:nvPr/>
        </p:nvSpPr>
        <p:spPr>
          <a:xfrm flipV="1">
            <a:off x="16086480" y="5403287"/>
            <a:ext cx="740624" cy="7406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" name="Linie"/>
          <p:cNvSpPr/>
          <p:nvPr/>
        </p:nvSpPr>
        <p:spPr>
          <a:xfrm flipV="1">
            <a:off x="15943485" y="5403288"/>
            <a:ext cx="761814" cy="761814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3" name="Linie"/>
          <p:cNvSpPr/>
          <p:nvPr/>
        </p:nvSpPr>
        <p:spPr>
          <a:xfrm flipV="1">
            <a:off x="15806107" y="5403289"/>
            <a:ext cx="761046" cy="76104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82" name="Verbindungslinie"/>
          <p:cNvSpPr/>
          <p:nvPr/>
        </p:nvSpPr>
        <p:spPr>
          <a:xfrm>
            <a:off x="15137525" y="3795118"/>
            <a:ext cx="896877" cy="420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5" h="21600" extrusionOk="0">
                <a:moveTo>
                  <a:pt x="15106" y="21600"/>
                </a:moveTo>
                <a:cubicBezTo>
                  <a:pt x="-5395" y="9324"/>
                  <a:pt x="-5029" y="2124"/>
                  <a:pt x="16205" y="0"/>
                </a:cubicBezTo>
              </a:path>
            </a:pathLst>
          </a:custGeom>
          <a:ln w="63500">
            <a:solidFill>
              <a:srgbClr val="A6AAA8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3" name="Verbindungslinie"/>
          <p:cNvSpPr/>
          <p:nvPr/>
        </p:nvSpPr>
        <p:spPr>
          <a:xfrm>
            <a:off x="17318246" y="3824608"/>
            <a:ext cx="927025" cy="427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3" h="21600" extrusionOk="0">
                <a:moveTo>
                  <a:pt x="0" y="21600"/>
                </a:moveTo>
                <a:cubicBezTo>
                  <a:pt x="21321" y="11442"/>
                  <a:pt x="21600" y="4242"/>
                  <a:pt x="836" y="0"/>
                </a:cubicBezTo>
              </a:path>
            </a:pathLst>
          </a:custGeom>
          <a:ln w="63500">
            <a:solidFill>
              <a:srgbClr val="A6AAA8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136" name="Dreieck"/>
          <p:cNvSpPr/>
          <p:nvPr/>
        </p:nvSpPr>
        <p:spPr>
          <a:xfrm rot="6394186">
            <a:off x="15861189" y="4127987"/>
            <a:ext cx="164479" cy="1644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6AAA8"/>
          </a:solidFill>
          <a:ln w="63500">
            <a:solidFill>
              <a:srgbClr val="A6AAA8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7" name="Dreieck"/>
          <p:cNvSpPr/>
          <p:nvPr/>
        </p:nvSpPr>
        <p:spPr>
          <a:xfrm rot="16316721">
            <a:off x="17333035" y="3748807"/>
            <a:ext cx="164478" cy="1644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6AAA8"/>
          </a:solidFill>
          <a:ln w="63500">
            <a:solidFill>
              <a:srgbClr val="A6AAA8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8" name="Dreieck"/>
          <p:cNvSpPr/>
          <p:nvPr/>
        </p:nvSpPr>
        <p:spPr>
          <a:xfrm rot="10800000">
            <a:off x="14213332" y="4466247"/>
            <a:ext cx="895325" cy="895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18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9" name="Kreis"/>
          <p:cNvSpPr/>
          <p:nvPr/>
        </p:nvSpPr>
        <p:spPr>
          <a:xfrm>
            <a:off x="16789993" y="1790483"/>
            <a:ext cx="65467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0" name="Kreis"/>
          <p:cNvSpPr/>
          <p:nvPr/>
        </p:nvSpPr>
        <p:spPr>
          <a:xfrm>
            <a:off x="16665516" y="3314976"/>
            <a:ext cx="65466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1" name="Kreis"/>
          <p:cNvSpPr/>
          <p:nvPr/>
        </p:nvSpPr>
        <p:spPr>
          <a:xfrm>
            <a:off x="16529054" y="4721656"/>
            <a:ext cx="65467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2" name="Kreis"/>
          <p:cNvSpPr/>
          <p:nvPr/>
        </p:nvSpPr>
        <p:spPr>
          <a:xfrm>
            <a:off x="18610873" y="4843608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3" name="Kreis"/>
          <p:cNvSpPr/>
          <p:nvPr/>
        </p:nvSpPr>
        <p:spPr>
          <a:xfrm>
            <a:off x="17269314" y="483501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4" name="Kreis"/>
          <p:cNvSpPr/>
          <p:nvPr/>
        </p:nvSpPr>
        <p:spPr>
          <a:xfrm>
            <a:off x="18828038" y="535355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5" name="Linie"/>
          <p:cNvSpPr/>
          <p:nvPr/>
        </p:nvSpPr>
        <p:spPr>
          <a:xfrm flipH="1" flipV="1">
            <a:off x="14663412" y="5572511"/>
            <a:ext cx="554139" cy="554140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6" name="Linie"/>
          <p:cNvSpPr/>
          <p:nvPr/>
        </p:nvSpPr>
        <p:spPr>
          <a:xfrm flipV="1">
            <a:off x="14660995" y="5336576"/>
            <a:ext cx="1" cy="668548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7" name="Linie"/>
          <p:cNvSpPr/>
          <p:nvPr/>
        </p:nvSpPr>
        <p:spPr>
          <a:xfrm flipH="1">
            <a:off x="14868725" y="4876266"/>
            <a:ext cx="1187443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8" name="Kreis"/>
          <p:cNvSpPr/>
          <p:nvPr/>
        </p:nvSpPr>
        <p:spPr>
          <a:xfrm>
            <a:off x="16014087" y="484175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1" name="Kreis"/>
          <p:cNvSpPr/>
          <p:nvPr/>
        </p:nvSpPr>
        <p:spPr>
          <a:xfrm>
            <a:off x="17265777" y="1691495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2" name="Kreis"/>
          <p:cNvSpPr/>
          <p:nvPr/>
        </p:nvSpPr>
        <p:spPr>
          <a:xfrm>
            <a:off x="16011667" y="16914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3" name="Dreieck"/>
          <p:cNvSpPr/>
          <p:nvPr/>
        </p:nvSpPr>
        <p:spPr>
          <a:xfrm>
            <a:off x="18618488" y="6548001"/>
            <a:ext cx="471904" cy="471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4" name="Linie"/>
          <p:cNvSpPr/>
          <p:nvPr/>
        </p:nvSpPr>
        <p:spPr>
          <a:xfrm flipV="1">
            <a:off x="18860769" y="5425712"/>
            <a:ext cx="1" cy="117882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5" name="Kreis"/>
          <p:cNvSpPr/>
          <p:nvPr/>
        </p:nvSpPr>
        <p:spPr>
          <a:xfrm>
            <a:off x="18824677" y="6532920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6" name="Kreis"/>
          <p:cNvSpPr/>
          <p:nvPr/>
        </p:nvSpPr>
        <p:spPr>
          <a:xfrm>
            <a:off x="15487798" y="376366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7" name="Kreis"/>
          <p:cNvSpPr/>
          <p:nvPr/>
        </p:nvSpPr>
        <p:spPr>
          <a:xfrm>
            <a:off x="17842162" y="380164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8" name="Kreis"/>
          <p:cNvSpPr/>
          <p:nvPr/>
        </p:nvSpPr>
        <p:spPr>
          <a:xfrm>
            <a:off x="18673159" y="6792533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9" name="Linie"/>
          <p:cNvSpPr/>
          <p:nvPr/>
        </p:nvSpPr>
        <p:spPr>
          <a:xfrm flipV="1">
            <a:off x="16237430" y="2328366"/>
            <a:ext cx="1" cy="7373064"/>
          </a:xfrm>
          <a:prstGeom prst="line">
            <a:avLst/>
          </a:prstGeom>
          <a:ln w="25400">
            <a:solidFill>
              <a:srgbClr val="FF2F92"/>
            </a:solidFill>
            <a:custDash>
              <a:ds d="600000" sp="6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0" name="Oval"/>
          <p:cNvSpPr/>
          <p:nvPr/>
        </p:nvSpPr>
        <p:spPr>
          <a:xfrm>
            <a:off x="16180880" y="2243033"/>
            <a:ext cx="104847" cy="112723"/>
          </a:xfrm>
          <a:prstGeom prst="ellipse">
            <a:avLst/>
          </a:prstGeom>
          <a:ln w="38100">
            <a:solidFill>
              <a:srgbClr val="FF2F92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1" name="Rechteck"/>
          <p:cNvSpPr/>
          <p:nvPr/>
        </p:nvSpPr>
        <p:spPr>
          <a:xfrm>
            <a:off x="18548763" y="5757014"/>
            <a:ext cx="545555" cy="6330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2" name="Linie"/>
          <p:cNvSpPr/>
          <p:nvPr/>
        </p:nvSpPr>
        <p:spPr>
          <a:xfrm>
            <a:off x="18587423" y="5750693"/>
            <a:ext cx="544580" cy="64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61" y="0"/>
                </a:moveTo>
                <a:lnTo>
                  <a:pt x="21366" y="1657"/>
                </a:lnTo>
                <a:lnTo>
                  <a:pt x="0" y="5136"/>
                </a:lnTo>
                <a:lnTo>
                  <a:pt x="21498" y="6440"/>
                </a:lnTo>
                <a:lnTo>
                  <a:pt x="48" y="9064"/>
                </a:lnTo>
                <a:lnTo>
                  <a:pt x="21600" y="10634"/>
                </a:lnTo>
                <a:lnTo>
                  <a:pt x="365" y="12942"/>
                </a:lnTo>
                <a:lnTo>
                  <a:pt x="21404" y="14056"/>
                </a:lnTo>
                <a:lnTo>
                  <a:pt x="854" y="16687"/>
                </a:lnTo>
                <a:lnTo>
                  <a:pt x="10754" y="17915"/>
                </a:lnTo>
                <a:lnTo>
                  <a:pt x="10750" y="21600"/>
                </a:lnTo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3" name="Kreis"/>
          <p:cNvSpPr/>
          <p:nvPr/>
        </p:nvSpPr>
        <p:spPr>
          <a:xfrm>
            <a:off x="14628263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4" name="Linie"/>
          <p:cNvSpPr/>
          <p:nvPr/>
        </p:nvSpPr>
        <p:spPr>
          <a:xfrm flipV="1">
            <a:off x="16136395" y="5408348"/>
            <a:ext cx="812248" cy="81224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5" name="Linie"/>
          <p:cNvSpPr/>
          <p:nvPr/>
        </p:nvSpPr>
        <p:spPr>
          <a:xfrm flipV="1">
            <a:off x="16137119" y="5412801"/>
            <a:ext cx="927341" cy="92734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6" name="Kreis"/>
          <p:cNvSpPr/>
          <p:nvPr/>
        </p:nvSpPr>
        <p:spPr>
          <a:xfrm>
            <a:off x="16532482" y="5303032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7" name="Kreis"/>
          <p:cNvSpPr/>
          <p:nvPr/>
        </p:nvSpPr>
        <p:spPr>
          <a:xfrm>
            <a:off x="16671845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8" name="Kreis"/>
          <p:cNvSpPr/>
          <p:nvPr/>
        </p:nvSpPr>
        <p:spPr>
          <a:xfrm>
            <a:off x="16792444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9" name="Kreis"/>
          <p:cNvSpPr/>
          <p:nvPr/>
        </p:nvSpPr>
        <p:spPr>
          <a:xfrm>
            <a:off x="16913133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70" name="Kreis"/>
          <p:cNvSpPr/>
          <p:nvPr/>
        </p:nvSpPr>
        <p:spPr>
          <a:xfrm>
            <a:off x="17030124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90" name="Gruppieren"/>
          <p:cNvGrpSpPr/>
          <p:nvPr/>
        </p:nvGrpSpPr>
        <p:grpSpPr>
          <a:xfrm>
            <a:off x="15081449" y="5892381"/>
            <a:ext cx="1254771" cy="1254770"/>
            <a:chOff x="2807" y="0"/>
            <a:chExt cx="1254769" cy="1254769"/>
          </a:xfrm>
        </p:grpSpPr>
        <p:sp>
          <p:nvSpPr>
            <p:cNvPr id="171" name="Quadrat"/>
            <p:cNvSpPr/>
            <p:nvPr/>
          </p:nvSpPr>
          <p:spPr>
            <a:xfrm>
              <a:off x="659121" y="259288"/>
              <a:ext cx="386663" cy="38666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4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2" name="Kreis"/>
            <p:cNvSpPr/>
            <p:nvPr/>
          </p:nvSpPr>
          <p:spPr>
            <a:xfrm>
              <a:off x="303010" y="666776"/>
              <a:ext cx="386664" cy="386663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3" name="1"/>
            <p:cNvSpPr txBox="1"/>
            <p:nvPr/>
          </p:nvSpPr>
          <p:spPr>
            <a:xfrm>
              <a:off x="328049" y="151372"/>
              <a:ext cx="202361" cy="4688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 lnSpcReduction="20000"/>
            </a:bodyPr>
            <a:lstStyle>
              <a:lvl1pPr defTabSz="233679">
                <a:defRPr sz="2560" b="0">
                  <a:solidFill>
                    <a:srgbClr val="FFFFFF"/>
                  </a:solidFill>
                  <a:latin typeface="DIN Alternate"/>
                  <a:ea typeface="DIN Alternate"/>
                  <a:cs typeface="DIN Alternate"/>
                  <a:sym typeface="DIN Alternate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74" name="Dreieck"/>
            <p:cNvSpPr/>
            <p:nvPr/>
          </p:nvSpPr>
          <p:spPr>
            <a:xfrm>
              <a:off x="794060" y="741939"/>
              <a:ext cx="214911" cy="21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5" name="Linie"/>
            <p:cNvSpPr/>
            <p:nvPr/>
          </p:nvSpPr>
          <p:spPr>
            <a:xfrm flipV="1">
              <a:off x="982604" y="647060"/>
              <a:ext cx="1" cy="257587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6" name="Linie"/>
            <p:cNvSpPr/>
            <p:nvPr/>
          </p:nvSpPr>
          <p:spPr>
            <a:xfrm flipH="1">
              <a:off x="701380" y="883751"/>
              <a:ext cx="144391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7" name="Kreis"/>
            <p:cNvSpPr/>
            <p:nvPr/>
          </p:nvSpPr>
          <p:spPr>
            <a:xfrm>
              <a:off x="730107" y="219252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8" name="Kreis"/>
            <p:cNvSpPr/>
            <p:nvPr/>
          </p:nvSpPr>
          <p:spPr>
            <a:xfrm>
              <a:off x="850028" y="225583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9" name="Kreis"/>
            <p:cNvSpPr/>
            <p:nvPr/>
          </p:nvSpPr>
          <p:spPr>
            <a:xfrm>
              <a:off x="990020" y="225583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0" name="Kreis"/>
            <p:cNvSpPr/>
            <p:nvPr/>
          </p:nvSpPr>
          <p:spPr>
            <a:xfrm>
              <a:off x="994584" y="331966"/>
              <a:ext cx="65466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1" name="Kreis"/>
            <p:cNvSpPr/>
            <p:nvPr/>
          </p:nvSpPr>
          <p:spPr>
            <a:xfrm>
              <a:off x="949870" y="873135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2" name="Kreis"/>
            <p:cNvSpPr/>
            <p:nvPr/>
          </p:nvSpPr>
          <p:spPr>
            <a:xfrm>
              <a:off x="109323" y="201236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3" name="Linie"/>
            <p:cNvSpPr/>
            <p:nvPr/>
          </p:nvSpPr>
          <p:spPr>
            <a:xfrm flipH="1">
              <a:off x="458406" y="450519"/>
              <a:ext cx="199025" cy="220598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4" name="Kreis"/>
            <p:cNvSpPr/>
            <p:nvPr/>
          </p:nvSpPr>
          <p:spPr>
            <a:xfrm>
              <a:off x="655958" y="851016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5" name="Kreis"/>
            <p:cNvSpPr/>
            <p:nvPr/>
          </p:nvSpPr>
          <p:spPr>
            <a:xfrm>
              <a:off x="449888" y="634208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6" name="Kreis"/>
            <p:cNvSpPr/>
            <p:nvPr/>
          </p:nvSpPr>
          <p:spPr>
            <a:xfrm>
              <a:off x="630865" y="432325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7" name="Kreis"/>
            <p:cNvSpPr/>
            <p:nvPr/>
          </p:nvSpPr>
          <p:spPr>
            <a:xfrm>
              <a:off x="787038" y="851016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8" name="Kreis"/>
            <p:cNvSpPr/>
            <p:nvPr/>
          </p:nvSpPr>
          <p:spPr>
            <a:xfrm>
              <a:off x="994584" y="438349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9" name="Kreis"/>
            <p:cNvSpPr/>
            <p:nvPr/>
          </p:nvSpPr>
          <p:spPr>
            <a:xfrm>
              <a:off x="2807" y="0"/>
              <a:ext cx="1254771" cy="1254770"/>
            </a:xfrm>
            <a:prstGeom prst="ellipse">
              <a:avLst/>
            </a:pr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91" name="Kreis"/>
          <p:cNvSpPr/>
          <p:nvPr/>
        </p:nvSpPr>
        <p:spPr>
          <a:xfrm>
            <a:off x="14868511" y="4843123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2" name="Kreis"/>
          <p:cNvSpPr/>
          <p:nvPr/>
        </p:nvSpPr>
        <p:spPr>
          <a:xfrm>
            <a:off x="16949557" y="4059904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3" name="Kreis"/>
          <p:cNvSpPr/>
          <p:nvPr/>
        </p:nvSpPr>
        <p:spPr>
          <a:xfrm>
            <a:off x="16792444" y="405650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4" name="Kreis"/>
          <p:cNvSpPr/>
          <p:nvPr/>
        </p:nvSpPr>
        <p:spPr>
          <a:xfrm>
            <a:off x="16789993" y="385933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5" name="Kreis"/>
          <p:cNvSpPr/>
          <p:nvPr/>
        </p:nvSpPr>
        <p:spPr>
          <a:xfrm>
            <a:off x="16950348" y="3857961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6" name="Kreis"/>
          <p:cNvSpPr/>
          <p:nvPr/>
        </p:nvSpPr>
        <p:spPr>
          <a:xfrm>
            <a:off x="16792444" y="2607500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7" name="Kreis"/>
          <p:cNvSpPr/>
          <p:nvPr/>
        </p:nvSpPr>
        <p:spPr>
          <a:xfrm>
            <a:off x="16796323" y="2402218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8" name="Linie"/>
          <p:cNvSpPr/>
          <p:nvPr/>
        </p:nvSpPr>
        <p:spPr>
          <a:xfrm>
            <a:off x="16054655" y="8388388"/>
            <a:ext cx="2597974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9" name="Quadrat"/>
          <p:cNvSpPr/>
          <p:nvPr/>
        </p:nvSpPr>
        <p:spPr>
          <a:xfrm>
            <a:off x="15684075" y="7748137"/>
            <a:ext cx="386663" cy="386664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0" name="Kreis"/>
          <p:cNvSpPr/>
          <p:nvPr/>
        </p:nvSpPr>
        <p:spPr>
          <a:xfrm>
            <a:off x="15327965" y="8155626"/>
            <a:ext cx="386663" cy="386664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1" name="1"/>
          <p:cNvSpPr txBox="1"/>
          <p:nvPr/>
        </p:nvSpPr>
        <p:spPr>
          <a:xfrm>
            <a:off x="15353003" y="7640221"/>
            <a:ext cx="202361" cy="468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02" name="Dreieck"/>
          <p:cNvSpPr/>
          <p:nvPr/>
        </p:nvSpPr>
        <p:spPr>
          <a:xfrm>
            <a:off x="15819012" y="8230788"/>
            <a:ext cx="214912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3" name="Linie"/>
          <p:cNvSpPr/>
          <p:nvPr/>
        </p:nvSpPr>
        <p:spPr>
          <a:xfrm flipV="1">
            <a:off x="16007556" y="8135910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4" name="Linie"/>
          <p:cNvSpPr/>
          <p:nvPr/>
        </p:nvSpPr>
        <p:spPr>
          <a:xfrm flipH="1">
            <a:off x="15726334" y="8372599"/>
            <a:ext cx="144391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5" name="Kreis"/>
          <p:cNvSpPr/>
          <p:nvPr/>
        </p:nvSpPr>
        <p:spPr>
          <a:xfrm>
            <a:off x="15755060" y="7708103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6" name="Kreis"/>
          <p:cNvSpPr/>
          <p:nvPr/>
        </p:nvSpPr>
        <p:spPr>
          <a:xfrm>
            <a:off x="15874982" y="771443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7" name="Kreis"/>
          <p:cNvSpPr/>
          <p:nvPr/>
        </p:nvSpPr>
        <p:spPr>
          <a:xfrm>
            <a:off x="16014974" y="771443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8" name="Kreis"/>
          <p:cNvSpPr/>
          <p:nvPr/>
        </p:nvSpPr>
        <p:spPr>
          <a:xfrm>
            <a:off x="16019538" y="782081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9" name="Kreis"/>
          <p:cNvSpPr/>
          <p:nvPr/>
        </p:nvSpPr>
        <p:spPr>
          <a:xfrm>
            <a:off x="15974823" y="836198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0" name="Kreis"/>
          <p:cNvSpPr/>
          <p:nvPr/>
        </p:nvSpPr>
        <p:spPr>
          <a:xfrm>
            <a:off x="15024954" y="8276280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1" name="Linie"/>
          <p:cNvSpPr/>
          <p:nvPr/>
        </p:nvSpPr>
        <p:spPr>
          <a:xfrm flipH="1" flipV="1">
            <a:off x="14652787" y="7212043"/>
            <a:ext cx="511075" cy="51107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2" name="Dreieck"/>
          <p:cNvSpPr/>
          <p:nvPr/>
        </p:nvSpPr>
        <p:spPr>
          <a:xfrm>
            <a:off x="18618359" y="8114716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3" name="Kreis"/>
          <p:cNvSpPr/>
          <p:nvPr/>
        </p:nvSpPr>
        <p:spPr>
          <a:xfrm>
            <a:off x="18821576" y="8083501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4" name="Kreis"/>
          <p:cNvSpPr/>
          <p:nvPr/>
        </p:nvSpPr>
        <p:spPr>
          <a:xfrm>
            <a:off x="15134277" y="769008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5" name="Kreis"/>
          <p:cNvSpPr/>
          <p:nvPr/>
        </p:nvSpPr>
        <p:spPr>
          <a:xfrm>
            <a:off x="18678359" y="8355655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6" name="Linie"/>
          <p:cNvSpPr/>
          <p:nvPr/>
        </p:nvSpPr>
        <p:spPr>
          <a:xfrm flipH="1">
            <a:off x="15483361" y="7939369"/>
            <a:ext cx="199024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7" name="Kreis"/>
          <p:cNvSpPr/>
          <p:nvPr/>
        </p:nvSpPr>
        <p:spPr>
          <a:xfrm>
            <a:off x="15680912" y="833986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8" name="Kreis"/>
          <p:cNvSpPr/>
          <p:nvPr/>
        </p:nvSpPr>
        <p:spPr>
          <a:xfrm>
            <a:off x="15474841" y="812305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9" name="Kreis"/>
          <p:cNvSpPr/>
          <p:nvPr/>
        </p:nvSpPr>
        <p:spPr>
          <a:xfrm>
            <a:off x="15655819" y="7921174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0" name="Kreis"/>
          <p:cNvSpPr/>
          <p:nvPr/>
        </p:nvSpPr>
        <p:spPr>
          <a:xfrm>
            <a:off x="15811992" y="833986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1" name="Rechteck"/>
          <p:cNvSpPr/>
          <p:nvPr/>
        </p:nvSpPr>
        <p:spPr>
          <a:xfrm>
            <a:off x="18495075" y="7353482"/>
            <a:ext cx="545555" cy="6330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2" name="Kreis"/>
          <p:cNvSpPr/>
          <p:nvPr/>
        </p:nvSpPr>
        <p:spPr>
          <a:xfrm>
            <a:off x="16019538" y="792719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3" name="Kreis"/>
          <p:cNvSpPr/>
          <p:nvPr/>
        </p:nvSpPr>
        <p:spPr>
          <a:xfrm>
            <a:off x="15027761" y="7488849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4" name="Linie"/>
          <p:cNvSpPr/>
          <p:nvPr/>
        </p:nvSpPr>
        <p:spPr>
          <a:xfrm>
            <a:off x="16054655" y="9991448"/>
            <a:ext cx="26448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5" name="Quadrat"/>
          <p:cNvSpPr/>
          <p:nvPr/>
        </p:nvSpPr>
        <p:spPr>
          <a:xfrm>
            <a:off x="15684076" y="9351197"/>
            <a:ext cx="386663" cy="3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6" name="Kreis"/>
          <p:cNvSpPr/>
          <p:nvPr/>
        </p:nvSpPr>
        <p:spPr>
          <a:xfrm>
            <a:off x="15327966" y="9758688"/>
            <a:ext cx="386663" cy="38666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7" name="1"/>
          <p:cNvSpPr txBox="1"/>
          <p:nvPr/>
        </p:nvSpPr>
        <p:spPr>
          <a:xfrm>
            <a:off x="15353005" y="9243281"/>
            <a:ext cx="202360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28" name="Dreieck"/>
          <p:cNvSpPr/>
          <p:nvPr/>
        </p:nvSpPr>
        <p:spPr>
          <a:xfrm>
            <a:off x="15819012" y="9833848"/>
            <a:ext cx="214912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9" name="Linie"/>
          <p:cNvSpPr/>
          <p:nvPr/>
        </p:nvSpPr>
        <p:spPr>
          <a:xfrm flipV="1">
            <a:off x="16007556" y="9738970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0" name="Linie"/>
          <p:cNvSpPr/>
          <p:nvPr/>
        </p:nvSpPr>
        <p:spPr>
          <a:xfrm flipH="1">
            <a:off x="15726334" y="9975660"/>
            <a:ext cx="144391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1" name="Kreis"/>
          <p:cNvSpPr/>
          <p:nvPr/>
        </p:nvSpPr>
        <p:spPr>
          <a:xfrm>
            <a:off x="15755060" y="931116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2" name="Kreis"/>
          <p:cNvSpPr/>
          <p:nvPr/>
        </p:nvSpPr>
        <p:spPr>
          <a:xfrm>
            <a:off x="15874984" y="931749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3" name="Kreis"/>
          <p:cNvSpPr/>
          <p:nvPr/>
        </p:nvSpPr>
        <p:spPr>
          <a:xfrm>
            <a:off x="16014974" y="931749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4" name="Kreis"/>
          <p:cNvSpPr/>
          <p:nvPr/>
        </p:nvSpPr>
        <p:spPr>
          <a:xfrm>
            <a:off x="16019540" y="9423875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5" name="Kreis"/>
          <p:cNvSpPr/>
          <p:nvPr/>
        </p:nvSpPr>
        <p:spPr>
          <a:xfrm>
            <a:off x="15974823" y="9965046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6" name="Kreis"/>
          <p:cNvSpPr/>
          <p:nvPr/>
        </p:nvSpPr>
        <p:spPr>
          <a:xfrm>
            <a:off x="15024952" y="987933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7" name="Linie"/>
          <p:cNvSpPr/>
          <p:nvPr/>
        </p:nvSpPr>
        <p:spPr>
          <a:xfrm flipH="1" flipV="1">
            <a:off x="14652931" y="8815246"/>
            <a:ext cx="510932" cy="51093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8" name="Kreis"/>
          <p:cNvSpPr/>
          <p:nvPr/>
        </p:nvSpPr>
        <p:spPr>
          <a:xfrm>
            <a:off x="15134277" y="929314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9" name="Linie"/>
          <p:cNvSpPr/>
          <p:nvPr/>
        </p:nvSpPr>
        <p:spPr>
          <a:xfrm flipH="1">
            <a:off x="15483361" y="9542429"/>
            <a:ext cx="199024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0" name="Kreis"/>
          <p:cNvSpPr/>
          <p:nvPr/>
        </p:nvSpPr>
        <p:spPr>
          <a:xfrm>
            <a:off x="15680912" y="994292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1" name="Kreis"/>
          <p:cNvSpPr/>
          <p:nvPr/>
        </p:nvSpPr>
        <p:spPr>
          <a:xfrm>
            <a:off x="15474841" y="972611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2" name="Kreis"/>
          <p:cNvSpPr/>
          <p:nvPr/>
        </p:nvSpPr>
        <p:spPr>
          <a:xfrm>
            <a:off x="15655821" y="9524234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3" name="Kreis"/>
          <p:cNvSpPr/>
          <p:nvPr/>
        </p:nvSpPr>
        <p:spPr>
          <a:xfrm>
            <a:off x="15811994" y="994292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4" name="Rechteck"/>
          <p:cNvSpPr/>
          <p:nvPr/>
        </p:nvSpPr>
        <p:spPr>
          <a:xfrm>
            <a:off x="18495077" y="8956543"/>
            <a:ext cx="545554" cy="6330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5" name="Kreis"/>
          <p:cNvSpPr/>
          <p:nvPr/>
        </p:nvSpPr>
        <p:spPr>
          <a:xfrm>
            <a:off x="16019540" y="9530258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6" name="Kreis"/>
          <p:cNvSpPr/>
          <p:nvPr/>
        </p:nvSpPr>
        <p:spPr>
          <a:xfrm>
            <a:off x="15027763" y="9091909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7" name="Dreieck"/>
          <p:cNvSpPr/>
          <p:nvPr/>
        </p:nvSpPr>
        <p:spPr>
          <a:xfrm>
            <a:off x="18650243" y="9725980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8" name="Kreis"/>
          <p:cNvSpPr/>
          <p:nvPr/>
        </p:nvSpPr>
        <p:spPr>
          <a:xfrm>
            <a:off x="18853463" y="9694766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9" name="Kreis"/>
          <p:cNvSpPr/>
          <p:nvPr/>
        </p:nvSpPr>
        <p:spPr>
          <a:xfrm>
            <a:off x="18710243" y="996691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0" name="Linie"/>
          <p:cNvSpPr/>
          <p:nvPr/>
        </p:nvSpPr>
        <p:spPr>
          <a:xfrm flipV="1">
            <a:off x="18863263" y="7037026"/>
            <a:ext cx="1" cy="11031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1" name="Linie"/>
          <p:cNvSpPr/>
          <p:nvPr/>
        </p:nvSpPr>
        <p:spPr>
          <a:xfrm flipV="1">
            <a:off x="18887067" y="8576186"/>
            <a:ext cx="1" cy="122414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2" name="S1: Kunden Projekte"/>
          <p:cNvSpPr txBox="1"/>
          <p:nvPr/>
        </p:nvSpPr>
        <p:spPr>
          <a:xfrm>
            <a:off x="16438942" y="6142203"/>
            <a:ext cx="1656853" cy="914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500"/>
            </a:lvl1pPr>
          </a:lstStyle>
          <a:p>
            <a:r>
              <a:rPr dirty="0"/>
              <a:t>S1</a:t>
            </a:r>
          </a:p>
        </p:txBody>
      </p:sp>
      <p:sp>
        <p:nvSpPr>
          <p:cNvPr id="253" name="Linie"/>
          <p:cNvSpPr/>
          <p:nvPr/>
        </p:nvSpPr>
        <p:spPr>
          <a:xfrm>
            <a:off x="15576763" y="7156101"/>
            <a:ext cx="211227" cy="319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4" name="Linie"/>
          <p:cNvSpPr/>
          <p:nvPr/>
        </p:nvSpPr>
        <p:spPr>
          <a:xfrm>
            <a:off x="15529050" y="8763292"/>
            <a:ext cx="211227" cy="3191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5" name="Form"/>
          <p:cNvSpPr/>
          <p:nvPr/>
        </p:nvSpPr>
        <p:spPr>
          <a:xfrm>
            <a:off x="12947413" y="104984"/>
            <a:ext cx="7954136" cy="135241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533" h="21084" extrusionOk="0">
                <a:moveTo>
                  <a:pt x="8833" y="355"/>
                </a:moveTo>
                <a:cubicBezTo>
                  <a:pt x="11780" y="-337"/>
                  <a:pt x="14979" y="-116"/>
                  <a:pt x="15072" y="1893"/>
                </a:cubicBezTo>
                <a:cubicBezTo>
                  <a:pt x="15125" y="3038"/>
                  <a:pt x="13587" y="3990"/>
                  <a:pt x="14076" y="5125"/>
                </a:cubicBezTo>
                <a:cubicBezTo>
                  <a:pt x="14481" y="6064"/>
                  <a:pt x="16050" y="6237"/>
                  <a:pt x="16492" y="7162"/>
                </a:cubicBezTo>
                <a:cubicBezTo>
                  <a:pt x="16960" y="8142"/>
                  <a:pt x="15858" y="9010"/>
                  <a:pt x="15364" y="9962"/>
                </a:cubicBezTo>
                <a:cubicBezTo>
                  <a:pt x="13642" y="13284"/>
                  <a:pt x="21071" y="18217"/>
                  <a:pt x="15293" y="20524"/>
                </a:cubicBezTo>
                <a:cubicBezTo>
                  <a:pt x="13734" y="21146"/>
                  <a:pt x="11869" y="20747"/>
                  <a:pt x="10099" y="20745"/>
                </a:cubicBezTo>
                <a:cubicBezTo>
                  <a:pt x="8210" y="20744"/>
                  <a:pt x="6286" y="21263"/>
                  <a:pt x="4421" y="21018"/>
                </a:cubicBezTo>
                <a:cubicBezTo>
                  <a:pt x="1470" y="20629"/>
                  <a:pt x="-529" y="18456"/>
                  <a:pt x="124" y="16296"/>
                </a:cubicBezTo>
                <a:cubicBezTo>
                  <a:pt x="566" y="14833"/>
                  <a:pt x="2325" y="13854"/>
                  <a:pt x="2675" y="12357"/>
                </a:cubicBezTo>
                <a:cubicBezTo>
                  <a:pt x="3242" y="9935"/>
                  <a:pt x="50" y="8144"/>
                  <a:pt x="50" y="5746"/>
                </a:cubicBezTo>
                <a:cubicBezTo>
                  <a:pt x="49" y="2410"/>
                  <a:pt x="4740" y="1317"/>
                  <a:pt x="8833" y="355"/>
                </a:cubicBezTo>
                <a:close/>
              </a:path>
            </a:pathLst>
          </a:custGeom>
          <a:ln w="25400">
            <a:solidFill>
              <a:schemeClr val="accent1"/>
            </a:solidFill>
            <a:custDash>
              <a:ds d="600000" sp="600000"/>
            </a:custDash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6" name="Form"/>
          <p:cNvSpPr/>
          <p:nvPr/>
        </p:nvSpPr>
        <p:spPr>
          <a:xfrm>
            <a:off x="1047664" y="2449215"/>
            <a:ext cx="5774254" cy="102587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4" h="21102" extrusionOk="0">
                <a:moveTo>
                  <a:pt x="8879" y="361"/>
                </a:moveTo>
                <a:cubicBezTo>
                  <a:pt x="11815" y="-340"/>
                  <a:pt x="15005" y="-117"/>
                  <a:pt x="15090" y="1903"/>
                </a:cubicBezTo>
                <a:cubicBezTo>
                  <a:pt x="15139" y="3053"/>
                  <a:pt x="13609" y="4007"/>
                  <a:pt x="14099" y="5147"/>
                </a:cubicBezTo>
                <a:cubicBezTo>
                  <a:pt x="14507" y="6096"/>
                  <a:pt x="16084" y="6248"/>
                  <a:pt x="16504" y="7191"/>
                </a:cubicBezTo>
                <a:cubicBezTo>
                  <a:pt x="16947" y="8184"/>
                  <a:pt x="15847" y="9042"/>
                  <a:pt x="15381" y="10000"/>
                </a:cubicBezTo>
                <a:cubicBezTo>
                  <a:pt x="13865" y="13116"/>
                  <a:pt x="20894" y="18814"/>
                  <a:pt x="15054" y="20398"/>
                </a:cubicBezTo>
                <a:cubicBezTo>
                  <a:pt x="13378" y="20853"/>
                  <a:pt x="11833" y="19628"/>
                  <a:pt x="10124" y="19562"/>
                </a:cubicBezTo>
                <a:cubicBezTo>
                  <a:pt x="8098" y="19485"/>
                  <a:pt x="6493" y="20982"/>
                  <a:pt x="4487" y="21094"/>
                </a:cubicBezTo>
                <a:cubicBezTo>
                  <a:pt x="1513" y="21260"/>
                  <a:pt x="-706" y="18796"/>
                  <a:pt x="209" y="16356"/>
                </a:cubicBezTo>
                <a:cubicBezTo>
                  <a:pt x="753" y="14905"/>
                  <a:pt x="2441" y="13916"/>
                  <a:pt x="2749" y="12404"/>
                </a:cubicBezTo>
                <a:cubicBezTo>
                  <a:pt x="3244" y="9972"/>
                  <a:pt x="117" y="8178"/>
                  <a:pt x="135" y="5770"/>
                </a:cubicBezTo>
                <a:cubicBezTo>
                  <a:pt x="160" y="2420"/>
                  <a:pt x="4818" y="1330"/>
                  <a:pt x="8879" y="361"/>
                </a:cubicBezTo>
                <a:close/>
              </a:path>
            </a:pathLst>
          </a:custGeom>
          <a:ln w="25400">
            <a:solidFill>
              <a:schemeClr val="accent1">
                <a:lumOff val="-13575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7" name="B"/>
          <p:cNvSpPr txBox="1"/>
          <p:nvPr/>
        </p:nvSpPr>
        <p:spPr>
          <a:xfrm>
            <a:off x="29858627" y="17152009"/>
            <a:ext cx="323089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0"/>
            </a:lvl1pPr>
          </a:lstStyle>
          <a:p>
            <a:r>
              <a:t>B</a:t>
            </a:r>
          </a:p>
        </p:txBody>
      </p:sp>
      <p:sp>
        <p:nvSpPr>
          <p:cNvPr id="258" name="System in Focus: avantum…"/>
          <p:cNvSpPr txBox="1"/>
          <p:nvPr/>
        </p:nvSpPr>
        <p:spPr>
          <a:xfrm>
            <a:off x="322661" y="219831"/>
            <a:ext cx="3231654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rPr dirty="0"/>
              <a:t>System in Focus:</a:t>
            </a:r>
          </a:p>
          <a:p>
            <a:pPr algn="l"/>
            <a:r>
              <a:rPr dirty="0"/>
              <a:t>Rekursion: 01</a:t>
            </a:r>
          </a:p>
        </p:txBody>
      </p:sp>
      <p:sp>
        <p:nvSpPr>
          <p:cNvPr id="269" name="Kreis"/>
          <p:cNvSpPr/>
          <p:nvPr/>
        </p:nvSpPr>
        <p:spPr>
          <a:xfrm>
            <a:off x="15649399" y="687809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5" name="S1: Solutions"/>
          <p:cNvSpPr txBox="1"/>
          <p:nvPr/>
        </p:nvSpPr>
        <p:spPr>
          <a:xfrm>
            <a:off x="16394972" y="7816564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286" name="Linie"/>
          <p:cNvSpPr/>
          <p:nvPr/>
        </p:nvSpPr>
        <p:spPr>
          <a:xfrm flipV="1">
            <a:off x="16237011" y="3892069"/>
            <a:ext cx="1" cy="7373064"/>
          </a:xfrm>
          <a:prstGeom prst="line">
            <a:avLst/>
          </a:prstGeom>
          <a:ln w="25400">
            <a:solidFill>
              <a:srgbClr val="FF2F92"/>
            </a:solidFill>
            <a:custDash>
              <a:ds d="600000" sp="6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7" name="Linie"/>
          <p:cNvSpPr/>
          <p:nvPr/>
        </p:nvSpPr>
        <p:spPr>
          <a:xfrm>
            <a:off x="16066937" y="11555151"/>
            <a:ext cx="26448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8" name="Quadrat"/>
          <p:cNvSpPr/>
          <p:nvPr/>
        </p:nvSpPr>
        <p:spPr>
          <a:xfrm>
            <a:off x="15696358" y="10914900"/>
            <a:ext cx="386663" cy="3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9" name="Kreis"/>
          <p:cNvSpPr/>
          <p:nvPr/>
        </p:nvSpPr>
        <p:spPr>
          <a:xfrm>
            <a:off x="15340248" y="11322391"/>
            <a:ext cx="386663" cy="38666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0" name="1"/>
          <p:cNvSpPr txBox="1"/>
          <p:nvPr/>
        </p:nvSpPr>
        <p:spPr>
          <a:xfrm>
            <a:off x="15365286" y="10806984"/>
            <a:ext cx="202361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91" name="Dreieck"/>
          <p:cNvSpPr/>
          <p:nvPr/>
        </p:nvSpPr>
        <p:spPr>
          <a:xfrm>
            <a:off x="15831294" y="11397551"/>
            <a:ext cx="214911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2" name="Linie"/>
          <p:cNvSpPr/>
          <p:nvPr/>
        </p:nvSpPr>
        <p:spPr>
          <a:xfrm flipV="1">
            <a:off x="16019838" y="11302673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3" name="Linie"/>
          <p:cNvSpPr/>
          <p:nvPr/>
        </p:nvSpPr>
        <p:spPr>
          <a:xfrm flipH="1">
            <a:off x="15738616" y="11539363"/>
            <a:ext cx="144390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4" name="Kreis"/>
          <p:cNvSpPr/>
          <p:nvPr/>
        </p:nvSpPr>
        <p:spPr>
          <a:xfrm>
            <a:off x="15767341" y="1087486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5" name="Kreis"/>
          <p:cNvSpPr/>
          <p:nvPr/>
        </p:nvSpPr>
        <p:spPr>
          <a:xfrm>
            <a:off x="15887265" y="108811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6" name="Kreis"/>
          <p:cNvSpPr/>
          <p:nvPr/>
        </p:nvSpPr>
        <p:spPr>
          <a:xfrm>
            <a:off x="16027255" y="108811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7" name="Kreis"/>
          <p:cNvSpPr/>
          <p:nvPr/>
        </p:nvSpPr>
        <p:spPr>
          <a:xfrm>
            <a:off x="16031821" y="1098757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8" name="Kreis"/>
          <p:cNvSpPr/>
          <p:nvPr/>
        </p:nvSpPr>
        <p:spPr>
          <a:xfrm>
            <a:off x="15987104" y="1152874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9" name="Kreis"/>
          <p:cNvSpPr/>
          <p:nvPr/>
        </p:nvSpPr>
        <p:spPr>
          <a:xfrm>
            <a:off x="15037234" y="1144304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0" name="Linie"/>
          <p:cNvSpPr/>
          <p:nvPr/>
        </p:nvSpPr>
        <p:spPr>
          <a:xfrm flipH="1" flipV="1">
            <a:off x="14652512" y="10391649"/>
            <a:ext cx="510933" cy="51093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1" name="Kreis"/>
          <p:cNvSpPr/>
          <p:nvPr/>
        </p:nvSpPr>
        <p:spPr>
          <a:xfrm>
            <a:off x="15146559" y="10856848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2" name="Linie"/>
          <p:cNvSpPr/>
          <p:nvPr/>
        </p:nvSpPr>
        <p:spPr>
          <a:xfrm flipH="1">
            <a:off x="15495642" y="11106132"/>
            <a:ext cx="199025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3" name="Kreis"/>
          <p:cNvSpPr/>
          <p:nvPr/>
        </p:nvSpPr>
        <p:spPr>
          <a:xfrm>
            <a:off x="15693194" y="11506629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4" name="Kreis"/>
          <p:cNvSpPr/>
          <p:nvPr/>
        </p:nvSpPr>
        <p:spPr>
          <a:xfrm>
            <a:off x="15487122" y="1128982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5" name="Kreis"/>
          <p:cNvSpPr/>
          <p:nvPr/>
        </p:nvSpPr>
        <p:spPr>
          <a:xfrm>
            <a:off x="15668102" y="11087937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6" name="Kreis"/>
          <p:cNvSpPr/>
          <p:nvPr/>
        </p:nvSpPr>
        <p:spPr>
          <a:xfrm>
            <a:off x="15824275" y="1150662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7" name="Rechteck"/>
          <p:cNvSpPr/>
          <p:nvPr/>
        </p:nvSpPr>
        <p:spPr>
          <a:xfrm>
            <a:off x="18507358" y="10520246"/>
            <a:ext cx="545555" cy="6330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8" name="Kreis"/>
          <p:cNvSpPr/>
          <p:nvPr/>
        </p:nvSpPr>
        <p:spPr>
          <a:xfrm>
            <a:off x="16031821" y="1109396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9" name="Kreis"/>
          <p:cNvSpPr/>
          <p:nvPr/>
        </p:nvSpPr>
        <p:spPr>
          <a:xfrm>
            <a:off x="15040044" y="10655612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0" name="Dreieck"/>
          <p:cNvSpPr/>
          <p:nvPr/>
        </p:nvSpPr>
        <p:spPr>
          <a:xfrm>
            <a:off x="18662524" y="11289683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1" name="Kreis"/>
          <p:cNvSpPr/>
          <p:nvPr/>
        </p:nvSpPr>
        <p:spPr>
          <a:xfrm>
            <a:off x="18865744" y="1125846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2" name="Kreis"/>
          <p:cNvSpPr/>
          <p:nvPr/>
        </p:nvSpPr>
        <p:spPr>
          <a:xfrm>
            <a:off x="18722525" y="1153062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3" name="Linie"/>
          <p:cNvSpPr/>
          <p:nvPr/>
        </p:nvSpPr>
        <p:spPr>
          <a:xfrm flipV="1">
            <a:off x="18899348" y="10185214"/>
            <a:ext cx="1" cy="11031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4" name="Linie"/>
          <p:cNvSpPr/>
          <p:nvPr/>
        </p:nvSpPr>
        <p:spPr>
          <a:xfrm>
            <a:off x="15560805" y="10355372"/>
            <a:ext cx="211227" cy="280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5" name="S1: Support"/>
          <p:cNvSpPr txBox="1"/>
          <p:nvPr/>
        </p:nvSpPr>
        <p:spPr>
          <a:xfrm>
            <a:off x="16394972" y="9402723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1 </a:t>
            </a:r>
            <a:endParaRPr dirty="0"/>
          </a:p>
        </p:txBody>
      </p:sp>
      <p:grpSp>
        <p:nvGrpSpPr>
          <p:cNvPr id="344" name="Gruppieren"/>
          <p:cNvGrpSpPr/>
          <p:nvPr/>
        </p:nvGrpSpPr>
        <p:grpSpPr>
          <a:xfrm>
            <a:off x="14648295" y="5480536"/>
            <a:ext cx="4481916" cy="8018313"/>
            <a:chOff x="0" y="0"/>
            <a:chExt cx="4481915" cy="8018312"/>
          </a:xfrm>
        </p:grpSpPr>
        <p:sp>
          <p:nvSpPr>
            <p:cNvPr id="316" name="Linie"/>
            <p:cNvSpPr/>
            <p:nvPr/>
          </p:nvSpPr>
          <p:spPr>
            <a:xfrm flipV="1">
              <a:off x="1584499" y="-1"/>
              <a:ext cx="1" cy="7373065"/>
            </a:xfrm>
            <a:prstGeom prst="line">
              <a:avLst/>
            </a:prstGeom>
            <a:noFill/>
            <a:ln w="25400" cap="flat">
              <a:solidFill>
                <a:srgbClr val="FF2F92"/>
              </a:solidFill>
              <a:custDash>
                <a:ds d="600000" sp="600000"/>
              </a:custDash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7" name="Linie"/>
            <p:cNvSpPr/>
            <p:nvPr/>
          </p:nvSpPr>
          <p:spPr>
            <a:xfrm>
              <a:off x="1414424" y="7663081"/>
              <a:ext cx="2644816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8" name="Quadrat"/>
            <p:cNvSpPr/>
            <p:nvPr/>
          </p:nvSpPr>
          <p:spPr>
            <a:xfrm>
              <a:off x="1043845" y="7022830"/>
              <a:ext cx="386663" cy="38666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4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9" name="Kreis"/>
            <p:cNvSpPr/>
            <p:nvPr/>
          </p:nvSpPr>
          <p:spPr>
            <a:xfrm>
              <a:off x="687735" y="7430321"/>
              <a:ext cx="386663" cy="386663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0" name="1"/>
            <p:cNvSpPr txBox="1"/>
            <p:nvPr/>
          </p:nvSpPr>
          <p:spPr>
            <a:xfrm>
              <a:off x="712774" y="6914914"/>
              <a:ext cx="202360" cy="4688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 lnSpcReduction="20000"/>
            </a:bodyPr>
            <a:lstStyle>
              <a:lvl1pPr defTabSz="233679">
                <a:defRPr sz="2560" b="0">
                  <a:solidFill>
                    <a:srgbClr val="FFFFFF"/>
                  </a:solidFill>
                  <a:latin typeface="DIN Alternate"/>
                  <a:ea typeface="DIN Alternate"/>
                  <a:cs typeface="DIN Alternate"/>
                  <a:sym typeface="DIN Alternate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321" name="Dreieck"/>
            <p:cNvSpPr/>
            <p:nvPr/>
          </p:nvSpPr>
          <p:spPr>
            <a:xfrm>
              <a:off x="1178781" y="7505481"/>
              <a:ext cx="214912" cy="21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2" name="Linie"/>
            <p:cNvSpPr/>
            <p:nvPr/>
          </p:nvSpPr>
          <p:spPr>
            <a:xfrm flipV="1">
              <a:off x="1367325" y="7410604"/>
              <a:ext cx="1" cy="257586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3" name="Linie"/>
            <p:cNvSpPr/>
            <p:nvPr/>
          </p:nvSpPr>
          <p:spPr>
            <a:xfrm flipH="1">
              <a:off x="1086103" y="7647292"/>
              <a:ext cx="144391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4" name="Kreis"/>
            <p:cNvSpPr/>
            <p:nvPr/>
          </p:nvSpPr>
          <p:spPr>
            <a:xfrm>
              <a:off x="1114828" y="6982795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5" name="Kreis"/>
            <p:cNvSpPr/>
            <p:nvPr/>
          </p:nvSpPr>
          <p:spPr>
            <a:xfrm>
              <a:off x="1234753" y="6989125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6" name="Kreis"/>
            <p:cNvSpPr/>
            <p:nvPr/>
          </p:nvSpPr>
          <p:spPr>
            <a:xfrm>
              <a:off x="1374743" y="6989125"/>
              <a:ext cx="65466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7" name="Kreis"/>
            <p:cNvSpPr/>
            <p:nvPr/>
          </p:nvSpPr>
          <p:spPr>
            <a:xfrm>
              <a:off x="1379308" y="709550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8" name="Kreis"/>
            <p:cNvSpPr/>
            <p:nvPr/>
          </p:nvSpPr>
          <p:spPr>
            <a:xfrm>
              <a:off x="1334592" y="7636679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9" name="Kreis"/>
            <p:cNvSpPr/>
            <p:nvPr/>
          </p:nvSpPr>
          <p:spPr>
            <a:xfrm>
              <a:off x="384721" y="7550973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0" name="Linie"/>
            <p:cNvSpPr/>
            <p:nvPr/>
          </p:nvSpPr>
          <p:spPr>
            <a:xfrm flipH="1" flipV="1">
              <a:off x="0" y="6499579"/>
              <a:ext cx="510932" cy="510932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1" name="Kreis"/>
            <p:cNvSpPr/>
            <p:nvPr/>
          </p:nvSpPr>
          <p:spPr>
            <a:xfrm>
              <a:off x="494046" y="696477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2" name="Linie"/>
            <p:cNvSpPr/>
            <p:nvPr/>
          </p:nvSpPr>
          <p:spPr>
            <a:xfrm flipH="1">
              <a:off x="843129" y="7214063"/>
              <a:ext cx="199025" cy="220599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3" name="Kreis"/>
            <p:cNvSpPr/>
            <p:nvPr/>
          </p:nvSpPr>
          <p:spPr>
            <a:xfrm>
              <a:off x="1040681" y="7614560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4" name="Kreis"/>
            <p:cNvSpPr/>
            <p:nvPr/>
          </p:nvSpPr>
          <p:spPr>
            <a:xfrm>
              <a:off x="834610" y="7397751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5" name="Kreis"/>
            <p:cNvSpPr/>
            <p:nvPr/>
          </p:nvSpPr>
          <p:spPr>
            <a:xfrm>
              <a:off x="1015590" y="7195867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6" name="Kreis"/>
            <p:cNvSpPr/>
            <p:nvPr/>
          </p:nvSpPr>
          <p:spPr>
            <a:xfrm>
              <a:off x="1171763" y="7614560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7" name="Rechteck"/>
            <p:cNvSpPr/>
            <p:nvPr/>
          </p:nvSpPr>
          <p:spPr>
            <a:xfrm>
              <a:off x="3854846" y="6628176"/>
              <a:ext cx="545554" cy="63300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8" name="Kreis"/>
            <p:cNvSpPr/>
            <p:nvPr/>
          </p:nvSpPr>
          <p:spPr>
            <a:xfrm>
              <a:off x="1379308" y="7201892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9" name="Kreis"/>
            <p:cNvSpPr/>
            <p:nvPr/>
          </p:nvSpPr>
          <p:spPr>
            <a:xfrm>
              <a:off x="387532" y="6763542"/>
              <a:ext cx="1254771" cy="1254771"/>
            </a:xfrm>
            <a:prstGeom prst="ellipse">
              <a:avLst/>
            </a:pr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0" name="Dreieck"/>
            <p:cNvSpPr/>
            <p:nvPr/>
          </p:nvSpPr>
          <p:spPr>
            <a:xfrm>
              <a:off x="4010011" y="7397613"/>
              <a:ext cx="471905" cy="47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1" name="Kreis"/>
            <p:cNvSpPr/>
            <p:nvPr/>
          </p:nvSpPr>
          <p:spPr>
            <a:xfrm>
              <a:off x="4213231" y="736639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2" name="Kreis"/>
            <p:cNvSpPr/>
            <p:nvPr/>
          </p:nvSpPr>
          <p:spPr>
            <a:xfrm>
              <a:off x="4070012" y="7638552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3" name="Linie"/>
            <p:cNvSpPr/>
            <p:nvPr/>
          </p:nvSpPr>
          <p:spPr>
            <a:xfrm flipV="1">
              <a:off x="4246836" y="6266732"/>
              <a:ext cx="1" cy="1205234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45" name="Linie"/>
          <p:cNvSpPr/>
          <p:nvPr/>
        </p:nvSpPr>
        <p:spPr>
          <a:xfrm>
            <a:off x="15584008" y="11928123"/>
            <a:ext cx="211227" cy="319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46" name="Linie"/>
          <p:cNvSpPr/>
          <p:nvPr/>
        </p:nvSpPr>
        <p:spPr>
          <a:xfrm>
            <a:off x="16289345" y="6812696"/>
            <a:ext cx="2380828" cy="0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7" name="Kreis"/>
          <p:cNvSpPr/>
          <p:nvPr/>
        </p:nvSpPr>
        <p:spPr>
          <a:xfrm>
            <a:off x="15057590" y="6416027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8" name="S1: Maintenance"/>
          <p:cNvSpPr txBox="1"/>
          <p:nvPr/>
        </p:nvSpPr>
        <p:spPr>
          <a:xfrm>
            <a:off x="16401322" y="10963914"/>
            <a:ext cx="2092417" cy="561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349" name="S1: Lizenzen"/>
          <p:cNvSpPr txBox="1"/>
          <p:nvPr/>
        </p:nvSpPr>
        <p:spPr>
          <a:xfrm>
            <a:off x="16443566" y="12548283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350" name="Vorstand…"/>
          <p:cNvSpPr txBox="1"/>
          <p:nvPr/>
        </p:nvSpPr>
        <p:spPr>
          <a:xfrm>
            <a:off x="16007557" y="1218926"/>
            <a:ext cx="1305571" cy="989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500"/>
            </a:pPr>
            <a:r>
              <a:t>Vorstand </a:t>
            </a:r>
          </a:p>
          <a:p>
            <a:pPr>
              <a:defRPr sz="1500"/>
            </a:pPr>
            <a:r>
              <a:t>&amp; </a:t>
            </a:r>
            <a:br/>
            <a:r>
              <a:t>GL</a:t>
            </a:r>
          </a:p>
        </p:txBody>
      </p:sp>
      <p:pic>
        <p:nvPicPr>
          <p:cNvPr id="351" name="Linie" descr="Linie"/>
          <p:cNvPicPr>
            <a:picLocks/>
          </p:cNvPicPr>
          <p:nvPr/>
        </p:nvPicPr>
        <p:blipFill>
          <a:blip r:embed="rId2">
            <a:alphaModFix amt="82000"/>
          </a:blip>
          <a:stretch>
            <a:fillRect/>
          </a:stretch>
        </p:blipFill>
        <p:spPr>
          <a:xfrm rot="925157">
            <a:off x="12640256" y="2234926"/>
            <a:ext cx="3645010" cy="686385"/>
          </a:xfrm>
          <a:prstGeom prst="rect">
            <a:avLst/>
          </a:prstGeom>
        </p:spPr>
      </p:pic>
      <p:sp>
        <p:nvSpPr>
          <p:cNvPr id="353" name="S2: Lokale Koordination"/>
          <p:cNvSpPr txBox="1"/>
          <p:nvPr/>
        </p:nvSpPr>
        <p:spPr>
          <a:xfrm>
            <a:off x="19955625" y="6612981"/>
            <a:ext cx="2782180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t>S2: Lokale Koordination</a:t>
            </a:r>
          </a:p>
        </p:txBody>
      </p:sp>
      <p:sp>
        <p:nvSpPr>
          <p:cNvPr id="354" name="S2: Übergreifende Koordination"/>
          <p:cNvSpPr txBox="1"/>
          <p:nvPr/>
        </p:nvSpPr>
        <p:spPr>
          <a:xfrm>
            <a:off x="20596499" y="4635498"/>
            <a:ext cx="3549070" cy="468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t>S2: Übergreifende Koordination</a:t>
            </a:r>
          </a:p>
        </p:txBody>
      </p:sp>
      <p:grpSp>
        <p:nvGrpSpPr>
          <p:cNvPr id="365" name="Gruppieren"/>
          <p:cNvGrpSpPr/>
          <p:nvPr/>
        </p:nvGrpSpPr>
        <p:grpSpPr>
          <a:xfrm>
            <a:off x="6597782" y="230077"/>
            <a:ext cx="6202075" cy="3030399"/>
            <a:chOff x="-1" y="0"/>
            <a:chExt cx="6202074" cy="3030398"/>
          </a:xfrm>
        </p:grpSpPr>
        <p:sp>
          <p:nvSpPr>
            <p:cNvPr id="355" name="Rechteck"/>
            <p:cNvSpPr/>
            <p:nvPr/>
          </p:nvSpPr>
          <p:spPr>
            <a:xfrm>
              <a:off x="-1" y="0"/>
              <a:ext cx="6202074" cy="3030398"/>
            </a:xfrm>
            <a:prstGeom prst="rect">
              <a:avLst/>
            </a:prstGeom>
            <a:solidFill>
              <a:schemeClr val="accent4">
                <a:hueOff val="366961"/>
                <a:satOff val="4172"/>
                <a:lumOff val="1112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3200" b="0">
                  <a:solidFill>
                    <a:srgbClr val="5E5E5E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356" name="Marketing"/>
            <p:cNvSpPr txBox="1"/>
            <p:nvPr/>
          </p:nvSpPr>
          <p:spPr>
            <a:xfrm>
              <a:off x="692423" y="909358"/>
              <a:ext cx="1134771" cy="37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Marketing</a:t>
              </a:r>
            </a:p>
          </p:txBody>
        </p:sp>
        <p:sp>
          <p:nvSpPr>
            <p:cNvPr id="357" name="Vertrieb"/>
            <p:cNvSpPr txBox="1"/>
            <p:nvPr/>
          </p:nvSpPr>
          <p:spPr>
            <a:xfrm>
              <a:off x="1972842" y="912665"/>
              <a:ext cx="897485" cy="37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Vertrieb</a:t>
              </a:r>
            </a:p>
          </p:txBody>
        </p:sp>
        <p:sp>
          <p:nvSpPr>
            <p:cNvPr id="358" name="People Dev."/>
            <p:cNvSpPr txBox="1"/>
            <p:nvPr/>
          </p:nvSpPr>
          <p:spPr>
            <a:xfrm>
              <a:off x="4518768" y="909358"/>
              <a:ext cx="1333654" cy="37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People Dev.</a:t>
              </a:r>
            </a:p>
          </p:txBody>
        </p:sp>
        <p:sp>
          <p:nvSpPr>
            <p:cNvPr id="359" name="Unternehmensstrategie"/>
            <p:cNvSpPr txBox="1"/>
            <p:nvPr/>
          </p:nvSpPr>
          <p:spPr>
            <a:xfrm>
              <a:off x="743038" y="293155"/>
              <a:ext cx="2502256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Unternehmensstrategie</a:t>
              </a:r>
            </a:p>
          </p:txBody>
        </p:sp>
        <p:sp>
          <p:nvSpPr>
            <p:cNvPr id="360" name="Geschäftsstrategie"/>
            <p:cNvSpPr txBox="1"/>
            <p:nvPr/>
          </p:nvSpPr>
          <p:spPr>
            <a:xfrm>
              <a:off x="3639966" y="289115"/>
              <a:ext cx="2036141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Geschäftsstrategie</a:t>
              </a:r>
            </a:p>
          </p:txBody>
        </p:sp>
        <p:sp>
          <p:nvSpPr>
            <p:cNvPr id="361" name="Technologien"/>
            <p:cNvSpPr txBox="1"/>
            <p:nvPr/>
          </p:nvSpPr>
          <p:spPr>
            <a:xfrm>
              <a:off x="2682513" y="909359"/>
              <a:ext cx="1786696" cy="3779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Technologien</a:t>
              </a:r>
            </a:p>
          </p:txBody>
        </p:sp>
        <p:sp>
          <p:nvSpPr>
            <p:cNvPr id="362" name="Kooperationspartner-Management"/>
            <p:cNvSpPr txBox="1"/>
            <p:nvPr/>
          </p:nvSpPr>
          <p:spPr>
            <a:xfrm>
              <a:off x="1284465" y="1507034"/>
              <a:ext cx="3633141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Kooperationspartner-Management</a:t>
              </a:r>
            </a:p>
          </p:txBody>
        </p:sp>
        <p:sp>
          <p:nvSpPr>
            <p:cNvPr id="363" name="Transformations-Management"/>
            <p:cNvSpPr txBox="1"/>
            <p:nvPr/>
          </p:nvSpPr>
          <p:spPr>
            <a:xfrm>
              <a:off x="1224014" y="2217058"/>
              <a:ext cx="3812818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t>Transformations-Management</a:t>
              </a:r>
            </a:p>
          </p:txBody>
        </p:sp>
      </p:grpSp>
      <p:sp>
        <p:nvSpPr>
          <p:cNvPr id="366" name="Rechteck"/>
          <p:cNvSpPr/>
          <p:nvPr/>
        </p:nvSpPr>
        <p:spPr>
          <a:xfrm>
            <a:off x="17874895" y="1020164"/>
            <a:ext cx="6202073" cy="1678747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5E5E5E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67" name="Linie" descr="Linie"/>
          <p:cNvPicPr>
            <a:picLocks/>
          </p:cNvPicPr>
          <p:nvPr/>
        </p:nvPicPr>
        <p:blipFill>
          <a:blip r:embed="rId3">
            <a:alphaModFix amt="82157"/>
          </a:blip>
          <a:stretch>
            <a:fillRect/>
          </a:stretch>
        </p:blipFill>
        <p:spPr>
          <a:xfrm rot="8290442">
            <a:off x="18875806" y="3322231"/>
            <a:ext cx="3748299" cy="686385"/>
          </a:xfrm>
          <a:prstGeom prst="rect">
            <a:avLst/>
          </a:prstGeom>
        </p:spPr>
      </p:pic>
      <p:sp>
        <p:nvSpPr>
          <p:cNvPr id="369" name="Fibu"/>
          <p:cNvSpPr txBox="1"/>
          <p:nvPr/>
        </p:nvSpPr>
        <p:spPr>
          <a:xfrm>
            <a:off x="18825639" y="1503032"/>
            <a:ext cx="558928" cy="37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dirty="0"/>
              <a:t>Fibu</a:t>
            </a:r>
          </a:p>
        </p:txBody>
      </p:sp>
      <p:sp>
        <p:nvSpPr>
          <p:cNvPr id="370" name="Backoffice/Infrastruktur"/>
          <p:cNvSpPr txBox="1"/>
          <p:nvPr/>
        </p:nvSpPr>
        <p:spPr>
          <a:xfrm>
            <a:off x="19446177" y="1191547"/>
            <a:ext cx="2506829" cy="37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dirty="0"/>
              <a:t>Backoffice/Infrastruktur</a:t>
            </a:r>
          </a:p>
        </p:txBody>
      </p:sp>
      <p:sp>
        <p:nvSpPr>
          <p:cNvPr id="371" name="IT"/>
          <p:cNvSpPr txBox="1"/>
          <p:nvPr/>
        </p:nvSpPr>
        <p:spPr>
          <a:xfrm>
            <a:off x="22298340" y="1191547"/>
            <a:ext cx="304725" cy="37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t>IT</a:t>
            </a:r>
          </a:p>
        </p:txBody>
      </p:sp>
      <p:sp>
        <p:nvSpPr>
          <p:cNvPr id="372" name="Prozess-Management"/>
          <p:cNvSpPr txBox="1"/>
          <p:nvPr/>
        </p:nvSpPr>
        <p:spPr>
          <a:xfrm>
            <a:off x="19787761" y="1618966"/>
            <a:ext cx="2358239" cy="37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dirty="0"/>
              <a:t>Prozess-Management</a:t>
            </a:r>
          </a:p>
        </p:txBody>
      </p:sp>
      <p:sp>
        <p:nvSpPr>
          <p:cNvPr id="373" name="Informations-/Wissensmanagement"/>
          <p:cNvSpPr txBox="1"/>
          <p:nvPr/>
        </p:nvSpPr>
        <p:spPr>
          <a:xfrm>
            <a:off x="18860507" y="2084194"/>
            <a:ext cx="3747441" cy="37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t>Informations-/Wissensmanagement</a:t>
            </a:r>
          </a:p>
        </p:txBody>
      </p:sp>
      <p:sp>
        <p:nvSpPr>
          <p:cNvPr id="384" name="Verbindungslinie"/>
          <p:cNvSpPr/>
          <p:nvPr/>
        </p:nvSpPr>
        <p:spPr>
          <a:xfrm>
            <a:off x="5769448" y="7934826"/>
            <a:ext cx="9280259" cy="7498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587" extrusionOk="0">
                <a:moveTo>
                  <a:pt x="0" y="16587"/>
                </a:moveTo>
                <a:cubicBezTo>
                  <a:pt x="7130" y="-2151"/>
                  <a:pt x="14330" y="-5013"/>
                  <a:pt x="21600" y="800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75" name="Kunden"/>
          <p:cNvSpPr txBox="1"/>
          <p:nvPr/>
        </p:nvSpPr>
        <p:spPr>
          <a:xfrm>
            <a:off x="4285768" y="9805048"/>
            <a:ext cx="1518667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t>Kunden</a:t>
            </a:r>
          </a:p>
        </p:txBody>
      </p:sp>
      <p:sp>
        <p:nvSpPr>
          <p:cNvPr id="385" name="Verbindungslinie"/>
          <p:cNvSpPr/>
          <p:nvPr/>
        </p:nvSpPr>
        <p:spPr>
          <a:xfrm>
            <a:off x="5978585" y="8986232"/>
            <a:ext cx="9128680" cy="9528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272" extrusionOk="0">
                <a:moveTo>
                  <a:pt x="0" y="4347"/>
                </a:moveTo>
                <a:cubicBezTo>
                  <a:pt x="7332" y="-4328"/>
                  <a:pt x="14532" y="-20"/>
                  <a:pt x="21600" y="1727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6" name="Verbindungslinie"/>
          <p:cNvSpPr/>
          <p:nvPr/>
        </p:nvSpPr>
        <p:spPr>
          <a:xfrm>
            <a:off x="6232072" y="9727423"/>
            <a:ext cx="8851238" cy="17585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350" extrusionOk="0">
                <a:moveTo>
                  <a:pt x="0" y="191"/>
                </a:moveTo>
                <a:cubicBezTo>
                  <a:pt x="7530" y="-1250"/>
                  <a:pt x="14730" y="5470"/>
                  <a:pt x="21600" y="2035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7" name="Verbindungslinie"/>
          <p:cNvSpPr/>
          <p:nvPr/>
        </p:nvSpPr>
        <p:spPr>
          <a:xfrm>
            <a:off x="6481864" y="10296373"/>
            <a:ext cx="8577621" cy="27726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728" y="1866"/>
                  <a:pt x="14928" y="9066"/>
                  <a:pt x="2160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79" name="S3*: Audit"/>
          <p:cNvSpPr txBox="1"/>
          <p:nvPr/>
        </p:nvSpPr>
        <p:spPr>
          <a:xfrm>
            <a:off x="13496906" y="4381176"/>
            <a:ext cx="1096517" cy="977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t>S3*: Audit</a:t>
            </a:r>
          </a:p>
        </p:txBody>
      </p:sp>
      <p:sp>
        <p:nvSpPr>
          <p:cNvPr id="380" name="S4:"/>
          <p:cNvSpPr txBox="1"/>
          <p:nvPr/>
        </p:nvSpPr>
        <p:spPr>
          <a:xfrm>
            <a:off x="6763711" y="136859"/>
            <a:ext cx="545555" cy="638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t>S4:</a:t>
            </a:r>
          </a:p>
        </p:txBody>
      </p:sp>
      <p:sp>
        <p:nvSpPr>
          <p:cNvPr id="381" name="S3"/>
          <p:cNvSpPr txBox="1"/>
          <p:nvPr/>
        </p:nvSpPr>
        <p:spPr>
          <a:xfrm>
            <a:off x="18039784" y="1013333"/>
            <a:ext cx="545555" cy="638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2</a:t>
            </a:r>
            <a:endParaRPr dirty="0"/>
          </a:p>
        </p:txBody>
      </p:sp>
      <p:sp>
        <p:nvSpPr>
          <p:cNvPr id="352" name="S3"/>
          <p:cNvSpPr txBox="1"/>
          <p:nvPr/>
        </p:nvSpPr>
        <p:spPr>
          <a:xfrm>
            <a:off x="15393194" y="1031628"/>
            <a:ext cx="545555" cy="638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5</a:t>
            </a:r>
            <a:endParaRPr dirty="0"/>
          </a:p>
        </p:txBody>
      </p:sp>
      <p:sp>
        <p:nvSpPr>
          <p:cNvPr id="368" name="Kreis"/>
          <p:cNvSpPr/>
          <p:nvPr/>
        </p:nvSpPr>
        <p:spPr>
          <a:xfrm>
            <a:off x="16261873" y="6765713"/>
            <a:ext cx="54105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76" name="Form"/>
          <p:cNvSpPr/>
          <p:nvPr/>
        </p:nvSpPr>
        <p:spPr>
          <a:xfrm rot="20975008">
            <a:off x="3438525" y="6004933"/>
            <a:ext cx="2793634" cy="5481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4" h="21102" extrusionOk="0">
                <a:moveTo>
                  <a:pt x="8879" y="361"/>
                </a:moveTo>
                <a:cubicBezTo>
                  <a:pt x="11815" y="-340"/>
                  <a:pt x="15005" y="-117"/>
                  <a:pt x="15090" y="1903"/>
                </a:cubicBezTo>
                <a:cubicBezTo>
                  <a:pt x="15139" y="3053"/>
                  <a:pt x="13609" y="4007"/>
                  <a:pt x="14099" y="5147"/>
                </a:cubicBezTo>
                <a:cubicBezTo>
                  <a:pt x="14507" y="6096"/>
                  <a:pt x="16084" y="6248"/>
                  <a:pt x="16504" y="7191"/>
                </a:cubicBezTo>
                <a:cubicBezTo>
                  <a:pt x="16947" y="8184"/>
                  <a:pt x="15847" y="9042"/>
                  <a:pt x="15381" y="10000"/>
                </a:cubicBezTo>
                <a:cubicBezTo>
                  <a:pt x="13865" y="13116"/>
                  <a:pt x="20894" y="18814"/>
                  <a:pt x="15054" y="20398"/>
                </a:cubicBezTo>
                <a:cubicBezTo>
                  <a:pt x="13378" y="20853"/>
                  <a:pt x="11833" y="19628"/>
                  <a:pt x="10124" y="19562"/>
                </a:cubicBezTo>
                <a:cubicBezTo>
                  <a:pt x="8098" y="19485"/>
                  <a:pt x="6493" y="20982"/>
                  <a:pt x="4487" y="21094"/>
                </a:cubicBezTo>
                <a:cubicBezTo>
                  <a:pt x="1513" y="21260"/>
                  <a:pt x="-706" y="18796"/>
                  <a:pt x="209" y="16356"/>
                </a:cubicBezTo>
                <a:cubicBezTo>
                  <a:pt x="753" y="14905"/>
                  <a:pt x="2441" y="13916"/>
                  <a:pt x="2749" y="12404"/>
                </a:cubicBezTo>
                <a:cubicBezTo>
                  <a:pt x="3244" y="9972"/>
                  <a:pt x="117" y="8178"/>
                  <a:pt x="135" y="5770"/>
                </a:cubicBezTo>
                <a:cubicBezTo>
                  <a:pt x="160" y="2420"/>
                  <a:pt x="4818" y="1330"/>
                  <a:pt x="8879" y="361"/>
                </a:cubicBezTo>
                <a:close/>
              </a:path>
            </a:pathLst>
          </a:custGeom>
          <a:ln w="25400">
            <a:solidFill>
              <a:schemeClr val="accent1">
                <a:lumOff val="-13575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77" name="Kunden"/>
          <p:cNvSpPr txBox="1"/>
          <p:nvPr/>
        </p:nvSpPr>
        <p:spPr>
          <a:xfrm>
            <a:off x="2035648" y="4120068"/>
            <a:ext cx="150361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rPr lang="de-DE" dirty="0"/>
              <a:t>Umwelt</a:t>
            </a:r>
            <a:endParaRPr dirty="0"/>
          </a:p>
        </p:txBody>
      </p:sp>
      <p:sp>
        <p:nvSpPr>
          <p:cNvPr id="3" name="Freihandform 2"/>
          <p:cNvSpPr/>
          <p:nvPr/>
        </p:nvSpPr>
        <p:spPr>
          <a:xfrm>
            <a:off x="14849103" y="1709803"/>
            <a:ext cx="1165423" cy="2073057"/>
          </a:xfrm>
          <a:custGeom>
            <a:avLst/>
            <a:gdLst>
              <a:gd name="connsiteX0" fmla="*/ 1165423 w 1165423"/>
              <a:gd name="connsiteY0" fmla="*/ 0 h 2073057"/>
              <a:gd name="connsiteX1" fmla="*/ 6765 w 1165423"/>
              <a:gd name="connsiteY1" fmla="*/ 801665 h 2073057"/>
              <a:gd name="connsiteX2" fmla="*/ 658119 w 1165423"/>
              <a:gd name="connsiteY2" fmla="*/ 2073057 h 207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23" h="2073057">
                <a:moveTo>
                  <a:pt x="1165423" y="0"/>
                </a:moveTo>
                <a:cubicBezTo>
                  <a:pt x="628369" y="228078"/>
                  <a:pt x="91316" y="456156"/>
                  <a:pt x="6765" y="801665"/>
                </a:cubicBezTo>
                <a:cubicBezTo>
                  <a:pt x="-77786" y="1147174"/>
                  <a:pt x="658119" y="2073057"/>
                  <a:pt x="658119" y="2073057"/>
                </a:cubicBezTo>
              </a:path>
            </a:pathLst>
          </a:custGeom>
          <a:noFill/>
          <a:ln w="19050" cap="flat">
            <a:solidFill>
              <a:srgbClr val="5E5E5E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78" name="Freihandform 377"/>
          <p:cNvSpPr/>
          <p:nvPr/>
        </p:nvSpPr>
        <p:spPr>
          <a:xfrm flipH="1">
            <a:off x="17340387" y="1742664"/>
            <a:ext cx="1165423" cy="2077200"/>
          </a:xfrm>
          <a:custGeom>
            <a:avLst/>
            <a:gdLst>
              <a:gd name="connsiteX0" fmla="*/ 1165423 w 1165423"/>
              <a:gd name="connsiteY0" fmla="*/ 0 h 2073057"/>
              <a:gd name="connsiteX1" fmla="*/ 6765 w 1165423"/>
              <a:gd name="connsiteY1" fmla="*/ 801665 h 2073057"/>
              <a:gd name="connsiteX2" fmla="*/ 658119 w 1165423"/>
              <a:gd name="connsiteY2" fmla="*/ 2073057 h 207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23" h="2073057">
                <a:moveTo>
                  <a:pt x="1165423" y="0"/>
                </a:moveTo>
                <a:cubicBezTo>
                  <a:pt x="628369" y="228078"/>
                  <a:pt x="91316" y="456156"/>
                  <a:pt x="6765" y="801665"/>
                </a:cubicBezTo>
                <a:cubicBezTo>
                  <a:pt x="-77786" y="1147174"/>
                  <a:pt x="658119" y="2073057"/>
                  <a:pt x="658119" y="2073057"/>
                </a:cubicBezTo>
              </a:path>
            </a:pathLst>
          </a:custGeom>
          <a:noFill/>
          <a:ln w="19050" cap="flat">
            <a:solidFill>
              <a:srgbClr val="5E5E5E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88" name="Kreis"/>
          <p:cNvSpPr/>
          <p:nvPr/>
        </p:nvSpPr>
        <p:spPr>
          <a:xfrm>
            <a:off x="5789085" y="860262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89" name="Kreis"/>
          <p:cNvSpPr/>
          <p:nvPr/>
        </p:nvSpPr>
        <p:spPr>
          <a:xfrm>
            <a:off x="5964898" y="916023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90" name="Kreis"/>
          <p:cNvSpPr/>
          <p:nvPr/>
        </p:nvSpPr>
        <p:spPr>
          <a:xfrm>
            <a:off x="6236374" y="9654216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91" name="Kreis"/>
          <p:cNvSpPr/>
          <p:nvPr/>
        </p:nvSpPr>
        <p:spPr>
          <a:xfrm>
            <a:off x="6460178" y="10251141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9" name="Verbindungslinie"/>
          <p:cNvSpPr/>
          <p:nvPr/>
        </p:nvSpPr>
        <p:spPr>
          <a:xfrm rot="21344260">
            <a:off x="5892006" y="6019036"/>
            <a:ext cx="9193622" cy="1628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587" extrusionOk="0">
                <a:moveTo>
                  <a:pt x="0" y="16587"/>
                </a:moveTo>
                <a:cubicBezTo>
                  <a:pt x="7130" y="-2151"/>
                  <a:pt x="14330" y="-5013"/>
                  <a:pt x="21600" y="800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260" name="Kreis"/>
          <p:cNvSpPr/>
          <p:nvPr/>
        </p:nvSpPr>
        <p:spPr>
          <a:xfrm>
            <a:off x="5875378" y="787465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chteck">
            <a:extLst>
              <a:ext uri="{FF2B5EF4-FFF2-40B4-BE49-F238E27FC236}">
                <a16:creationId xmlns:a16="http://schemas.microsoft.com/office/drawing/2014/main" id="{E4F90DF1-B476-4B0F-9A7A-122AAB8AE440}"/>
              </a:ext>
            </a:extLst>
          </p:cNvPr>
          <p:cNvSpPr/>
          <p:nvPr/>
        </p:nvSpPr>
        <p:spPr>
          <a:xfrm>
            <a:off x="9662098" y="230078"/>
            <a:ext cx="3296988" cy="2622854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3200" b="0">
                <a:solidFill>
                  <a:srgbClr val="5E5E5E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sp>
        <p:nvSpPr>
          <p:cNvPr id="119" name="Linie"/>
          <p:cNvSpPr/>
          <p:nvPr/>
        </p:nvSpPr>
        <p:spPr>
          <a:xfrm>
            <a:off x="16573244" y="4869936"/>
            <a:ext cx="20924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0" name="Linie"/>
          <p:cNvSpPr/>
          <p:nvPr/>
        </p:nvSpPr>
        <p:spPr>
          <a:xfrm flipV="1">
            <a:off x="16945865" y="4773237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1" name="Linie"/>
          <p:cNvSpPr/>
          <p:nvPr/>
        </p:nvSpPr>
        <p:spPr>
          <a:xfrm flipV="1">
            <a:off x="17062857" y="4779567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2" name="Linie"/>
          <p:cNvSpPr/>
          <p:nvPr/>
        </p:nvSpPr>
        <p:spPr>
          <a:xfrm>
            <a:off x="16704579" y="5318153"/>
            <a:ext cx="1" cy="907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3" name="Linie"/>
          <p:cNvSpPr/>
          <p:nvPr/>
        </p:nvSpPr>
        <p:spPr>
          <a:xfrm flipV="1">
            <a:off x="16565214" y="4765524"/>
            <a:ext cx="1" cy="64023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4" name="Linie"/>
          <p:cNvSpPr/>
          <p:nvPr/>
        </p:nvSpPr>
        <p:spPr>
          <a:xfrm flipV="1">
            <a:off x="16825177" y="1845203"/>
            <a:ext cx="1" cy="356319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5" name="Quadrat"/>
          <p:cNvSpPr/>
          <p:nvPr/>
        </p:nvSpPr>
        <p:spPr>
          <a:xfrm>
            <a:off x="16047068" y="4091554"/>
            <a:ext cx="1254771" cy="1254771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6" name="Dreieck"/>
          <p:cNvSpPr/>
          <p:nvPr/>
        </p:nvSpPr>
        <p:spPr>
          <a:xfrm>
            <a:off x="18358118" y="4472625"/>
            <a:ext cx="1010293" cy="9116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7" name="Quadrat"/>
          <p:cNvSpPr/>
          <p:nvPr/>
        </p:nvSpPr>
        <p:spPr>
          <a:xfrm>
            <a:off x="16047068" y="2634436"/>
            <a:ext cx="1254771" cy="1254771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8" name="Quadrat"/>
          <p:cNvSpPr/>
          <p:nvPr/>
        </p:nvSpPr>
        <p:spPr>
          <a:xfrm>
            <a:off x="16047068" y="1177318"/>
            <a:ext cx="1254771" cy="1254770"/>
          </a:xfrm>
          <a:prstGeom prst="rect">
            <a:avLst/>
          </a:prstGeom>
          <a:solidFill>
            <a:srgbClr val="FFFFFF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" name="Linie"/>
          <p:cNvSpPr/>
          <p:nvPr/>
        </p:nvSpPr>
        <p:spPr>
          <a:xfrm flipV="1">
            <a:off x="16982291" y="3890081"/>
            <a:ext cx="1" cy="20059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" name="4"/>
          <p:cNvSpPr txBox="1"/>
          <p:nvPr/>
        </p:nvSpPr>
        <p:spPr>
          <a:xfrm>
            <a:off x="16728138" y="2622859"/>
            <a:ext cx="669441" cy="448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4</a:t>
            </a:r>
          </a:p>
        </p:txBody>
      </p:sp>
      <p:sp>
        <p:nvSpPr>
          <p:cNvPr id="131" name="Linie"/>
          <p:cNvSpPr/>
          <p:nvPr/>
        </p:nvSpPr>
        <p:spPr>
          <a:xfrm flipV="1">
            <a:off x="16086480" y="5403287"/>
            <a:ext cx="740624" cy="7406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2" name="Linie"/>
          <p:cNvSpPr/>
          <p:nvPr/>
        </p:nvSpPr>
        <p:spPr>
          <a:xfrm flipV="1">
            <a:off x="15943485" y="5403288"/>
            <a:ext cx="761814" cy="761814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3" name="Linie"/>
          <p:cNvSpPr/>
          <p:nvPr/>
        </p:nvSpPr>
        <p:spPr>
          <a:xfrm flipV="1">
            <a:off x="15806107" y="5403289"/>
            <a:ext cx="761046" cy="76104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82" name="Verbindungslinie"/>
          <p:cNvSpPr/>
          <p:nvPr/>
        </p:nvSpPr>
        <p:spPr>
          <a:xfrm>
            <a:off x="15137525" y="3795118"/>
            <a:ext cx="896877" cy="4206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5" h="21600" extrusionOk="0">
                <a:moveTo>
                  <a:pt x="15106" y="21600"/>
                </a:moveTo>
                <a:cubicBezTo>
                  <a:pt x="-5395" y="9324"/>
                  <a:pt x="-5029" y="2124"/>
                  <a:pt x="16205" y="0"/>
                </a:cubicBezTo>
              </a:path>
            </a:pathLst>
          </a:custGeom>
          <a:ln w="63500">
            <a:solidFill>
              <a:srgbClr val="A6AAA8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3" name="Verbindungslinie"/>
          <p:cNvSpPr/>
          <p:nvPr/>
        </p:nvSpPr>
        <p:spPr>
          <a:xfrm>
            <a:off x="17318246" y="3824608"/>
            <a:ext cx="927025" cy="4279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3" h="21600" extrusionOk="0">
                <a:moveTo>
                  <a:pt x="0" y="21600"/>
                </a:moveTo>
                <a:cubicBezTo>
                  <a:pt x="21321" y="11442"/>
                  <a:pt x="21600" y="4242"/>
                  <a:pt x="836" y="0"/>
                </a:cubicBezTo>
              </a:path>
            </a:pathLst>
          </a:custGeom>
          <a:ln w="63500">
            <a:solidFill>
              <a:srgbClr val="A6AAA8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136" name="Dreieck"/>
          <p:cNvSpPr/>
          <p:nvPr/>
        </p:nvSpPr>
        <p:spPr>
          <a:xfrm rot="6394186">
            <a:off x="15861189" y="4127987"/>
            <a:ext cx="164479" cy="1644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6AAA8"/>
          </a:solidFill>
          <a:ln w="63500">
            <a:solidFill>
              <a:srgbClr val="A6AAA8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7" name="Dreieck"/>
          <p:cNvSpPr/>
          <p:nvPr/>
        </p:nvSpPr>
        <p:spPr>
          <a:xfrm rot="16316721">
            <a:off x="17333035" y="3748807"/>
            <a:ext cx="164478" cy="1644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A6AAA8"/>
          </a:solidFill>
          <a:ln w="63500">
            <a:solidFill>
              <a:srgbClr val="A6AAA8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8" name="Dreieck"/>
          <p:cNvSpPr/>
          <p:nvPr/>
        </p:nvSpPr>
        <p:spPr>
          <a:xfrm rot="10800000">
            <a:off x="14213332" y="4466247"/>
            <a:ext cx="895325" cy="8953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18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9" name="Kreis"/>
          <p:cNvSpPr/>
          <p:nvPr/>
        </p:nvSpPr>
        <p:spPr>
          <a:xfrm>
            <a:off x="16789993" y="1790483"/>
            <a:ext cx="65467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0" name="Kreis"/>
          <p:cNvSpPr/>
          <p:nvPr/>
        </p:nvSpPr>
        <p:spPr>
          <a:xfrm>
            <a:off x="16665516" y="3314976"/>
            <a:ext cx="65466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1" name="Kreis"/>
          <p:cNvSpPr/>
          <p:nvPr/>
        </p:nvSpPr>
        <p:spPr>
          <a:xfrm>
            <a:off x="16529054" y="4721656"/>
            <a:ext cx="65467" cy="65467"/>
          </a:xfrm>
          <a:prstGeom prst="ellipse">
            <a:avLst/>
          </a:prstGeom>
          <a:solidFill>
            <a:srgbClr val="FFFFFF"/>
          </a:solidFill>
          <a:ln w="50800">
            <a:solidFill>
              <a:srgbClr val="FFFFFF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2" name="Kreis"/>
          <p:cNvSpPr/>
          <p:nvPr/>
        </p:nvSpPr>
        <p:spPr>
          <a:xfrm>
            <a:off x="18610873" y="4843608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3" name="Kreis"/>
          <p:cNvSpPr/>
          <p:nvPr/>
        </p:nvSpPr>
        <p:spPr>
          <a:xfrm>
            <a:off x="17269314" y="483501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4" name="Kreis"/>
          <p:cNvSpPr/>
          <p:nvPr/>
        </p:nvSpPr>
        <p:spPr>
          <a:xfrm>
            <a:off x="18828038" y="535355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5" name="Linie"/>
          <p:cNvSpPr/>
          <p:nvPr/>
        </p:nvSpPr>
        <p:spPr>
          <a:xfrm flipH="1" flipV="1">
            <a:off x="14663412" y="5572511"/>
            <a:ext cx="554139" cy="554140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6" name="Linie"/>
          <p:cNvSpPr/>
          <p:nvPr/>
        </p:nvSpPr>
        <p:spPr>
          <a:xfrm flipV="1">
            <a:off x="14660995" y="5336576"/>
            <a:ext cx="1" cy="668548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7" name="Linie"/>
          <p:cNvSpPr/>
          <p:nvPr/>
        </p:nvSpPr>
        <p:spPr>
          <a:xfrm flipH="1">
            <a:off x="14868725" y="4876266"/>
            <a:ext cx="1187443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48" name="Kreis"/>
          <p:cNvSpPr/>
          <p:nvPr/>
        </p:nvSpPr>
        <p:spPr>
          <a:xfrm>
            <a:off x="16014087" y="484175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1" name="Kreis"/>
          <p:cNvSpPr/>
          <p:nvPr/>
        </p:nvSpPr>
        <p:spPr>
          <a:xfrm>
            <a:off x="17265777" y="1691495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2" name="Kreis"/>
          <p:cNvSpPr/>
          <p:nvPr/>
        </p:nvSpPr>
        <p:spPr>
          <a:xfrm>
            <a:off x="16011667" y="16914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3" name="Dreieck"/>
          <p:cNvSpPr/>
          <p:nvPr/>
        </p:nvSpPr>
        <p:spPr>
          <a:xfrm>
            <a:off x="18618488" y="6548001"/>
            <a:ext cx="471904" cy="471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4" name="Linie"/>
          <p:cNvSpPr/>
          <p:nvPr/>
        </p:nvSpPr>
        <p:spPr>
          <a:xfrm flipV="1">
            <a:off x="18860769" y="5425712"/>
            <a:ext cx="1" cy="117882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5" name="Kreis"/>
          <p:cNvSpPr/>
          <p:nvPr/>
        </p:nvSpPr>
        <p:spPr>
          <a:xfrm>
            <a:off x="18824677" y="6532920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6" name="Kreis"/>
          <p:cNvSpPr/>
          <p:nvPr/>
        </p:nvSpPr>
        <p:spPr>
          <a:xfrm>
            <a:off x="15487798" y="376366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7" name="Kreis"/>
          <p:cNvSpPr/>
          <p:nvPr/>
        </p:nvSpPr>
        <p:spPr>
          <a:xfrm>
            <a:off x="17842162" y="380164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8" name="Kreis"/>
          <p:cNvSpPr/>
          <p:nvPr/>
        </p:nvSpPr>
        <p:spPr>
          <a:xfrm>
            <a:off x="18673159" y="6792533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59" name="Linie"/>
          <p:cNvSpPr/>
          <p:nvPr/>
        </p:nvSpPr>
        <p:spPr>
          <a:xfrm flipV="1">
            <a:off x="16237430" y="2328366"/>
            <a:ext cx="1" cy="7373064"/>
          </a:xfrm>
          <a:prstGeom prst="line">
            <a:avLst/>
          </a:prstGeom>
          <a:ln w="25400">
            <a:solidFill>
              <a:srgbClr val="FF2F92"/>
            </a:solidFill>
            <a:custDash>
              <a:ds d="600000" sp="6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0" name="Oval"/>
          <p:cNvSpPr/>
          <p:nvPr/>
        </p:nvSpPr>
        <p:spPr>
          <a:xfrm>
            <a:off x="16180880" y="2243033"/>
            <a:ext cx="104847" cy="112723"/>
          </a:xfrm>
          <a:prstGeom prst="ellipse">
            <a:avLst/>
          </a:prstGeom>
          <a:ln w="38100">
            <a:solidFill>
              <a:srgbClr val="FF2F92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1" name="Rechteck"/>
          <p:cNvSpPr/>
          <p:nvPr/>
        </p:nvSpPr>
        <p:spPr>
          <a:xfrm>
            <a:off x="18548763" y="5757014"/>
            <a:ext cx="545555" cy="6330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2" name="Linie"/>
          <p:cNvSpPr/>
          <p:nvPr/>
        </p:nvSpPr>
        <p:spPr>
          <a:xfrm>
            <a:off x="18587423" y="5750693"/>
            <a:ext cx="544580" cy="643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661" y="0"/>
                </a:moveTo>
                <a:lnTo>
                  <a:pt x="21366" y="1657"/>
                </a:lnTo>
                <a:lnTo>
                  <a:pt x="0" y="5136"/>
                </a:lnTo>
                <a:lnTo>
                  <a:pt x="21498" y="6440"/>
                </a:lnTo>
                <a:lnTo>
                  <a:pt x="48" y="9064"/>
                </a:lnTo>
                <a:lnTo>
                  <a:pt x="21600" y="10634"/>
                </a:lnTo>
                <a:lnTo>
                  <a:pt x="365" y="12942"/>
                </a:lnTo>
                <a:lnTo>
                  <a:pt x="21404" y="14056"/>
                </a:lnTo>
                <a:lnTo>
                  <a:pt x="854" y="16687"/>
                </a:lnTo>
                <a:lnTo>
                  <a:pt x="10754" y="17915"/>
                </a:lnTo>
                <a:lnTo>
                  <a:pt x="10750" y="21600"/>
                </a:lnTo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3" name="Kreis"/>
          <p:cNvSpPr/>
          <p:nvPr/>
        </p:nvSpPr>
        <p:spPr>
          <a:xfrm>
            <a:off x="14628263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4" name="Linie"/>
          <p:cNvSpPr/>
          <p:nvPr/>
        </p:nvSpPr>
        <p:spPr>
          <a:xfrm flipV="1">
            <a:off x="16136395" y="5408348"/>
            <a:ext cx="812248" cy="812248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5" name="Linie"/>
          <p:cNvSpPr/>
          <p:nvPr/>
        </p:nvSpPr>
        <p:spPr>
          <a:xfrm flipV="1">
            <a:off x="16137119" y="5412801"/>
            <a:ext cx="927341" cy="92734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6" name="Kreis"/>
          <p:cNvSpPr/>
          <p:nvPr/>
        </p:nvSpPr>
        <p:spPr>
          <a:xfrm>
            <a:off x="16532482" y="5303032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7" name="Kreis"/>
          <p:cNvSpPr/>
          <p:nvPr/>
        </p:nvSpPr>
        <p:spPr>
          <a:xfrm>
            <a:off x="16671845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8" name="Kreis"/>
          <p:cNvSpPr/>
          <p:nvPr/>
        </p:nvSpPr>
        <p:spPr>
          <a:xfrm>
            <a:off x="16792444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69" name="Kreis"/>
          <p:cNvSpPr/>
          <p:nvPr/>
        </p:nvSpPr>
        <p:spPr>
          <a:xfrm>
            <a:off x="16913133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70" name="Kreis"/>
          <p:cNvSpPr/>
          <p:nvPr/>
        </p:nvSpPr>
        <p:spPr>
          <a:xfrm>
            <a:off x="17030124" y="5303032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grpSp>
        <p:nvGrpSpPr>
          <p:cNvPr id="190" name="Gruppieren"/>
          <p:cNvGrpSpPr/>
          <p:nvPr/>
        </p:nvGrpSpPr>
        <p:grpSpPr>
          <a:xfrm>
            <a:off x="15081449" y="5892381"/>
            <a:ext cx="1254771" cy="1254770"/>
            <a:chOff x="2807" y="0"/>
            <a:chExt cx="1254769" cy="1254769"/>
          </a:xfrm>
        </p:grpSpPr>
        <p:sp>
          <p:nvSpPr>
            <p:cNvPr id="171" name="Quadrat"/>
            <p:cNvSpPr/>
            <p:nvPr/>
          </p:nvSpPr>
          <p:spPr>
            <a:xfrm>
              <a:off x="659121" y="259288"/>
              <a:ext cx="386663" cy="38666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4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2" name="Kreis"/>
            <p:cNvSpPr/>
            <p:nvPr/>
          </p:nvSpPr>
          <p:spPr>
            <a:xfrm>
              <a:off x="303010" y="666776"/>
              <a:ext cx="386664" cy="386663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3" name="1"/>
            <p:cNvSpPr txBox="1"/>
            <p:nvPr/>
          </p:nvSpPr>
          <p:spPr>
            <a:xfrm>
              <a:off x="328049" y="151372"/>
              <a:ext cx="202361" cy="4688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 lnSpcReduction="20000"/>
            </a:bodyPr>
            <a:lstStyle>
              <a:lvl1pPr defTabSz="233679">
                <a:defRPr sz="2560" b="0">
                  <a:solidFill>
                    <a:srgbClr val="FFFFFF"/>
                  </a:solidFill>
                  <a:latin typeface="DIN Alternate"/>
                  <a:ea typeface="DIN Alternate"/>
                  <a:cs typeface="DIN Alternate"/>
                  <a:sym typeface="DIN Alternate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74" name="Dreieck"/>
            <p:cNvSpPr/>
            <p:nvPr/>
          </p:nvSpPr>
          <p:spPr>
            <a:xfrm>
              <a:off x="794060" y="741939"/>
              <a:ext cx="214911" cy="21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5" name="Linie"/>
            <p:cNvSpPr/>
            <p:nvPr/>
          </p:nvSpPr>
          <p:spPr>
            <a:xfrm flipV="1">
              <a:off x="982604" y="647060"/>
              <a:ext cx="1" cy="257587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6" name="Linie"/>
            <p:cNvSpPr/>
            <p:nvPr/>
          </p:nvSpPr>
          <p:spPr>
            <a:xfrm flipH="1">
              <a:off x="701380" y="883751"/>
              <a:ext cx="144391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7" name="Kreis"/>
            <p:cNvSpPr/>
            <p:nvPr/>
          </p:nvSpPr>
          <p:spPr>
            <a:xfrm>
              <a:off x="730107" y="219252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8" name="Kreis"/>
            <p:cNvSpPr/>
            <p:nvPr/>
          </p:nvSpPr>
          <p:spPr>
            <a:xfrm>
              <a:off x="850028" y="225583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79" name="Kreis"/>
            <p:cNvSpPr/>
            <p:nvPr/>
          </p:nvSpPr>
          <p:spPr>
            <a:xfrm>
              <a:off x="990020" y="225583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0" name="Kreis"/>
            <p:cNvSpPr/>
            <p:nvPr/>
          </p:nvSpPr>
          <p:spPr>
            <a:xfrm>
              <a:off x="994584" y="331966"/>
              <a:ext cx="65466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1" name="Kreis"/>
            <p:cNvSpPr/>
            <p:nvPr/>
          </p:nvSpPr>
          <p:spPr>
            <a:xfrm>
              <a:off x="949870" y="873135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2" name="Kreis"/>
            <p:cNvSpPr/>
            <p:nvPr/>
          </p:nvSpPr>
          <p:spPr>
            <a:xfrm>
              <a:off x="109323" y="201236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3" name="Linie"/>
            <p:cNvSpPr/>
            <p:nvPr/>
          </p:nvSpPr>
          <p:spPr>
            <a:xfrm flipH="1">
              <a:off x="458406" y="450519"/>
              <a:ext cx="199025" cy="220598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4" name="Kreis"/>
            <p:cNvSpPr/>
            <p:nvPr/>
          </p:nvSpPr>
          <p:spPr>
            <a:xfrm>
              <a:off x="655958" y="851016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5" name="Kreis"/>
            <p:cNvSpPr/>
            <p:nvPr/>
          </p:nvSpPr>
          <p:spPr>
            <a:xfrm>
              <a:off x="449888" y="634208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6" name="Kreis"/>
            <p:cNvSpPr/>
            <p:nvPr/>
          </p:nvSpPr>
          <p:spPr>
            <a:xfrm>
              <a:off x="630865" y="432325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7" name="Kreis"/>
            <p:cNvSpPr/>
            <p:nvPr/>
          </p:nvSpPr>
          <p:spPr>
            <a:xfrm>
              <a:off x="787038" y="851016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8" name="Kreis"/>
            <p:cNvSpPr/>
            <p:nvPr/>
          </p:nvSpPr>
          <p:spPr>
            <a:xfrm>
              <a:off x="994584" y="438349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189" name="Kreis"/>
            <p:cNvSpPr/>
            <p:nvPr/>
          </p:nvSpPr>
          <p:spPr>
            <a:xfrm>
              <a:off x="2807" y="0"/>
              <a:ext cx="1254771" cy="1254770"/>
            </a:xfrm>
            <a:prstGeom prst="ellipse">
              <a:avLst/>
            </a:pr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191" name="Kreis"/>
          <p:cNvSpPr/>
          <p:nvPr/>
        </p:nvSpPr>
        <p:spPr>
          <a:xfrm>
            <a:off x="14868511" y="4843123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2" name="Kreis"/>
          <p:cNvSpPr/>
          <p:nvPr/>
        </p:nvSpPr>
        <p:spPr>
          <a:xfrm>
            <a:off x="16949557" y="4059904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3" name="Kreis"/>
          <p:cNvSpPr/>
          <p:nvPr/>
        </p:nvSpPr>
        <p:spPr>
          <a:xfrm>
            <a:off x="16792444" y="405650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4" name="Kreis"/>
          <p:cNvSpPr/>
          <p:nvPr/>
        </p:nvSpPr>
        <p:spPr>
          <a:xfrm>
            <a:off x="16789993" y="385933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5" name="Kreis"/>
          <p:cNvSpPr/>
          <p:nvPr/>
        </p:nvSpPr>
        <p:spPr>
          <a:xfrm>
            <a:off x="16950348" y="3857961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6" name="Kreis"/>
          <p:cNvSpPr/>
          <p:nvPr/>
        </p:nvSpPr>
        <p:spPr>
          <a:xfrm>
            <a:off x="16792444" y="2607500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7" name="Kreis"/>
          <p:cNvSpPr/>
          <p:nvPr/>
        </p:nvSpPr>
        <p:spPr>
          <a:xfrm>
            <a:off x="16796323" y="2402218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8" name="Linie"/>
          <p:cNvSpPr/>
          <p:nvPr/>
        </p:nvSpPr>
        <p:spPr>
          <a:xfrm>
            <a:off x="16054655" y="8388388"/>
            <a:ext cx="2597974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99" name="Quadrat"/>
          <p:cNvSpPr/>
          <p:nvPr/>
        </p:nvSpPr>
        <p:spPr>
          <a:xfrm>
            <a:off x="15684075" y="7748137"/>
            <a:ext cx="386663" cy="386664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0" name="Kreis"/>
          <p:cNvSpPr/>
          <p:nvPr/>
        </p:nvSpPr>
        <p:spPr>
          <a:xfrm>
            <a:off x="15327965" y="8155626"/>
            <a:ext cx="386663" cy="386664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1" name="1"/>
          <p:cNvSpPr txBox="1"/>
          <p:nvPr/>
        </p:nvSpPr>
        <p:spPr>
          <a:xfrm>
            <a:off x="15353003" y="7640221"/>
            <a:ext cx="202361" cy="468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02" name="Dreieck"/>
          <p:cNvSpPr/>
          <p:nvPr/>
        </p:nvSpPr>
        <p:spPr>
          <a:xfrm>
            <a:off x="15819012" y="8230788"/>
            <a:ext cx="214912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3" name="Linie"/>
          <p:cNvSpPr/>
          <p:nvPr/>
        </p:nvSpPr>
        <p:spPr>
          <a:xfrm flipV="1">
            <a:off x="16007556" y="8135910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4" name="Linie"/>
          <p:cNvSpPr/>
          <p:nvPr/>
        </p:nvSpPr>
        <p:spPr>
          <a:xfrm flipH="1">
            <a:off x="15726334" y="8372599"/>
            <a:ext cx="144391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5" name="Kreis"/>
          <p:cNvSpPr/>
          <p:nvPr/>
        </p:nvSpPr>
        <p:spPr>
          <a:xfrm>
            <a:off x="15755060" y="7708103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6" name="Kreis"/>
          <p:cNvSpPr/>
          <p:nvPr/>
        </p:nvSpPr>
        <p:spPr>
          <a:xfrm>
            <a:off x="15874982" y="771443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7" name="Kreis"/>
          <p:cNvSpPr/>
          <p:nvPr/>
        </p:nvSpPr>
        <p:spPr>
          <a:xfrm>
            <a:off x="16014974" y="771443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8" name="Kreis"/>
          <p:cNvSpPr/>
          <p:nvPr/>
        </p:nvSpPr>
        <p:spPr>
          <a:xfrm>
            <a:off x="16019538" y="782081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09" name="Kreis"/>
          <p:cNvSpPr/>
          <p:nvPr/>
        </p:nvSpPr>
        <p:spPr>
          <a:xfrm>
            <a:off x="15974823" y="836198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0" name="Kreis"/>
          <p:cNvSpPr/>
          <p:nvPr/>
        </p:nvSpPr>
        <p:spPr>
          <a:xfrm>
            <a:off x="15024954" y="8276280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1" name="Linie"/>
          <p:cNvSpPr/>
          <p:nvPr/>
        </p:nvSpPr>
        <p:spPr>
          <a:xfrm flipH="1" flipV="1">
            <a:off x="14652787" y="7212043"/>
            <a:ext cx="511075" cy="51107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2" name="Dreieck"/>
          <p:cNvSpPr/>
          <p:nvPr/>
        </p:nvSpPr>
        <p:spPr>
          <a:xfrm>
            <a:off x="18618359" y="8114716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3" name="Kreis"/>
          <p:cNvSpPr/>
          <p:nvPr/>
        </p:nvSpPr>
        <p:spPr>
          <a:xfrm>
            <a:off x="18821576" y="8083501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4" name="Kreis"/>
          <p:cNvSpPr/>
          <p:nvPr/>
        </p:nvSpPr>
        <p:spPr>
          <a:xfrm>
            <a:off x="15134277" y="769008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5" name="Kreis"/>
          <p:cNvSpPr/>
          <p:nvPr/>
        </p:nvSpPr>
        <p:spPr>
          <a:xfrm>
            <a:off x="18678359" y="8355655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6" name="Linie"/>
          <p:cNvSpPr/>
          <p:nvPr/>
        </p:nvSpPr>
        <p:spPr>
          <a:xfrm flipH="1">
            <a:off x="15483361" y="7939369"/>
            <a:ext cx="199024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7" name="Kreis"/>
          <p:cNvSpPr/>
          <p:nvPr/>
        </p:nvSpPr>
        <p:spPr>
          <a:xfrm>
            <a:off x="15680912" y="833986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8" name="Kreis"/>
          <p:cNvSpPr/>
          <p:nvPr/>
        </p:nvSpPr>
        <p:spPr>
          <a:xfrm>
            <a:off x="15474841" y="812305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19" name="Kreis"/>
          <p:cNvSpPr/>
          <p:nvPr/>
        </p:nvSpPr>
        <p:spPr>
          <a:xfrm>
            <a:off x="15655819" y="7921174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0" name="Kreis"/>
          <p:cNvSpPr/>
          <p:nvPr/>
        </p:nvSpPr>
        <p:spPr>
          <a:xfrm>
            <a:off x="15811992" y="833986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1" name="Rechteck"/>
          <p:cNvSpPr/>
          <p:nvPr/>
        </p:nvSpPr>
        <p:spPr>
          <a:xfrm>
            <a:off x="18495075" y="7353482"/>
            <a:ext cx="545555" cy="63300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2" name="Kreis"/>
          <p:cNvSpPr/>
          <p:nvPr/>
        </p:nvSpPr>
        <p:spPr>
          <a:xfrm>
            <a:off x="16019538" y="792719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3" name="Kreis"/>
          <p:cNvSpPr/>
          <p:nvPr/>
        </p:nvSpPr>
        <p:spPr>
          <a:xfrm>
            <a:off x="15027761" y="7488849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4" name="Linie"/>
          <p:cNvSpPr/>
          <p:nvPr/>
        </p:nvSpPr>
        <p:spPr>
          <a:xfrm>
            <a:off x="16054655" y="9991448"/>
            <a:ext cx="26448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5" name="Quadrat"/>
          <p:cNvSpPr/>
          <p:nvPr/>
        </p:nvSpPr>
        <p:spPr>
          <a:xfrm>
            <a:off x="15684076" y="9351197"/>
            <a:ext cx="386663" cy="3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6" name="Kreis"/>
          <p:cNvSpPr/>
          <p:nvPr/>
        </p:nvSpPr>
        <p:spPr>
          <a:xfrm>
            <a:off x="15327966" y="9758688"/>
            <a:ext cx="386663" cy="38666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7" name="1"/>
          <p:cNvSpPr txBox="1"/>
          <p:nvPr/>
        </p:nvSpPr>
        <p:spPr>
          <a:xfrm>
            <a:off x="15353005" y="9243281"/>
            <a:ext cx="202360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28" name="Dreieck"/>
          <p:cNvSpPr/>
          <p:nvPr/>
        </p:nvSpPr>
        <p:spPr>
          <a:xfrm>
            <a:off x="15819012" y="9833848"/>
            <a:ext cx="214912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29" name="Linie"/>
          <p:cNvSpPr/>
          <p:nvPr/>
        </p:nvSpPr>
        <p:spPr>
          <a:xfrm flipV="1">
            <a:off x="16007556" y="9738970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0" name="Linie"/>
          <p:cNvSpPr/>
          <p:nvPr/>
        </p:nvSpPr>
        <p:spPr>
          <a:xfrm flipH="1">
            <a:off x="15726334" y="9975660"/>
            <a:ext cx="144391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1" name="Kreis"/>
          <p:cNvSpPr/>
          <p:nvPr/>
        </p:nvSpPr>
        <p:spPr>
          <a:xfrm>
            <a:off x="15755060" y="931116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2" name="Kreis"/>
          <p:cNvSpPr/>
          <p:nvPr/>
        </p:nvSpPr>
        <p:spPr>
          <a:xfrm>
            <a:off x="15874984" y="931749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3" name="Kreis"/>
          <p:cNvSpPr/>
          <p:nvPr/>
        </p:nvSpPr>
        <p:spPr>
          <a:xfrm>
            <a:off x="16014974" y="931749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4" name="Kreis"/>
          <p:cNvSpPr/>
          <p:nvPr/>
        </p:nvSpPr>
        <p:spPr>
          <a:xfrm>
            <a:off x="16019540" y="9423875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5" name="Kreis"/>
          <p:cNvSpPr/>
          <p:nvPr/>
        </p:nvSpPr>
        <p:spPr>
          <a:xfrm>
            <a:off x="15974823" y="9965046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6" name="Kreis"/>
          <p:cNvSpPr/>
          <p:nvPr/>
        </p:nvSpPr>
        <p:spPr>
          <a:xfrm>
            <a:off x="15024952" y="987933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7" name="Linie"/>
          <p:cNvSpPr/>
          <p:nvPr/>
        </p:nvSpPr>
        <p:spPr>
          <a:xfrm flipH="1" flipV="1">
            <a:off x="14652931" y="8815246"/>
            <a:ext cx="510932" cy="51093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8" name="Kreis"/>
          <p:cNvSpPr/>
          <p:nvPr/>
        </p:nvSpPr>
        <p:spPr>
          <a:xfrm>
            <a:off x="15134277" y="929314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39" name="Linie"/>
          <p:cNvSpPr/>
          <p:nvPr/>
        </p:nvSpPr>
        <p:spPr>
          <a:xfrm flipH="1">
            <a:off x="15483361" y="9542429"/>
            <a:ext cx="199024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0" name="Kreis"/>
          <p:cNvSpPr/>
          <p:nvPr/>
        </p:nvSpPr>
        <p:spPr>
          <a:xfrm>
            <a:off x="15680912" y="994292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1" name="Kreis"/>
          <p:cNvSpPr/>
          <p:nvPr/>
        </p:nvSpPr>
        <p:spPr>
          <a:xfrm>
            <a:off x="15474841" y="972611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2" name="Kreis"/>
          <p:cNvSpPr/>
          <p:nvPr/>
        </p:nvSpPr>
        <p:spPr>
          <a:xfrm>
            <a:off x="15655821" y="9524234"/>
            <a:ext cx="65466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3" name="Kreis"/>
          <p:cNvSpPr/>
          <p:nvPr/>
        </p:nvSpPr>
        <p:spPr>
          <a:xfrm>
            <a:off x="15811994" y="9942926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4" name="Rechteck"/>
          <p:cNvSpPr/>
          <p:nvPr/>
        </p:nvSpPr>
        <p:spPr>
          <a:xfrm>
            <a:off x="18495077" y="8956543"/>
            <a:ext cx="545554" cy="6330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5" name="Kreis"/>
          <p:cNvSpPr/>
          <p:nvPr/>
        </p:nvSpPr>
        <p:spPr>
          <a:xfrm>
            <a:off x="16019540" y="9530258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6" name="Kreis"/>
          <p:cNvSpPr/>
          <p:nvPr/>
        </p:nvSpPr>
        <p:spPr>
          <a:xfrm>
            <a:off x="15027763" y="9091909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7" name="Dreieck"/>
          <p:cNvSpPr/>
          <p:nvPr/>
        </p:nvSpPr>
        <p:spPr>
          <a:xfrm>
            <a:off x="18650243" y="9725980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8" name="Kreis"/>
          <p:cNvSpPr/>
          <p:nvPr/>
        </p:nvSpPr>
        <p:spPr>
          <a:xfrm>
            <a:off x="18853463" y="9694766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49" name="Kreis"/>
          <p:cNvSpPr/>
          <p:nvPr/>
        </p:nvSpPr>
        <p:spPr>
          <a:xfrm>
            <a:off x="18710243" y="996691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0" name="Linie"/>
          <p:cNvSpPr/>
          <p:nvPr/>
        </p:nvSpPr>
        <p:spPr>
          <a:xfrm flipV="1">
            <a:off x="18863263" y="7037026"/>
            <a:ext cx="1" cy="11031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1" name="Linie"/>
          <p:cNvSpPr/>
          <p:nvPr/>
        </p:nvSpPr>
        <p:spPr>
          <a:xfrm flipV="1">
            <a:off x="18887067" y="8576186"/>
            <a:ext cx="1" cy="1224146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2" name="S1: Kunden Projekte"/>
          <p:cNvSpPr txBox="1"/>
          <p:nvPr/>
        </p:nvSpPr>
        <p:spPr>
          <a:xfrm>
            <a:off x="16438942" y="6142203"/>
            <a:ext cx="1656853" cy="914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500"/>
            </a:lvl1pPr>
          </a:lstStyle>
          <a:p>
            <a:r>
              <a:rPr dirty="0"/>
              <a:t>S1</a:t>
            </a:r>
          </a:p>
        </p:txBody>
      </p:sp>
      <p:sp>
        <p:nvSpPr>
          <p:cNvPr id="253" name="Linie"/>
          <p:cNvSpPr/>
          <p:nvPr/>
        </p:nvSpPr>
        <p:spPr>
          <a:xfrm>
            <a:off x="15576763" y="7156101"/>
            <a:ext cx="211227" cy="3190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4" name="Linie"/>
          <p:cNvSpPr/>
          <p:nvPr/>
        </p:nvSpPr>
        <p:spPr>
          <a:xfrm>
            <a:off x="15529050" y="8763292"/>
            <a:ext cx="211227" cy="3191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5" name="Form"/>
          <p:cNvSpPr/>
          <p:nvPr/>
        </p:nvSpPr>
        <p:spPr>
          <a:xfrm>
            <a:off x="12947413" y="104984"/>
            <a:ext cx="7954136" cy="135241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533" h="21084" extrusionOk="0">
                <a:moveTo>
                  <a:pt x="8833" y="355"/>
                </a:moveTo>
                <a:cubicBezTo>
                  <a:pt x="11780" y="-337"/>
                  <a:pt x="14979" y="-116"/>
                  <a:pt x="15072" y="1893"/>
                </a:cubicBezTo>
                <a:cubicBezTo>
                  <a:pt x="15125" y="3038"/>
                  <a:pt x="13587" y="3990"/>
                  <a:pt x="14076" y="5125"/>
                </a:cubicBezTo>
                <a:cubicBezTo>
                  <a:pt x="14481" y="6064"/>
                  <a:pt x="16050" y="6237"/>
                  <a:pt x="16492" y="7162"/>
                </a:cubicBezTo>
                <a:cubicBezTo>
                  <a:pt x="16960" y="8142"/>
                  <a:pt x="15858" y="9010"/>
                  <a:pt x="15364" y="9962"/>
                </a:cubicBezTo>
                <a:cubicBezTo>
                  <a:pt x="13642" y="13284"/>
                  <a:pt x="21071" y="18217"/>
                  <a:pt x="15293" y="20524"/>
                </a:cubicBezTo>
                <a:cubicBezTo>
                  <a:pt x="13734" y="21146"/>
                  <a:pt x="11869" y="20747"/>
                  <a:pt x="10099" y="20745"/>
                </a:cubicBezTo>
                <a:cubicBezTo>
                  <a:pt x="8210" y="20744"/>
                  <a:pt x="6286" y="21263"/>
                  <a:pt x="4421" y="21018"/>
                </a:cubicBezTo>
                <a:cubicBezTo>
                  <a:pt x="1470" y="20629"/>
                  <a:pt x="-529" y="18456"/>
                  <a:pt x="124" y="16296"/>
                </a:cubicBezTo>
                <a:cubicBezTo>
                  <a:pt x="566" y="14833"/>
                  <a:pt x="2325" y="13854"/>
                  <a:pt x="2675" y="12357"/>
                </a:cubicBezTo>
                <a:cubicBezTo>
                  <a:pt x="3242" y="9935"/>
                  <a:pt x="50" y="8144"/>
                  <a:pt x="50" y="5746"/>
                </a:cubicBezTo>
                <a:cubicBezTo>
                  <a:pt x="49" y="2410"/>
                  <a:pt x="4740" y="1317"/>
                  <a:pt x="8833" y="355"/>
                </a:cubicBezTo>
                <a:close/>
              </a:path>
            </a:pathLst>
          </a:custGeom>
          <a:ln w="25400">
            <a:solidFill>
              <a:schemeClr val="accent1"/>
            </a:solidFill>
            <a:custDash>
              <a:ds d="600000" sp="600000"/>
            </a:custDash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6" name="Form"/>
          <p:cNvSpPr/>
          <p:nvPr/>
        </p:nvSpPr>
        <p:spPr>
          <a:xfrm>
            <a:off x="5097139" y="2965763"/>
            <a:ext cx="5774254" cy="97421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4" h="21102" extrusionOk="0">
                <a:moveTo>
                  <a:pt x="8879" y="361"/>
                </a:moveTo>
                <a:cubicBezTo>
                  <a:pt x="11815" y="-340"/>
                  <a:pt x="15005" y="-117"/>
                  <a:pt x="15090" y="1903"/>
                </a:cubicBezTo>
                <a:cubicBezTo>
                  <a:pt x="15139" y="3053"/>
                  <a:pt x="13609" y="4007"/>
                  <a:pt x="14099" y="5147"/>
                </a:cubicBezTo>
                <a:cubicBezTo>
                  <a:pt x="14507" y="6096"/>
                  <a:pt x="16084" y="6248"/>
                  <a:pt x="16504" y="7191"/>
                </a:cubicBezTo>
                <a:cubicBezTo>
                  <a:pt x="16947" y="8184"/>
                  <a:pt x="15847" y="9042"/>
                  <a:pt x="15381" y="10000"/>
                </a:cubicBezTo>
                <a:cubicBezTo>
                  <a:pt x="13865" y="13116"/>
                  <a:pt x="20894" y="18814"/>
                  <a:pt x="15054" y="20398"/>
                </a:cubicBezTo>
                <a:cubicBezTo>
                  <a:pt x="13378" y="20853"/>
                  <a:pt x="11833" y="19628"/>
                  <a:pt x="10124" y="19562"/>
                </a:cubicBezTo>
                <a:cubicBezTo>
                  <a:pt x="8098" y="19485"/>
                  <a:pt x="6493" y="20982"/>
                  <a:pt x="4487" y="21094"/>
                </a:cubicBezTo>
                <a:cubicBezTo>
                  <a:pt x="1513" y="21260"/>
                  <a:pt x="-706" y="18796"/>
                  <a:pt x="209" y="16356"/>
                </a:cubicBezTo>
                <a:cubicBezTo>
                  <a:pt x="753" y="14905"/>
                  <a:pt x="2441" y="13916"/>
                  <a:pt x="2749" y="12404"/>
                </a:cubicBezTo>
                <a:cubicBezTo>
                  <a:pt x="3244" y="9972"/>
                  <a:pt x="117" y="8178"/>
                  <a:pt x="135" y="5770"/>
                </a:cubicBezTo>
                <a:cubicBezTo>
                  <a:pt x="160" y="2420"/>
                  <a:pt x="4818" y="1330"/>
                  <a:pt x="8879" y="361"/>
                </a:cubicBezTo>
                <a:close/>
              </a:path>
            </a:pathLst>
          </a:custGeom>
          <a:ln w="25400">
            <a:solidFill>
              <a:schemeClr val="accent1">
                <a:lumOff val="-13575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57" name="B"/>
          <p:cNvSpPr txBox="1"/>
          <p:nvPr/>
        </p:nvSpPr>
        <p:spPr>
          <a:xfrm>
            <a:off x="29858627" y="17152009"/>
            <a:ext cx="323089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0"/>
            </a:lvl1pPr>
          </a:lstStyle>
          <a:p>
            <a:r>
              <a:t>B</a:t>
            </a:r>
          </a:p>
        </p:txBody>
      </p:sp>
      <p:sp>
        <p:nvSpPr>
          <p:cNvPr id="258" name="System in Focus: avantum…"/>
          <p:cNvSpPr txBox="1"/>
          <p:nvPr/>
        </p:nvSpPr>
        <p:spPr>
          <a:xfrm>
            <a:off x="5276457" y="30035"/>
            <a:ext cx="3159519" cy="1025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rPr lang="es-AR" dirty="0"/>
              <a:t>Sistema en Foco</a:t>
            </a:r>
            <a:endParaRPr dirty="0"/>
          </a:p>
          <a:p>
            <a:pPr algn="l"/>
            <a:r>
              <a:rPr lang="es-AR" dirty="0"/>
              <a:t>Recursión</a:t>
            </a:r>
            <a:r>
              <a:rPr dirty="0"/>
              <a:t>: 01</a:t>
            </a:r>
          </a:p>
        </p:txBody>
      </p:sp>
      <p:sp>
        <p:nvSpPr>
          <p:cNvPr id="269" name="Kreis"/>
          <p:cNvSpPr/>
          <p:nvPr/>
        </p:nvSpPr>
        <p:spPr>
          <a:xfrm>
            <a:off x="15649399" y="687809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5" name="S1: Solutions"/>
          <p:cNvSpPr txBox="1"/>
          <p:nvPr/>
        </p:nvSpPr>
        <p:spPr>
          <a:xfrm>
            <a:off x="16394972" y="7816564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286" name="Linie"/>
          <p:cNvSpPr/>
          <p:nvPr/>
        </p:nvSpPr>
        <p:spPr>
          <a:xfrm flipV="1">
            <a:off x="16237011" y="3892069"/>
            <a:ext cx="1" cy="7373064"/>
          </a:xfrm>
          <a:prstGeom prst="line">
            <a:avLst/>
          </a:prstGeom>
          <a:ln w="25400">
            <a:solidFill>
              <a:srgbClr val="FF2F92"/>
            </a:solidFill>
            <a:custDash>
              <a:ds d="600000" sp="600000"/>
            </a:custDash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7" name="Linie"/>
          <p:cNvSpPr/>
          <p:nvPr/>
        </p:nvSpPr>
        <p:spPr>
          <a:xfrm>
            <a:off x="16066937" y="11555151"/>
            <a:ext cx="2644816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8" name="Quadrat"/>
          <p:cNvSpPr/>
          <p:nvPr/>
        </p:nvSpPr>
        <p:spPr>
          <a:xfrm>
            <a:off x="15696358" y="10914900"/>
            <a:ext cx="386663" cy="386663"/>
          </a:xfrm>
          <a:prstGeom prst="rect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4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89" name="Kreis"/>
          <p:cNvSpPr/>
          <p:nvPr/>
        </p:nvSpPr>
        <p:spPr>
          <a:xfrm>
            <a:off x="15340248" y="11322391"/>
            <a:ext cx="386663" cy="386663"/>
          </a:xfrm>
          <a:prstGeom prst="ellipse">
            <a:avLst/>
          </a:prstGeom>
          <a:solidFill>
            <a:srgbClr val="FFFFFF"/>
          </a:solidFill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0" name="1"/>
          <p:cNvSpPr txBox="1"/>
          <p:nvPr/>
        </p:nvSpPr>
        <p:spPr>
          <a:xfrm>
            <a:off x="15365286" y="10806984"/>
            <a:ext cx="202361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 anchor="ctr">
            <a:normAutofit fontScale="92500" lnSpcReduction="20000"/>
          </a:bodyPr>
          <a:lstStyle>
            <a:lvl1pPr defTabSz="233679">
              <a:defRPr sz="2560" b="0">
                <a:solidFill>
                  <a:srgbClr val="FFFFFF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1</a:t>
            </a:r>
          </a:p>
        </p:txBody>
      </p:sp>
      <p:sp>
        <p:nvSpPr>
          <p:cNvPr id="291" name="Dreieck"/>
          <p:cNvSpPr/>
          <p:nvPr/>
        </p:nvSpPr>
        <p:spPr>
          <a:xfrm>
            <a:off x="15831294" y="11397551"/>
            <a:ext cx="214911" cy="214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2" name="Linie"/>
          <p:cNvSpPr/>
          <p:nvPr/>
        </p:nvSpPr>
        <p:spPr>
          <a:xfrm flipV="1">
            <a:off x="16019838" y="11302673"/>
            <a:ext cx="1" cy="257587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3" name="Linie"/>
          <p:cNvSpPr/>
          <p:nvPr/>
        </p:nvSpPr>
        <p:spPr>
          <a:xfrm flipH="1">
            <a:off x="15738616" y="11539363"/>
            <a:ext cx="144390" cy="1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4" name="Kreis"/>
          <p:cNvSpPr/>
          <p:nvPr/>
        </p:nvSpPr>
        <p:spPr>
          <a:xfrm>
            <a:off x="15767341" y="1087486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5" name="Kreis"/>
          <p:cNvSpPr/>
          <p:nvPr/>
        </p:nvSpPr>
        <p:spPr>
          <a:xfrm>
            <a:off x="15887265" y="108811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6" name="Kreis"/>
          <p:cNvSpPr/>
          <p:nvPr/>
        </p:nvSpPr>
        <p:spPr>
          <a:xfrm>
            <a:off x="16027255" y="10881195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7" name="Kreis"/>
          <p:cNvSpPr/>
          <p:nvPr/>
        </p:nvSpPr>
        <p:spPr>
          <a:xfrm>
            <a:off x="16031821" y="10987578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8" name="Kreis"/>
          <p:cNvSpPr/>
          <p:nvPr/>
        </p:nvSpPr>
        <p:spPr>
          <a:xfrm>
            <a:off x="15987104" y="11528749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99" name="Kreis"/>
          <p:cNvSpPr/>
          <p:nvPr/>
        </p:nvSpPr>
        <p:spPr>
          <a:xfrm>
            <a:off x="15037234" y="11443042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0" name="Linie"/>
          <p:cNvSpPr/>
          <p:nvPr/>
        </p:nvSpPr>
        <p:spPr>
          <a:xfrm flipH="1" flipV="1">
            <a:off x="14652512" y="10391649"/>
            <a:ext cx="510933" cy="51093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1" name="Kreis"/>
          <p:cNvSpPr/>
          <p:nvPr/>
        </p:nvSpPr>
        <p:spPr>
          <a:xfrm>
            <a:off x="15146559" y="10856848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2" name="Linie"/>
          <p:cNvSpPr/>
          <p:nvPr/>
        </p:nvSpPr>
        <p:spPr>
          <a:xfrm flipH="1">
            <a:off x="15495642" y="11106132"/>
            <a:ext cx="199025" cy="220599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3" name="Kreis"/>
          <p:cNvSpPr/>
          <p:nvPr/>
        </p:nvSpPr>
        <p:spPr>
          <a:xfrm>
            <a:off x="15693194" y="11506629"/>
            <a:ext cx="65466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4" name="Kreis"/>
          <p:cNvSpPr/>
          <p:nvPr/>
        </p:nvSpPr>
        <p:spPr>
          <a:xfrm>
            <a:off x="15487122" y="1128982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5" name="Kreis"/>
          <p:cNvSpPr/>
          <p:nvPr/>
        </p:nvSpPr>
        <p:spPr>
          <a:xfrm>
            <a:off x="15668102" y="11087937"/>
            <a:ext cx="65467" cy="65466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6" name="Kreis"/>
          <p:cNvSpPr/>
          <p:nvPr/>
        </p:nvSpPr>
        <p:spPr>
          <a:xfrm>
            <a:off x="15824275" y="1150662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7" name="Rechteck"/>
          <p:cNvSpPr/>
          <p:nvPr/>
        </p:nvSpPr>
        <p:spPr>
          <a:xfrm>
            <a:off x="18507358" y="10520246"/>
            <a:ext cx="545555" cy="6330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8" name="Kreis"/>
          <p:cNvSpPr/>
          <p:nvPr/>
        </p:nvSpPr>
        <p:spPr>
          <a:xfrm>
            <a:off x="16031821" y="11093961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09" name="Kreis"/>
          <p:cNvSpPr/>
          <p:nvPr/>
        </p:nvSpPr>
        <p:spPr>
          <a:xfrm>
            <a:off x="15040044" y="10655612"/>
            <a:ext cx="1254771" cy="1254771"/>
          </a:xfrm>
          <a:prstGeom prst="ellipse">
            <a:avLst/>
          </a:pr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0" name="Dreieck"/>
          <p:cNvSpPr/>
          <p:nvPr/>
        </p:nvSpPr>
        <p:spPr>
          <a:xfrm>
            <a:off x="18662524" y="11289683"/>
            <a:ext cx="471904" cy="471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1" name="Kreis"/>
          <p:cNvSpPr/>
          <p:nvPr/>
        </p:nvSpPr>
        <p:spPr>
          <a:xfrm>
            <a:off x="18865744" y="11258469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2" name="Kreis"/>
          <p:cNvSpPr/>
          <p:nvPr/>
        </p:nvSpPr>
        <p:spPr>
          <a:xfrm>
            <a:off x="18722525" y="11530622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3" name="Linie"/>
          <p:cNvSpPr/>
          <p:nvPr/>
        </p:nvSpPr>
        <p:spPr>
          <a:xfrm flipV="1">
            <a:off x="18899348" y="10185214"/>
            <a:ext cx="1" cy="1103123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14" name="Linie"/>
          <p:cNvSpPr/>
          <p:nvPr/>
        </p:nvSpPr>
        <p:spPr>
          <a:xfrm>
            <a:off x="15560805" y="10355372"/>
            <a:ext cx="211227" cy="2807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5" name="S1: Support"/>
          <p:cNvSpPr txBox="1"/>
          <p:nvPr/>
        </p:nvSpPr>
        <p:spPr>
          <a:xfrm>
            <a:off x="16394972" y="9402723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1 </a:t>
            </a:r>
            <a:endParaRPr dirty="0"/>
          </a:p>
        </p:txBody>
      </p:sp>
      <p:grpSp>
        <p:nvGrpSpPr>
          <p:cNvPr id="344" name="Gruppieren"/>
          <p:cNvGrpSpPr/>
          <p:nvPr/>
        </p:nvGrpSpPr>
        <p:grpSpPr>
          <a:xfrm>
            <a:off x="14648295" y="5480536"/>
            <a:ext cx="4481916" cy="8018313"/>
            <a:chOff x="0" y="0"/>
            <a:chExt cx="4481915" cy="8018312"/>
          </a:xfrm>
        </p:grpSpPr>
        <p:sp>
          <p:nvSpPr>
            <p:cNvPr id="316" name="Linie"/>
            <p:cNvSpPr/>
            <p:nvPr/>
          </p:nvSpPr>
          <p:spPr>
            <a:xfrm flipV="1">
              <a:off x="1584499" y="-1"/>
              <a:ext cx="1" cy="7373065"/>
            </a:xfrm>
            <a:prstGeom prst="line">
              <a:avLst/>
            </a:prstGeom>
            <a:noFill/>
            <a:ln w="25400" cap="flat">
              <a:solidFill>
                <a:srgbClr val="FF2F92"/>
              </a:solidFill>
              <a:custDash>
                <a:ds d="600000" sp="600000"/>
              </a:custDash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7" name="Linie"/>
            <p:cNvSpPr/>
            <p:nvPr/>
          </p:nvSpPr>
          <p:spPr>
            <a:xfrm>
              <a:off x="1414424" y="7663081"/>
              <a:ext cx="2644816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8" name="Quadrat"/>
            <p:cNvSpPr/>
            <p:nvPr/>
          </p:nvSpPr>
          <p:spPr>
            <a:xfrm>
              <a:off x="1043845" y="7022830"/>
              <a:ext cx="386663" cy="386663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4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19" name="Kreis"/>
            <p:cNvSpPr/>
            <p:nvPr/>
          </p:nvSpPr>
          <p:spPr>
            <a:xfrm>
              <a:off x="687735" y="7430321"/>
              <a:ext cx="386663" cy="386663"/>
            </a:xfrm>
            <a:prstGeom prst="ellipse">
              <a:avLst/>
            </a:prstGeom>
            <a:solidFill>
              <a:srgbClr val="FFFFFF"/>
            </a:solidFill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0" name="1"/>
            <p:cNvSpPr txBox="1"/>
            <p:nvPr/>
          </p:nvSpPr>
          <p:spPr>
            <a:xfrm>
              <a:off x="712774" y="6914914"/>
              <a:ext cx="202360" cy="4688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 lnSpcReduction="20000"/>
            </a:bodyPr>
            <a:lstStyle>
              <a:lvl1pPr defTabSz="233679">
                <a:defRPr sz="2560" b="0">
                  <a:solidFill>
                    <a:srgbClr val="FFFFFF"/>
                  </a:solidFill>
                  <a:latin typeface="DIN Alternate"/>
                  <a:ea typeface="DIN Alternate"/>
                  <a:cs typeface="DIN Alternate"/>
                  <a:sym typeface="DIN Alternate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321" name="Dreieck"/>
            <p:cNvSpPr/>
            <p:nvPr/>
          </p:nvSpPr>
          <p:spPr>
            <a:xfrm>
              <a:off x="1178781" y="7505481"/>
              <a:ext cx="214912" cy="21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2" name="Linie"/>
            <p:cNvSpPr/>
            <p:nvPr/>
          </p:nvSpPr>
          <p:spPr>
            <a:xfrm flipV="1">
              <a:off x="1367325" y="7410604"/>
              <a:ext cx="1" cy="257586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3" name="Linie"/>
            <p:cNvSpPr/>
            <p:nvPr/>
          </p:nvSpPr>
          <p:spPr>
            <a:xfrm flipH="1">
              <a:off x="1086103" y="7647292"/>
              <a:ext cx="144391" cy="1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4" name="Kreis"/>
            <p:cNvSpPr/>
            <p:nvPr/>
          </p:nvSpPr>
          <p:spPr>
            <a:xfrm>
              <a:off x="1114828" y="6982795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5" name="Kreis"/>
            <p:cNvSpPr/>
            <p:nvPr/>
          </p:nvSpPr>
          <p:spPr>
            <a:xfrm>
              <a:off x="1234753" y="6989125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6" name="Kreis"/>
            <p:cNvSpPr/>
            <p:nvPr/>
          </p:nvSpPr>
          <p:spPr>
            <a:xfrm>
              <a:off x="1374743" y="6989125"/>
              <a:ext cx="65466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7" name="Kreis"/>
            <p:cNvSpPr/>
            <p:nvPr/>
          </p:nvSpPr>
          <p:spPr>
            <a:xfrm>
              <a:off x="1379308" y="709550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8" name="Kreis"/>
            <p:cNvSpPr/>
            <p:nvPr/>
          </p:nvSpPr>
          <p:spPr>
            <a:xfrm>
              <a:off x="1334592" y="7636679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29" name="Kreis"/>
            <p:cNvSpPr/>
            <p:nvPr/>
          </p:nvSpPr>
          <p:spPr>
            <a:xfrm>
              <a:off x="384721" y="7550973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0" name="Linie"/>
            <p:cNvSpPr/>
            <p:nvPr/>
          </p:nvSpPr>
          <p:spPr>
            <a:xfrm flipH="1" flipV="1">
              <a:off x="0" y="6499579"/>
              <a:ext cx="510932" cy="510932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1" name="Kreis"/>
            <p:cNvSpPr/>
            <p:nvPr/>
          </p:nvSpPr>
          <p:spPr>
            <a:xfrm>
              <a:off x="494046" y="696477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2" name="Linie"/>
            <p:cNvSpPr/>
            <p:nvPr/>
          </p:nvSpPr>
          <p:spPr>
            <a:xfrm flipH="1">
              <a:off x="843129" y="7214063"/>
              <a:ext cx="199025" cy="220599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3" name="Kreis"/>
            <p:cNvSpPr/>
            <p:nvPr/>
          </p:nvSpPr>
          <p:spPr>
            <a:xfrm>
              <a:off x="1040681" y="7614560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4" name="Kreis"/>
            <p:cNvSpPr/>
            <p:nvPr/>
          </p:nvSpPr>
          <p:spPr>
            <a:xfrm>
              <a:off x="834610" y="7397751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5" name="Kreis"/>
            <p:cNvSpPr/>
            <p:nvPr/>
          </p:nvSpPr>
          <p:spPr>
            <a:xfrm>
              <a:off x="1015590" y="7195867"/>
              <a:ext cx="65466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6" name="Kreis"/>
            <p:cNvSpPr/>
            <p:nvPr/>
          </p:nvSpPr>
          <p:spPr>
            <a:xfrm>
              <a:off x="1171763" y="7614560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7" name="Rechteck"/>
            <p:cNvSpPr/>
            <p:nvPr/>
          </p:nvSpPr>
          <p:spPr>
            <a:xfrm>
              <a:off x="3854846" y="6628176"/>
              <a:ext cx="545554" cy="63300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8" name="Kreis"/>
            <p:cNvSpPr/>
            <p:nvPr/>
          </p:nvSpPr>
          <p:spPr>
            <a:xfrm>
              <a:off x="1379308" y="7201892"/>
              <a:ext cx="65467" cy="65466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39" name="Kreis"/>
            <p:cNvSpPr/>
            <p:nvPr/>
          </p:nvSpPr>
          <p:spPr>
            <a:xfrm>
              <a:off x="387532" y="6763542"/>
              <a:ext cx="1254771" cy="1254771"/>
            </a:xfrm>
            <a:prstGeom prst="ellipse">
              <a:avLst/>
            </a:pr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0" name="Dreieck"/>
            <p:cNvSpPr/>
            <p:nvPr/>
          </p:nvSpPr>
          <p:spPr>
            <a:xfrm>
              <a:off x="4010011" y="7397613"/>
              <a:ext cx="471905" cy="47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1" name="Kreis"/>
            <p:cNvSpPr/>
            <p:nvPr/>
          </p:nvSpPr>
          <p:spPr>
            <a:xfrm>
              <a:off x="4213231" y="7366399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2" name="Kreis"/>
            <p:cNvSpPr/>
            <p:nvPr/>
          </p:nvSpPr>
          <p:spPr>
            <a:xfrm>
              <a:off x="4070012" y="7638552"/>
              <a:ext cx="65467" cy="65467"/>
            </a:xfrm>
            <a:prstGeom prst="ellipse">
              <a:avLst/>
            </a:prstGeom>
            <a:solidFill>
              <a:srgbClr val="5E5E5E"/>
            </a:solidFill>
            <a:ln w="508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  <p:sp>
          <p:nvSpPr>
            <p:cNvPr id="343" name="Linie"/>
            <p:cNvSpPr/>
            <p:nvPr/>
          </p:nvSpPr>
          <p:spPr>
            <a:xfrm flipV="1">
              <a:off x="4246836" y="6266732"/>
              <a:ext cx="1" cy="1205234"/>
            </a:xfrm>
            <a:prstGeom prst="line">
              <a:avLst/>
            </a:prstGeom>
            <a:noFill/>
            <a:ln w="25400" cap="flat">
              <a:solidFill>
                <a:srgbClr val="5E5E5E"/>
              </a:solidFill>
              <a:prstDash val="solid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584200">
                <a:defRPr sz="3600" b="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/>
            </a:p>
          </p:txBody>
        </p:sp>
      </p:grpSp>
      <p:sp>
        <p:nvSpPr>
          <p:cNvPr id="345" name="Linie"/>
          <p:cNvSpPr/>
          <p:nvPr/>
        </p:nvSpPr>
        <p:spPr>
          <a:xfrm>
            <a:off x="15584008" y="11928123"/>
            <a:ext cx="211227" cy="319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4" y="0"/>
                </a:moveTo>
                <a:lnTo>
                  <a:pt x="0" y="3074"/>
                </a:lnTo>
                <a:lnTo>
                  <a:pt x="21600" y="11703"/>
                </a:lnTo>
                <a:lnTo>
                  <a:pt x="1657" y="14975"/>
                </a:lnTo>
                <a:lnTo>
                  <a:pt x="16054" y="21600"/>
                </a:ln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46" name="Linie"/>
          <p:cNvSpPr/>
          <p:nvPr/>
        </p:nvSpPr>
        <p:spPr>
          <a:xfrm>
            <a:off x="16289345" y="6812696"/>
            <a:ext cx="2380828" cy="0"/>
          </a:xfrm>
          <a:prstGeom prst="line">
            <a:avLst/>
          </a:prstGeom>
          <a:ln w="254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7" name="Kreis"/>
          <p:cNvSpPr/>
          <p:nvPr/>
        </p:nvSpPr>
        <p:spPr>
          <a:xfrm>
            <a:off x="15057590" y="6416027"/>
            <a:ext cx="65467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48" name="S1: Maintenance"/>
          <p:cNvSpPr txBox="1"/>
          <p:nvPr/>
        </p:nvSpPr>
        <p:spPr>
          <a:xfrm>
            <a:off x="16401322" y="10963914"/>
            <a:ext cx="2092417" cy="561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349" name="S1: Lizenzen"/>
          <p:cNvSpPr txBox="1"/>
          <p:nvPr/>
        </p:nvSpPr>
        <p:spPr>
          <a:xfrm>
            <a:off x="16443566" y="12548283"/>
            <a:ext cx="2092417" cy="561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S1</a:t>
            </a:r>
          </a:p>
        </p:txBody>
      </p:sp>
      <p:sp>
        <p:nvSpPr>
          <p:cNvPr id="350" name="Vorstand…"/>
          <p:cNvSpPr txBox="1"/>
          <p:nvPr/>
        </p:nvSpPr>
        <p:spPr>
          <a:xfrm>
            <a:off x="15911304" y="1218926"/>
            <a:ext cx="1512000" cy="989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1500"/>
            </a:pPr>
            <a:r>
              <a:rPr lang="es-AR" dirty="0"/>
              <a:t>Junta </a:t>
            </a:r>
            <a:br>
              <a:rPr lang="es-AR" dirty="0"/>
            </a:br>
            <a:r>
              <a:rPr lang="es-AR" dirty="0"/>
              <a:t>Directiva</a:t>
            </a:r>
          </a:p>
          <a:p>
            <a:pPr>
              <a:defRPr sz="1500"/>
            </a:pPr>
            <a:r>
              <a:rPr lang="es-AR" dirty="0"/>
              <a:t>Consejo de </a:t>
            </a:r>
            <a:r>
              <a:rPr lang="es-AR" dirty="0" err="1"/>
              <a:t>Admción</a:t>
            </a:r>
            <a:r>
              <a:rPr lang="es-AR" dirty="0"/>
              <a:t>.</a:t>
            </a:r>
            <a:endParaRPr dirty="0"/>
          </a:p>
        </p:txBody>
      </p:sp>
      <p:pic>
        <p:nvPicPr>
          <p:cNvPr id="351" name="Linie" descr="Linie"/>
          <p:cNvPicPr>
            <a:picLocks/>
          </p:cNvPicPr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 rot="925157">
            <a:off x="12640256" y="2234926"/>
            <a:ext cx="3645010" cy="686385"/>
          </a:xfrm>
          <a:prstGeom prst="rect">
            <a:avLst/>
          </a:prstGeom>
        </p:spPr>
      </p:pic>
      <p:sp>
        <p:nvSpPr>
          <p:cNvPr id="353" name="S2: Lokale Koordination"/>
          <p:cNvSpPr txBox="1"/>
          <p:nvPr/>
        </p:nvSpPr>
        <p:spPr>
          <a:xfrm>
            <a:off x="17691079" y="6917919"/>
            <a:ext cx="2782180" cy="46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S2: </a:t>
            </a:r>
            <a:r>
              <a:rPr lang="es-AR" dirty="0"/>
              <a:t>Coordinación Local</a:t>
            </a:r>
            <a:endParaRPr dirty="0"/>
          </a:p>
        </p:txBody>
      </p:sp>
      <p:sp>
        <p:nvSpPr>
          <p:cNvPr id="354" name="S2: Übergreifende Koordination"/>
          <p:cNvSpPr txBox="1"/>
          <p:nvPr/>
        </p:nvSpPr>
        <p:spPr>
          <a:xfrm>
            <a:off x="17549533" y="4972492"/>
            <a:ext cx="3549070" cy="468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S2</a:t>
            </a:r>
            <a:r>
              <a:rPr lang="es-AR" dirty="0"/>
              <a:t>: Coordinación General</a:t>
            </a:r>
            <a:endParaRPr dirty="0"/>
          </a:p>
        </p:txBody>
      </p:sp>
      <p:grpSp>
        <p:nvGrpSpPr>
          <p:cNvPr id="365" name="Gruppieren"/>
          <p:cNvGrpSpPr/>
          <p:nvPr/>
        </p:nvGrpSpPr>
        <p:grpSpPr>
          <a:xfrm>
            <a:off x="9132423" y="230076"/>
            <a:ext cx="4230652" cy="2592000"/>
            <a:chOff x="-1" y="-1"/>
            <a:chExt cx="3921533" cy="2591999"/>
          </a:xfrm>
        </p:grpSpPr>
        <p:sp>
          <p:nvSpPr>
            <p:cNvPr id="355" name="Rechteck"/>
            <p:cNvSpPr/>
            <p:nvPr/>
          </p:nvSpPr>
          <p:spPr>
            <a:xfrm>
              <a:off x="-1" y="-1"/>
              <a:ext cx="3851999" cy="25919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3200" b="0">
                  <a:solidFill>
                    <a:srgbClr val="5E5E5E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356" name="Marketing"/>
            <p:cNvSpPr txBox="1"/>
            <p:nvPr/>
          </p:nvSpPr>
          <p:spPr>
            <a:xfrm>
              <a:off x="989123" y="797064"/>
              <a:ext cx="2052000" cy="37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dirty="0"/>
                <a:t>Marketing</a:t>
              </a:r>
              <a:r>
                <a:rPr lang="es-AR" dirty="0"/>
                <a:t> / Venta</a:t>
              </a:r>
              <a:endParaRPr dirty="0"/>
            </a:p>
          </p:txBody>
        </p:sp>
        <p:sp>
          <p:nvSpPr>
            <p:cNvPr id="358" name="People Dev."/>
            <p:cNvSpPr txBox="1"/>
            <p:nvPr/>
          </p:nvSpPr>
          <p:spPr>
            <a:xfrm>
              <a:off x="125123" y="1438927"/>
              <a:ext cx="3780000" cy="37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Desarrollo de RRHH</a:t>
              </a:r>
              <a:endParaRPr dirty="0"/>
            </a:p>
          </p:txBody>
        </p:sp>
        <p:sp>
          <p:nvSpPr>
            <p:cNvPr id="359" name="Unternehmensstrategie"/>
            <p:cNvSpPr txBox="1"/>
            <p:nvPr/>
          </p:nvSpPr>
          <p:spPr>
            <a:xfrm>
              <a:off x="763995" y="68208"/>
              <a:ext cx="2502256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Estrategia corporativa</a:t>
              </a:r>
              <a:endParaRPr dirty="0"/>
            </a:p>
          </p:txBody>
        </p:sp>
        <p:sp>
          <p:nvSpPr>
            <p:cNvPr id="360" name="Geschäftsstrategie"/>
            <p:cNvSpPr txBox="1"/>
            <p:nvPr/>
          </p:nvSpPr>
          <p:spPr>
            <a:xfrm>
              <a:off x="665123" y="433741"/>
              <a:ext cx="2700000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Estrategia de negocios</a:t>
              </a:r>
              <a:endParaRPr dirty="0"/>
            </a:p>
          </p:txBody>
        </p:sp>
        <p:sp>
          <p:nvSpPr>
            <p:cNvPr id="361" name="Technologien"/>
            <p:cNvSpPr txBox="1"/>
            <p:nvPr/>
          </p:nvSpPr>
          <p:spPr>
            <a:xfrm>
              <a:off x="1121775" y="1118073"/>
              <a:ext cx="1786696" cy="37790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Tecnologías</a:t>
              </a:r>
              <a:endParaRPr dirty="0"/>
            </a:p>
          </p:txBody>
        </p:sp>
        <p:sp>
          <p:nvSpPr>
            <p:cNvPr id="362" name="Kooperationspartner-Management"/>
            <p:cNvSpPr txBox="1"/>
            <p:nvPr/>
          </p:nvSpPr>
          <p:spPr>
            <a:xfrm>
              <a:off x="198552" y="1763242"/>
              <a:ext cx="3633141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Gestión de socios</a:t>
              </a:r>
              <a:endParaRPr dirty="0"/>
            </a:p>
          </p:txBody>
        </p:sp>
        <p:sp>
          <p:nvSpPr>
            <p:cNvPr id="363" name="Transformations-Management"/>
            <p:cNvSpPr txBox="1"/>
            <p:nvPr/>
          </p:nvSpPr>
          <p:spPr>
            <a:xfrm>
              <a:off x="108714" y="2118985"/>
              <a:ext cx="3812818" cy="3746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1800" b="0"/>
              </a:lvl1pPr>
            </a:lstStyle>
            <a:p>
              <a:r>
                <a:rPr lang="es-AR" dirty="0"/>
                <a:t>Gestión de la transformación</a:t>
              </a:r>
              <a:endParaRPr dirty="0"/>
            </a:p>
          </p:txBody>
        </p:sp>
      </p:grpSp>
      <p:sp>
        <p:nvSpPr>
          <p:cNvPr id="366" name="Rechteck"/>
          <p:cNvSpPr/>
          <p:nvPr/>
        </p:nvSpPr>
        <p:spPr>
          <a:xfrm>
            <a:off x="18915755" y="706492"/>
            <a:ext cx="4079960" cy="1992419"/>
          </a:xfrm>
          <a:prstGeom prst="rect">
            <a:avLst/>
          </a:prstGeom>
          <a:solidFill>
            <a:schemeClr val="accent4">
              <a:hueOff val="366961"/>
              <a:satOff val="4172"/>
              <a:lumOff val="11129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5E5E5E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dirty="0"/>
          </a:p>
        </p:txBody>
      </p:sp>
      <p:pic>
        <p:nvPicPr>
          <p:cNvPr id="367" name="Linie" descr="Linie"/>
          <p:cNvPicPr>
            <a:picLocks/>
          </p:cNvPicPr>
          <p:nvPr/>
        </p:nvPicPr>
        <p:blipFill>
          <a:blip r:embed="rId4">
            <a:alphaModFix amt="82157"/>
          </a:blip>
          <a:stretch>
            <a:fillRect/>
          </a:stretch>
        </p:blipFill>
        <p:spPr>
          <a:xfrm rot="8290442">
            <a:off x="18875806" y="3322231"/>
            <a:ext cx="3748299" cy="686385"/>
          </a:xfrm>
          <a:prstGeom prst="rect">
            <a:avLst/>
          </a:prstGeom>
        </p:spPr>
      </p:pic>
      <p:sp>
        <p:nvSpPr>
          <p:cNvPr id="369" name="Fibu"/>
          <p:cNvSpPr txBox="1"/>
          <p:nvPr/>
        </p:nvSpPr>
        <p:spPr>
          <a:xfrm>
            <a:off x="19189969" y="1566148"/>
            <a:ext cx="3603551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lang="es-AR" dirty="0"/>
              <a:t>sistema presupuestario y contable</a:t>
            </a:r>
            <a:endParaRPr dirty="0"/>
          </a:p>
        </p:txBody>
      </p:sp>
      <p:sp>
        <p:nvSpPr>
          <p:cNvPr id="370" name="Backoffice/Infrastruktur"/>
          <p:cNvSpPr txBox="1"/>
          <p:nvPr/>
        </p:nvSpPr>
        <p:spPr>
          <a:xfrm>
            <a:off x="19823646" y="866162"/>
            <a:ext cx="2372444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lang="es-AR" dirty="0"/>
              <a:t>Oficina/Infraestructura</a:t>
            </a:r>
            <a:endParaRPr dirty="0"/>
          </a:p>
        </p:txBody>
      </p:sp>
      <p:sp>
        <p:nvSpPr>
          <p:cNvPr id="371" name="IT"/>
          <p:cNvSpPr txBox="1"/>
          <p:nvPr/>
        </p:nvSpPr>
        <p:spPr>
          <a:xfrm>
            <a:off x="19498917" y="1221506"/>
            <a:ext cx="3077767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lang="es-AR" dirty="0"/>
              <a:t>Tecnología de la Información</a:t>
            </a:r>
            <a:endParaRPr dirty="0"/>
          </a:p>
        </p:txBody>
      </p:sp>
      <p:sp>
        <p:nvSpPr>
          <p:cNvPr id="372" name="Prozess-Management"/>
          <p:cNvSpPr txBox="1"/>
          <p:nvPr/>
        </p:nvSpPr>
        <p:spPr>
          <a:xfrm>
            <a:off x="19866653" y="1904925"/>
            <a:ext cx="2218556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lang="es-AR" dirty="0"/>
              <a:t>Gestión de procesos</a:t>
            </a:r>
            <a:endParaRPr dirty="0"/>
          </a:p>
        </p:txBody>
      </p:sp>
      <p:sp>
        <p:nvSpPr>
          <p:cNvPr id="373" name="Informations-/Wissensmanagement"/>
          <p:cNvSpPr txBox="1"/>
          <p:nvPr/>
        </p:nvSpPr>
        <p:spPr>
          <a:xfrm>
            <a:off x="18956148" y="2242292"/>
            <a:ext cx="4039567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 b="0"/>
            </a:lvl1pPr>
          </a:lstStyle>
          <a:p>
            <a:r>
              <a:rPr lang="es-AR" dirty="0"/>
              <a:t>Información / gestión del conocimiento</a:t>
            </a:r>
            <a:endParaRPr dirty="0"/>
          </a:p>
        </p:txBody>
      </p:sp>
      <p:sp>
        <p:nvSpPr>
          <p:cNvPr id="384" name="Verbindungslinie"/>
          <p:cNvSpPr/>
          <p:nvPr/>
        </p:nvSpPr>
        <p:spPr>
          <a:xfrm>
            <a:off x="9933437" y="7934826"/>
            <a:ext cx="5116270" cy="6932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587" extrusionOk="0">
                <a:moveTo>
                  <a:pt x="0" y="16587"/>
                </a:moveTo>
                <a:cubicBezTo>
                  <a:pt x="7130" y="-2151"/>
                  <a:pt x="14330" y="-5013"/>
                  <a:pt x="21600" y="800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75" name="Kunden"/>
          <p:cNvSpPr txBox="1"/>
          <p:nvPr/>
        </p:nvSpPr>
        <p:spPr>
          <a:xfrm>
            <a:off x="8335243" y="9803144"/>
            <a:ext cx="159819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rPr lang="es-AR" dirty="0"/>
              <a:t>Clientes</a:t>
            </a:r>
            <a:endParaRPr dirty="0"/>
          </a:p>
        </p:txBody>
      </p:sp>
      <p:sp>
        <p:nvSpPr>
          <p:cNvPr id="385" name="Verbindungslinie"/>
          <p:cNvSpPr/>
          <p:nvPr/>
        </p:nvSpPr>
        <p:spPr>
          <a:xfrm>
            <a:off x="10120025" y="8966462"/>
            <a:ext cx="4987239" cy="972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7272" extrusionOk="0">
                <a:moveTo>
                  <a:pt x="0" y="4347"/>
                </a:moveTo>
                <a:cubicBezTo>
                  <a:pt x="7332" y="-4328"/>
                  <a:pt x="14532" y="-20"/>
                  <a:pt x="21600" y="1727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6" name="Verbindungslinie"/>
          <p:cNvSpPr/>
          <p:nvPr/>
        </p:nvSpPr>
        <p:spPr>
          <a:xfrm>
            <a:off x="10378240" y="9725981"/>
            <a:ext cx="4705069" cy="17600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350" extrusionOk="0">
                <a:moveTo>
                  <a:pt x="0" y="191"/>
                </a:moveTo>
                <a:cubicBezTo>
                  <a:pt x="7530" y="-1250"/>
                  <a:pt x="14730" y="5470"/>
                  <a:pt x="21600" y="2035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87" name="Verbindungslinie"/>
          <p:cNvSpPr/>
          <p:nvPr/>
        </p:nvSpPr>
        <p:spPr>
          <a:xfrm>
            <a:off x="10610866" y="10346679"/>
            <a:ext cx="4448619" cy="27223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7728" y="1866"/>
                  <a:pt x="14928" y="9066"/>
                  <a:pt x="21600" y="21600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379" name="S3*: Audit"/>
          <p:cNvSpPr txBox="1"/>
          <p:nvPr/>
        </p:nvSpPr>
        <p:spPr>
          <a:xfrm>
            <a:off x="13867385" y="3995407"/>
            <a:ext cx="1645436" cy="514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S3*</a:t>
            </a:r>
            <a:r>
              <a:rPr lang="es-AR" dirty="0"/>
              <a:t>:</a:t>
            </a:r>
            <a:r>
              <a:rPr dirty="0"/>
              <a:t> </a:t>
            </a:r>
            <a:r>
              <a:rPr lang="es-AR" dirty="0"/>
              <a:t>Auditoría</a:t>
            </a:r>
            <a:endParaRPr dirty="0"/>
          </a:p>
        </p:txBody>
      </p:sp>
      <p:sp>
        <p:nvSpPr>
          <p:cNvPr id="380" name="S4:"/>
          <p:cNvSpPr txBox="1"/>
          <p:nvPr/>
        </p:nvSpPr>
        <p:spPr>
          <a:xfrm>
            <a:off x="9705101" y="104984"/>
            <a:ext cx="545555" cy="638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S4:</a:t>
            </a:r>
          </a:p>
        </p:txBody>
      </p:sp>
      <p:sp>
        <p:nvSpPr>
          <p:cNvPr id="381" name="S3"/>
          <p:cNvSpPr txBox="1"/>
          <p:nvPr/>
        </p:nvSpPr>
        <p:spPr>
          <a:xfrm>
            <a:off x="19069967" y="706492"/>
            <a:ext cx="545555" cy="638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2</a:t>
            </a:r>
            <a:endParaRPr dirty="0"/>
          </a:p>
        </p:txBody>
      </p:sp>
      <p:sp>
        <p:nvSpPr>
          <p:cNvPr id="352" name="S3"/>
          <p:cNvSpPr txBox="1"/>
          <p:nvPr/>
        </p:nvSpPr>
        <p:spPr>
          <a:xfrm>
            <a:off x="15393194" y="1031628"/>
            <a:ext cx="545555" cy="6389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de-DE" dirty="0"/>
              <a:t>5</a:t>
            </a:r>
            <a:endParaRPr dirty="0"/>
          </a:p>
        </p:txBody>
      </p:sp>
      <p:sp>
        <p:nvSpPr>
          <p:cNvPr id="368" name="Kreis"/>
          <p:cNvSpPr/>
          <p:nvPr/>
        </p:nvSpPr>
        <p:spPr>
          <a:xfrm>
            <a:off x="16261873" y="6765713"/>
            <a:ext cx="54105" cy="65467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76" name="Form"/>
          <p:cNvSpPr/>
          <p:nvPr/>
        </p:nvSpPr>
        <p:spPr>
          <a:xfrm rot="20975008">
            <a:off x="7488000" y="6004933"/>
            <a:ext cx="2793634" cy="54810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4" h="21102" extrusionOk="0">
                <a:moveTo>
                  <a:pt x="8879" y="361"/>
                </a:moveTo>
                <a:cubicBezTo>
                  <a:pt x="11815" y="-340"/>
                  <a:pt x="15005" y="-117"/>
                  <a:pt x="15090" y="1903"/>
                </a:cubicBezTo>
                <a:cubicBezTo>
                  <a:pt x="15139" y="3053"/>
                  <a:pt x="13609" y="4007"/>
                  <a:pt x="14099" y="5147"/>
                </a:cubicBezTo>
                <a:cubicBezTo>
                  <a:pt x="14507" y="6096"/>
                  <a:pt x="16084" y="6248"/>
                  <a:pt x="16504" y="7191"/>
                </a:cubicBezTo>
                <a:cubicBezTo>
                  <a:pt x="16947" y="8184"/>
                  <a:pt x="15847" y="9042"/>
                  <a:pt x="15381" y="10000"/>
                </a:cubicBezTo>
                <a:cubicBezTo>
                  <a:pt x="13865" y="13116"/>
                  <a:pt x="20894" y="18814"/>
                  <a:pt x="15054" y="20398"/>
                </a:cubicBezTo>
                <a:cubicBezTo>
                  <a:pt x="13378" y="20853"/>
                  <a:pt x="11833" y="19628"/>
                  <a:pt x="10124" y="19562"/>
                </a:cubicBezTo>
                <a:cubicBezTo>
                  <a:pt x="8098" y="19485"/>
                  <a:pt x="6493" y="20982"/>
                  <a:pt x="4487" y="21094"/>
                </a:cubicBezTo>
                <a:cubicBezTo>
                  <a:pt x="1513" y="21260"/>
                  <a:pt x="-706" y="18796"/>
                  <a:pt x="209" y="16356"/>
                </a:cubicBezTo>
                <a:cubicBezTo>
                  <a:pt x="753" y="14905"/>
                  <a:pt x="2441" y="13916"/>
                  <a:pt x="2749" y="12404"/>
                </a:cubicBezTo>
                <a:cubicBezTo>
                  <a:pt x="3244" y="9972"/>
                  <a:pt x="117" y="8178"/>
                  <a:pt x="135" y="5770"/>
                </a:cubicBezTo>
                <a:cubicBezTo>
                  <a:pt x="160" y="2420"/>
                  <a:pt x="4818" y="1330"/>
                  <a:pt x="8879" y="361"/>
                </a:cubicBezTo>
                <a:close/>
              </a:path>
            </a:pathLst>
          </a:custGeom>
          <a:ln w="25400">
            <a:solidFill>
              <a:schemeClr val="accent1">
                <a:lumOff val="-13575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77" name="Kunden"/>
          <p:cNvSpPr txBox="1"/>
          <p:nvPr/>
        </p:nvSpPr>
        <p:spPr>
          <a:xfrm>
            <a:off x="6085123" y="4120068"/>
            <a:ext cx="307456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r>
              <a:rPr lang="de-DE" dirty="0"/>
              <a:t>Medio Ambiente</a:t>
            </a:r>
            <a:endParaRPr dirty="0"/>
          </a:p>
        </p:txBody>
      </p:sp>
      <p:sp>
        <p:nvSpPr>
          <p:cNvPr id="3" name="Freihandform 2"/>
          <p:cNvSpPr/>
          <p:nvPr/>
        </p:nvSpPr>
        <p:spPr>
          <a:xfrm>
            <a:off x="14849103" y="1709803"/>
            <a:ext cx="1165423" cy="2073057"/>
          </a:xfrm>
          <a:custGeom>
            <a:avLst/>
            <a:gdLst>
              <a:gd name="connsiteX0" fmla="*/ 1165423 w 1165423"/>
              <a:gd name="connsiteY0" fmla="*/ 0 h 2073057"/>
              <a:gd name="connsiteX1" fmla="*/ 6765 w 1165423"/>
              <a:gd name="connsiteY1" fmla="*/ 801665 h 2073057"/>
              <a:gd name="connsiteX2" fmla="*/ 658119 w 1165423"/>
              <a:gd name="connsiteY2" fmla="*/ 2073057 h 207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23" h="2073057">
                <a:moveTo>
                  <a:pt x="1165423" y="0"/>
                </a:moveTo>
                <a:cubicBezTo>
                  <a:pt x="628369" y="228078"/>
                  <a:pt x="91316" y="456156"/>
                  <a:pt x="6765" y="801665"/>
                </a:cubicBezTo>
                <a:cubicBezTo>
                  <a:pt x="-77786" y="1147174"/>
                  <a:pt x="658119" y="2073057"/>
                  <a:pt x="658119" y="2073057"/>
                </a:cubicBezTo>
              </a:path>
            </a:pathLst>
          </a:custGeom>
          <a:noFill/>
          <a:ln w="19050" cap="flat">
            <a:solidFill>
              <a:srgbClr val="5E5E5E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78" name="Freihandform 377"/>
          <p:cNvSpPr/>
          <p:nvPr/>
        </p:nvSpPr>
        <p:spPr>
          <a:xfrm flipH="1">
            <a:off x="17340387" y="1742664"/>
            <a:ext cx="1165423" cy="2077200"/>
          </a:xfrm>
          <a:custGeom>
            <a:avLst/>
            <a:gdLst>
              <a:gd name="connsiteX0" fmla="*/ 1165423 w 1165423"/>
              <a:gd name="connsiteY0" fmla="*/ 0 h 2073057"/>
              <a:gd name="connsiteX1" fmla="*/ 6765 w 1165423"/>
              <a:gd name="connsiteY1" fmla="*/ 801665 h 2073057"/>
              <a:gd name="connsiteX2" fmla="*/ 658119 w 1165423"/>
              <a:gd name="connsiteY2" fmla="*/ 2073057 h 2073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23" h="2073057">
                <a:moveTo>
                  <a:pt x="1165423" y="0"/>
                </a:moveTo>
                <a:cubicBezTo>
                  <a:pt x="628369" y="228078"/>
                  <a:pt x="91316" y="456156"/>
                  <a:pt x="6765" y="801665"/>
                </a:cubicBezTo>
                <a:cubicBezTo>
                  <a:pt x="-77786" y="1147174"/>
                  <a:pt x="658119" y="2073057"/>
                  <a:pt x="658119" y="2073057"/>
                </a:cubicBezTo>
              </a:path>
            </a:pathLst>
          </a:custGeom>
          <a:noFill/>
          <a:ln w="19050" cap="flat">
            <a:solidFill>
              <a:srgbClr val="5E5E5E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88" name="Kreis"/>
          <p:cNvSpPr/>
          <p:nvPr/>
        </p:nvSpPr>
        <p:spPr>
          <a:xfrm>
            <a:off x="9838560" y="860262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89" name="Kreis"/>
          <p:cNvSpPr/>
          <p:nvPr/>
        </p:nvSpPr>
        <p:spPr>
          <a:xfrm>
            <a:off x="10014373" y="916023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90" name="Kreis"/>
          <p:cNvSpPr/>
          <p:nvPr/>
        </p:nvSpPr>
        <p:spPr>
          <a:xfrm>
            <a:off x="10285849" y="9654216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391" name="Kreis"/>
          <p:cNvSpPr/>
          <p:nvPr/>
        </p:nvSpPr>
        <p:spPr>
          <a:xfrm>
            <a:off x="10509653" y="10251141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59" name="Verbindungslinie"/>
          <p:cNvSpPr/>
          <p:nvPr/>
        </p:nvSpPr>
        <p:spPr>
          <a:xfrm rot="21344260">
            <a:off x="9943944" y="5739997"/>
            <a:ext cx="5187116" cy="19961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587" extrusionOk="0">
                <a:moveTo>
                  <a:pt x="0" y="16587"/>
                </a:moveTo>
                <a:cubicBezTo>
                  <a:pt x="7130" y="-2151"/>
                  <a:pt x="14330" y="-5013"/>
                  <a:pt x="21600" y="8002"/>
                </a:cubicBezTo>
              </a:path>
            </a:pathLst>
          </a:custGeom>
          <a:ln w="25400">
            <a:solidFill>
              <a:srgbClr val="000000"/>
            </a:solidFill>
            <a:miter lim="400000"/>
          </a:ln>
        </p:spPr>
        <p:txBody>
          <a:bodyPr/>
          <a:lstStyle/>
          <a:p>
            <a:endParaRPr/>
          </a:p>
        </p:txBody>
      </p:sp>
      <p:sp>
        <p:nvSpPr>
          <p:cNvPr id="260" name="Kreis"/>
          <p:cNvSpPr/>
          <p:nvPr/>
        </p:nvSpPr>
        <p:spPr>
          <a:xfrm>
            <a:off x="9924853" y="7874659"/>
            <a:ext cx="130155" cy="130155"/>
          </a:xfrm>
          <a:prstGeom prst="ellipse">
            <a:avLst/>
          </a:prstGeom>
          <a:solidFill>
            <a:srgbClr val="5E5E5E"/>
          </a:solidFill>
          <a:ln w="50800">
            <a:solidFill>
              <a:srgbClr val="5E5E5E"/>
            </a:solidFill>
            <a:miter lim="400000"/>
          </a:ln>
        </p:spPr>
        <p:txBody>
          <a:bodyPr lIns="71437" tIns="71437" rIns="71437" bIns="71437" anchor="ctr"/>
          <a:lstStyle/>
          <a:p>
            <a:pPr defTabSz="584200">
              <a:defRPr sz="3600" b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275" name="S4:">
            <a:extLst>
              <a:ext uri="{FF2B5EF4-FFF2-40B4-BE49-F238E27FC236}">
                <a16:creationId xmlns:a16="http://schemas.microsoft.com/office/drawing/2014/main" id="{C544FBD1-E446-4C87-B006-A21ACE137BC0}"/>
              </a:ext>
            </a:extLst>
          </p:cNvPr>
          <p:cNvSpPr txBox="1"/>
          <p:nvPr/>
        </p:nvSpPr>
        <p:spPr>
          <a:xfrm>
            <a:off x="16035466" y="3914797"/>
            <a:ext cx="545555" cy="638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800"/>
            </a:lvl1pPr>
          </a:lstStyle>
          <a:p>
            <a:r>
              <a:rPr dirty="0"/>
              <a:t>S</a:t>
            </a:r>
            <a:r>
              <a:rPr lang="es-AR" dirty="0"/>
              <a:t>3</a:t>
            </a:r>
            <a:r>
              <a:rPr dirty="0"/>
              <a:t>:</a:t>
            </a:r>
          </a:p>
        </p:txBody>
      </p:sp>
      <p:sp>
        <p:nvSpPr>
          <p:cNvPr id="276" name="Technologien">
            <a:extLst>
              <a:ext uri="{FF2B5EF4-FFF2-40B4-BE49-F238E27FC236}">
                <a16:creationId xmlns:a16="http://schemas.microsoft.com/office/drawing/2014/main" id="{2BB680CB-27BD-4BD3-82B2-55DCBA400410}"/>
              </a:ext>
            </a:extLst>
          </p:cNvPr>
          <p:cNvSpPr txBox="1"/>
          <p:nvPr/>
        </p:nvSpPr>
        <p:spPr>
          <a:xfrm>
            <a:off x="15772032" y="4262957"/>
            <a:ext cx="1927534" cy="3779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800" b="0"/>
            </a:lvl1pPr>
          </a:lstStyle>
          <a:p>
            <a:r>
              <a:rPr lang="es-AR" dirty="0" err="1"/>
              <a:t>Sinergía</a:t>
            </a:r>
            <a:endParaRPr dirty="0"/>
          </a:p>
        </p:txBody>
      </p:sp>
      <p:sp>
        <p:nvSpPr>
          <p:cNvPr id="277" name="Technologien">
            <a:extLst>
              <a:ext uri="{FF2B5EF4-FFF2-40B4-BE49-F238E27FC236}">
                <a16:creationId xmlns:a16="http://schemas.microsoft.com/office/drawing/2014/main" id="{3F86E486-0768-4074-84A2-008A81069201}"/>
              </a:ext>
            </a:extLst>
          </p:cNvPr>
          <p:cNvSpPr txBox="1"/>
          <p:nvPr/>
        </p:nvSpPr>
        <p:spPr>
          <a:xfrm>
            <a:off x="15780023" y="4590613"/>
            <a:ext cx="1927534" cy="3779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800" b="0"/>
            </a:lvl1pPr>
          </a:lstStyle>
          <a:p>
            <a:r>
              <a:rPr lang="es-AR" dirty="0" err="1"/>
              <a:t>Win-Win</a:t>
            </a:r>
            <a:endParaRPr dirty="0"/>
          </a:p>
        </p:txBody>
      </p:sp>
      <p:sp>
        <p:nvSpPr>
          <p:cNvPr id="278" name="Technologien">
            <a:extLst>
              <a:ext uri="{FF2B5EF4-FFF2-40B4-BE49-F238E27FC236}">
                <a16:creationId xmlns:a16="http://schemas.microsoft.com/office/drawing/2014/main" id="{AB9550A9-DE87-4C85-ACF4-7AF1D4C23B1D}"/>
              </a:ext>
            </a:extLst>
          </p:cNvPr>
          <p:cNvSpPr txBox="1"/>
          <p:nvPr/>
        </p:nvSpPr>
        <p:spPr>
          <a:xfrm>
            <a:off x="15740813" y="4920422"/>
            <a:ext cx="1927534" cy="3779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800" b="0"/>
            </a:lvl1pPr>
          </a:lstStyle>
          <a:p>
            <a:r>
              <a:rPr lang="es-AR" sz="1600" dirty="0"/>
              <a:t>Visión interna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14572483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154</Words>
  <Application>Microsoft Office PowerPoint</Application>
  <PresentationFormat>Personalizado</PresentationFormat>
  <Paragraphs>77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DIN Alternate</vt:lpstr>
      <vt:lpstr>Helvetica Light</vt:lpstr>
      <vt:lpstr>Helvetica Neue</vt:lpstr>
      <vt:lpstr>Helvetica Neue Light</vt:lpstr>
      <vt:lpstr>Helvetica Neue Medium</vt:lpstr>
      <vt:lpstr>White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TAMURA</dc:creator>
  <cp:lastModifiedBy>Marcelo Perisse</cp:lastModifiedBy>
  <cp:revision>15</cp:revision>
  <dcterms:modified xsi:type="dcterms:W3CDTF">2019-11-23T13:45:41Z</dcterms:modified>
</cp:coreProperties>
</file>